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3"/>
  </p:handoutMasterIdLst>
  <p:sldIdLst>
    <p:sldId id="256" r:id="rId2"/>
    <p:sldId id="276" r:id="rId3"/>
    <p:sldId id="277" r:id="rId4"/>
    <p:sldId id="278" r:id="rId5"/>
    <p:sldId id="279" r:id="rId6"/>
    <p:sldId id="281" r:id="rId7"/>
    <p:sldId id="285" r:id="rId8"/>
    <p:sldId id="282" r:id="rId9"/>
    <p:sldId id="283" r:id="rId10"/>
    <p:sldId id="275" r:id="rId11"/>
    <p:sldId id="27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990033"/>
    <a:srgbClr val="33CC33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6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504919C-15EA-4E2E-B1C0-E798934135A0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0B0C8DE-AE0F-479F-ABB7-F4F2885858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18271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11AD1-3700-4862-A359-FD939B99A7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BDD6F-0994-4355-805F-BB0B954C11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42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23BBA-D963-4277-B64E-86B05EAE1654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83D5D-79CA-4155-AD78-C92F5C865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8207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DE494-CAD1-4AB4-BFD6-127348B1C184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CA0E5-2FB0-43CB-8837-BEBDFEF12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3291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3D1070-91B7-43B5-ACAE-861C67458028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0B753-3EA5-431C-A15D-4DE9EF5E1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8277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8DB33-B4B8-4256-A86D-C68801DA48D1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5C7E1-5A9B-4E24-B498-B5374A97D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4757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666D07-8F45-47C3-B7A3-EB5C89BE341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CD3E-28AC-4EBA-BA2A-688A852DFC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627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37A2E-CF59-4233-B12C-2B5E0045EFB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7C10-E471-45E0-9DEA-95BC27AEC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9490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89DE6-5750-44C0-B677-00807D37833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5C935-A02C-46B0-811C-E8CC2B3C3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8597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69EB0-72B3-47FE-B63A-1F72CE6208F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19BE5-2712-48FE-9F41-9FFC5240B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3428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B3EEF-503B-4384-B248-B5E2AED7E09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8B2B9-1485-4F20-8134-27AF0A783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737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A3E4E-F003-42FF-B220-D72F219765C2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30BCA-0D34-47CE-ABFC-5CB948CFF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38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B7C9FD0-27ED-45B6-9869-F1BCBF7CEE1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7B974A-5E67-4DC6-895A-2CB84799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71" name="Group 2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44662608"/>
              </p:ext>
            </p:extLst>
          </p:nvPr>
        </p:nvGraphicFramePr>
        <p:xfrm>
          <a:off x="250825" y="2544763"/>
          <a:ext cx="8786813" cy="4313239"/>
        </p:xfrm>
        <a:graphic>
          <a:graphicData uri="http://schemas.openxmlformats.org/drawingml/2006/table">
            <a:tbl>
              <a:tblPr/>
              <a:tblGrid>
                <a:gridCol w="2017181"/>
                <a:gridCol w="6769632"/>
              </a:tblGrid>
              <a:tr h="5760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Zdeněk Šmíd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15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VY_32_INOVACE_2_FYZIKA_12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Základy termodynamiky, tepelné stroje a zařízení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0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Obchodní akademie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Stručný přehled, tepelné stoje a zařízení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4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učiva.</a:t>
                      </a:r>
                    </a:p>
                  </a:txBody>
                  <a:tcPr marL="91456" marR="91456" marT="45711" marB="45711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Obsah prezentace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08912" cy="3528392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Termodynamika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Zákony termodynamiky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Tepelné stroje</a:t>
            </a:r>
          </a:p>
          <a:p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Termodynamika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2404864"/>
          </a:xfrm>
        </p:spPr>
        <p:txBody>
          <a:bodyPr/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zkoumá zákony, které platí při přeměnách energie</a:t>
            </a:r>
          </a:p>
          <a:p>
            <a:endParaRPr lang="cs-CZ" sz="24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429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Zákony termodynamiky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první termodynamický zákon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Přírůstek       vnitřní energie soustavy se rovná součtu práce      vykonané okolními tělesy působícími na soustavu silami a tepla     odevzdaného okolními tělesy soustavě:</a:t>
            </a: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597367705"/>
              </p:ext>
            </p:extLst>
          </p:nvPr>
        </p:nvGraphicFramePr>
        <p:xfrm>
          <a:off x="1979712" y="2060848"/>
          <a:ext cx="648072" cy="432049"/>
        </p:xfrm>
        <a:graphic>
          <a:graphicData uri="http://schemas.openxmlformats.org/presentationml/2006/ole">
            <p:oleObj spid="_x0000_s1064" name="Rovnice" r:id="rId3" imgW="266400" imgH="17748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210333650"/>
              </p:ext>
            </p:extLst>
          </p:nvPr>
        </p:nvGraphicFramePr>
        <p:xfrm>
          <a:off x="2699792" y="2492896"/>
          <a:ext cx="376932" cy="376932"/>
        </p:xfrm>
        <a:graphic>
          <a:graphicData uri="http://schemas.openxmlformats.org/presentationml/2006/ole">
            <p:oleObj spid="_x0000_s1065" name="Rovnice" r:id="rId4" imgW="177480" imgH="17748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2048870581"/>
              </p:ext>
            </p:extLst>
          </p:nvPr>
        </p:nvGraphicFramePr>
        <p:xfrm>
          <a:off x="6588224" y="2924944"/>
          <a:ext cx="292224" cy="389632"/>
        </p:xfrm>
        <a:graphic>
          <a:graphicData uri="http://schemas.openxmlformats.org/presentationml/2006/ole">
            <p:oleObj spid="_x0000_s1066" name="Rovnice" r:id="rId5" imgW="15228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116412274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1067" name="Rovnice" r:id="rId6" imgW="114120" imgH="2156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3839087251"/>
              </p:ext>
            </p:extLst>
          </p:nvPr>
        </p:nvGraphicFramePr>
        <p:xfrm>
          <a:off x="2699792" y="3933056"/>
          <a:ext cx="1984721" cy="504056"/>
        </p:xfrm>
        <a:graphic>
          <a:graphicData uri="http://schemas.openxmlformats.org/presentationml/2006/ole">
            <p:oleObj spid="_x0000_s1068" name="Rovnice" r:id="rId7" imgW="799920" imgH="203040" progId="Equation.3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157546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Zákony termodynamiky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termodynamický 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zákon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Při tepelné výměně těleso o vyšší teplotě nemůže samovolně přijímat teplo od tělesa s nižší teplotou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třetí </a:t>
            </a:r>
            <a:r>
              <a:rPr lang="cs-CZ" sz="28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termodynamický </a:t>
            </a:r>
            <a:r>
              <a:rPr lang="cs-CZ" sz="28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zákon</a:t>
            </a: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Nulové termodynamické teploty nelze žádným způsobem dosáhnout.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6252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Tepelné stroje a zařízení</a:t>
            </a:r>
            <a:endParaRPr lang="cs-CZ" sz="3200" b="1" dirty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412776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arní stroj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/>
              <a:t>s</a:t>
            </a:r>
            <a:r>
              <a:rPr lang="cs-CZ" sz="2800" dirty="0" smtClean="0"/>
              <a:t>palovací motory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96770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Tepelné stroje a zařízení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58819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SPALOVACÍ </a:t>
            </a:r>
            <a:r>
              <a:rPr lang="cs-CZ" b="1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MOTORY</a:t>
            </a:r>
            <a:endParaRPr lang="cs-CZ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916832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TURBÍNY	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REAKTIVNÍ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cs-CZ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PÍSTOVÉ</a:t>
            </a:r>
            <a:endParaRPr lang="cs-CZ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7173" y="2641942"/>
            <a:ext cx="2424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parní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plynové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342" y="2210367"/>
            <a:ext cx="512763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46993" y="2210367"/>
            <a:ext cx="512763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131840" y="263691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raketové   proudové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061" y="2275728"/>
            <a:ext cx="1547813" cy="512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788024" y="3006244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přímočarý pohyb    </a:t>
            </a: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rotační pohyb</a:t>
            </a:r>
            <a:endParaRPr lang="cs-CZ" dirty="0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86164"/>
            <a:ext cx="1547813" cy="782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499992" y="378904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cs-CZ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ážehový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vznětový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60944"/>
            <a:ext cx="1547813" cy="512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771595" y="4662428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2-taktní	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4-taktní</a:t>
            </a:r>
            <a:endParaRPr lang="cs-CZ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5821" y="4185678"/>
            <a:ext cx="1547813" cy="512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7164288" y="3717325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Wankelův</a:t>
            </a:r>
            <a:r>
              <a:rPr lang="cs-CZ" b="1" dirty="0" smtClean="0"/>
              <a:t> motor</a:t>
            </a:r>
            <a:endParaRPr lang="cs-CZ" b="1" dirty="0"/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067" y="3400660"/>
            <a:ext cx="512763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29348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Tepelné stroje a zařízení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27584" y="1268760"/>
            <a:ext cx="71287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chemeClr val="tx2"/>
                </a:solidFill>
              </a:rPr>
              <a:t>Parní </a:t>
            </a:r>
            <a:r>
              <a:rPr lang="cs-CZ" sz="2800" dirty="0" smtClean="0">
                <a:solidFill>
                  <a:schemeClr val="tx2"/>
                </a:solidFill>
              </a:rPr>
              <a:t>stroj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malá účinnost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/>
              <a:t>v</a:t>
            </a:r>
            <a:r>
              <a:rPr lang="cs-CZ" sz="2800" dirty="0" smtClean="0"/>
              <a:t>elká hmotnost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/>
              <a:t>d</a:t>
            </a:r>
            <a:r>
              <a:rPr lang="cs-CZ" sz="2800" dirty="0" smtClean="0"/>
              <a:t>nes se v ČR nepoužívá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800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068960"/>
            <a:ext cx="3288407" cy="2140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52120" y="5229200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1 Parní stroj</a:t>
            </a:r>
            <a:endParaRPr lang="cs-CZ" sz="1200" i="1" dirty="0"/>
          </a:p>
        </p:txBody>
      </p:sp>
    </p:spTree>
    <p:extLst>
      <p:ext uri="{BB962C8B-B14F-4D97-AF65-F5344CB8AC3E}">
        <p14:creationId xmlns="" xmlns:p14="http://schemas.microsoft.com/office/powerpoint/2010/main" val="262179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sz="3200" b="1" dirty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Tepelné stroje a zařízení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9"/>
            <a:ext cx="8229600" cy="1872208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Zážehový motor</a:t>
            </a:r>
          </a:p>
          <a:p>
            <a:r>
              <a:rPr lang="cs-CZ" dirty="0"/>
              <a:t>p</a:t>
            </a:r>
            <a:r>
              <a:rPr lang="cs-CZ" dirty="0" smtClean="0"/>
              <a:t>alivo – benzín, karburátor, zapalovací svíčka</a:t>
            </a:r>
          </a:p>
          <a:p>
            <a:r>
              <a:rPr lang="cs-CZ" dirty="0" smtClean="0"/>
              <a:t>dvoudobý a čtyřdobý 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24944"/>
            <a:ext cx="2088232" cy="295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6093296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Obr. 2 </a:t>
            </a:r>
            <a:r>
              <a:rPr lang="cs-CZ" sz="1200" i="1" dirty="0" smtClean="0"/>
              <a:t>Zážehový motor</a:t>
            </a:r>
            <a:endParaRPr lang="cs-CZ" sz="1200" i="1" dirty="0"/>
          </a:p>
        </p:txBody>
      </p:sp>
    </p:spTree>
    <p:extLst>
      <p:ext uri="{BB962C8B-B14F-4D97-AF65-F5344CB8AC3E}">
        <p14:creationId xmlns="" xmlns:p14="http://schemas.microsoft.com/office/powerpoint/2010/main" val="2804012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Otázky k opakování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r>
              <a:rPr lang="cs-CZ" sz="2400" dirty="0" smtClean="0"/>
              <a:t>Proč se dnes nepoužívá parní stroj?</a:t>
            </a:r>
          </a:p>
          <a:p>
            <a:r>
              <a:rPr lang="cs-CZ" sz="2400" dirty="0" smtClean="0"/>
              <a:t>Co </a:t>
            </a:r>
            <a:r>
              <a:rPr lang="cs-CZ" sz="2400" dirty="0"/>
              <a:t>je to spalovací motor </a:t>
            </a:r>
            <a:r>
              <a:rPr lang="cs-CZ" sz="2400" dirty="0" smtClean="0"/>
              <a:t>?</a:t>
            </a:r>
            <a:endParaRPr lang="cs-CZ" sz="2400" dirty="0"/>
          </a:p>
          <a:p>
            <a:r>
              <a:rPr lang="cs-CZ" sz="2400" dirty="0"/>
              <a:t>Co je to zážehový motor ?</a:t>
            </a:r>
          </a:p>
          <a:p>
            <a:r>
              <a:rPr lang="cs-CZ" sz="2400" dirty="0" smtClean="0"/>
              <a:t>Popiš </a:t>
            </a:r>
            <a:r>
              <a:rPr lang="cs-CZ" sz="2400" dirty="0"/>
              <a:t>jednotlivé doby čtyřtaktního zážehového </a:t>
            </a:r>
            <a:r>
              <a:rPr lang="cs-CZ" sz="2400" dirty="0" smtClean="0"/>
              <a:t>motoru</a:t>
            </a:r>
            <a:r>
              <a:rPr lang="cs-CZ" sz="2400" dirty="0"/>
              <a:t>.</a:t>
            </a:r>
          </a:p>
          <a:p>
            <a:endParaRPr lang="cs-CZ" sz="240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 idx="4294967295"/>
          </p:nvPr>
        </p:nvSpPr>
        <p:spPr>
          <a:xfrm>
            <a:off x="2700338" y="836613"/>
            <a:ext cx="6048375" cy="1439862"/>
          </a:xfrm>
        </p:spPr>
        <p:txBody>
          <a:bodyPr anchor="b"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				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Zdroje, autorská práva a citace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2636838"/>
            <a:ext cx="8569325" cy="3960812"/>
          </a:xfrm>
        </p:spPr>
        <p:txBody>
          <a:bodyPr/>
          <a:lstStyle/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Zdroje:</a:t>
            </a:r>
          </a:p>
          <a:p>
            <a:pPr>
              <a:buNone/>
              <a:defRPr/>
            </a:pPr>
            <a:r>
              <a:rPr lang="cs-CZ" sz="1400" dirty="0">
                <a:latin typeface="Arial" charset="0"/>
              </a:rPr>
              <a:t>http://</a:t>
            </a:r>
            <a:r>
              <a:rPr lang="cs-CZ" sz="1400" dirty="0" smtClean="0">
                <a:latin typeface="Arial" charset="0"/>
              </a:rPr>
              <a:t>cs.wikipedia.org/wiki/Termodynamika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I. </a:t>
            </a:r>
            <a:r>
              <a:rPr lang="cs-CZ" sz="1400" dirty="0" err="1" smtClean="0">
                <a:latin typeface="Arial" charset="0"/>
              </a:rPr>
              <a:t>Šoll</a:t>
            </a:r>
            <a:r>
              <a:rPr lang="cs-CZ" sz="1400" dirty="0" smtClean="0">
                <a:latin typeface="Arial" charset="0"/>
              </a:rPr>
              <a:t>,. Fyzika pro netechnické obory SOŠ a SOU. třetí, upravené vydání. Praha: Fortuna, 2004.ISBN 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80-7168-902-5</a:t>
            </a:r>
          </a:p>
          <a:p>
            <a:pPr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>
              <a:buNone/>
            </a:pP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Obr. 1: Animované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schéma práce parního stroje. In: </a:t>
            </a:r>
            <a:r>
              <a:rPr lang="cs-CZ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Wikipedia</a:t>
            </a:r>
            <a:r>
              <a:rPr lang="cs-CZ" sz="14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1400" i="1" dirty="0">
                <a:latin typeface="Arial" panose="020B0604020202020204" pitchFamily="34" charset="0"/>
                <a:cs typeface="Arial" panose="020B0604020202020204" pitchFamily="34" charset="0"/>
              </a:rPr>
              <a:t> free </a:t>
            </a:r>
            <a:r>
              <a:rPr lang="cs-CZ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 [online]. 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San</a:t>
            </a:r>
          </a:p>
          <a:p>
            <a:pPr>
              <a:buNone/>
            </a:pPr>
            <a:r>
              <a:rPr lang="cs-CZ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Francisco</a:t>
            </a:r>
            <a:r>
              <a:rPr lang="cs-CZ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(CA): </a:t>
            </a:r>
            <a:r>
              <a:rPr lang="cs-CZ" sz="1400" dirty="0" err="1">
                <a:latin typeface="Arial" panose="020B0604020202020204" pitchFamily="34" charset="0"/>
                <a:cs typeface="Arial" panose="020B0604020202020204" pitchFamily="34" charset="0"/>
              </a:rPr>
              <a:t>Wikimedia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400" dirty="0" err="1">
                <a:latin typeface="Arial" panose="020B0604020202020204" pitchFamily="34" charset="0"/>
                <a:cs typeface="Arial" panose="020B0604020202020204" pitchFamily="34" charset="0"/>
              </a:rPr>
              <a:t>Foundation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, 2001- [cit. 2013-01-10]. </a:t>
            </a:r>
            <a:r>
              <a:rPr lang="cs-CZ" sz="1400">
                <a:latin typeface="Arial" panose="020B0604020202020204" pitchFamily="34" charset="0"/>
                <a:cs typeface="Arial" panose="020B0604020202020204" pitchFamily="34" charset="0"/>
              </a:rPr>
              <a:t>Dostupné </a:t>
            </a:r>
            <a:r>
              <a:rPr lang="cs-CZ" sz="1400" smtClean="0">
                <a:latin typeface="Arial" panose="020B0604020202020204" pitchFamily="34" charset="0"/>
                <a:cs typeface="Arial" panose="020B0604020202020204" pitchFamily="34" charset="0"/>
              </a:rPr>
              <a:t>z:</a:t>
            </a:r>
          </a:p>
          <a:p>
            <a:pPr>
              <a:buNone/>
            </a:pPr>
            <a:r>
              <a:rPr lang="cs-CZ" sz="1400" smtClean="0">
                <a:latin typeface="Arial" panose="020B0604020202020204" pitchFamily="34" charset="0"/>
                <a:cs typeface="Arial" panose="020B0604020202020204" pitchFamily="34" charset="0"/>
              </a:rPr>
              <a:t>http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://upload.wikimedia.org/wikipedia/commons/f/f0/Steam_engine_in_action.gif</a:t>
            </a:r>
          </a:p>
          <a:p>
            <a:pPr>
              <a:buNone/>
              <a:defRPr/>
            </a:pPr>
            <a:r>
              <a:rPr lang="cs-CZ" sz="1400" dirty="0" smtClean="0">
                <a:latin typeface="Arial" charset="0"/>
              </a:rPr>
              <a:t>Obr. 2: http</a:t>
            </a:r>
            <a:r>
              <a:rPr lang="cs-CZ" sz="1400" dirty="0">
                <a:latin typeface="Arial" charset="0"/>
              </a:rPr>
              <a:t>://</a:t>
            </a:r>
            <a:r>
              <a:rPr lang="cs-CZ" sz="1400" dirty="0" smtClean="0">
                <a:latin typeface="Arial" charset="0"/>
              </a:rPr>
              <a:t>commons.wikimedia.org/wiki/File%3AZ%C3%A1%C5%BEehov%C3%BD_motor.png</a:t>
            </a:r>
          </a:p>
          <a:p>
            <a:pPr marL="609600" indent="-609600">
              <a:buFont typeface="Arial" charset="0"/>
              <a:buNone/>
              <a:defRPr/>
            </a:pPr>
            <a:endParaRPr lang="cs-CZ" sz="14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Autor: Mgr. Zdeněk Šmíd</a:t>
            </a:r>
          </a:p>
          <a:p>
            <a:pPr marL="609600" indent="-609600">
              <a:buNone/>
              <a:defRPr/>
            </a:pPr>
            <a:r>
              <a:rPr lang="cs-CZ" sz="1400" dirty="0" smtClean="0">
                <a:latin typeface="Arial" charset="0"/>
              </a:rPr>
              <a:t>Název díla: </a:t>
            </a:r>
            <a:r>
              <a:rPr lang="cs-CZ" sz="1400" dirty="0">
                <a:latin typeface="Arial" panose="020B0604020202020204" pitchFamily="34" charset="0"/>
                <a:cs typeface="Arial" panose="020B0604020202020204" pitchFamily="34" charset="0"/>
              </a:rPr>
              <a:t>Základy termodynamiky, tepelné stroje a zařízení</a:t>
            </a:r>
            <a:endParaRPr lang="cs-CZ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Datum vzniku: listopad 2013             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</a:rPr>
              <a:t>Materiál je určen pro bezplatné používání pro potřeby výuky na všech typech škol a školských zařízení. Jakékoliv další využití podléhá autorskému zákonu. Tato prezentace je autorským dílem.</a:t>
            </a:r>
          </a:p>
          <a:p>
            <a:pPr marL="609600" indent="-609600">
              <a:defRPr/>
            </a:pPr>
            <a:endParaRPr lang="cs-CZ" sz="1400" b="1" dirty="0" smtClean="0">
              <a:latin typeface="Arial" charset="0"/>
            </a:endParaRPr>
          </a:p>
          <a:p>
            <a:pPr marL="609600" indent="-609600" eaLnBrk="1" hangingPunct="1">
              <a:buFont typeface="Arial" charset="0"/>
              <a:buNone/>
              <a:defRPr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1395</TotalTime>
  <Words>358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Obchodní akademie, Střední odborná škola  a Jazyková škola s právem státní jazykové zkoušky,  Hradec Králové</vt:lpstr>
      <vt:lpstr>Obsah prezentace</vt:lpstr>
      <vt:lpstr>Termodynamika</vt:lpstr>
      <vt:lpstr>Zákony termodynamiky</vt:lpstr>
      <vt:lpstr>Zákony termodynamiky</vt:lpstr>
      <vt:lpstr>Tepelné stroje a zařízení</vt:lpstr>
      <vt:lpstr>Tepelné stroje a zařízení</vt:lpstr>
      <vt:lpstr>Tepelné stroje a zařízení</vt:lpstr>
      <vt:lpstr>Tepelné stroje a zařízení</vt:lpstr>
      <vt:lpstr>Otázky k opakování</vt:lpstr>
      <vt:lpstr>     Zdroje, autorská práva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132</cp:revision>
  <dcterms:created xsi:type="dcterms:W3CDTF">2012-11-30T22:17:21Z</dcterms:created>
  <dcterms:modified xsi:type="dcterms:W3CDTF">2014-05-23T20:16:25Z</dcterms:modified>
</cp:coreProperties>
</file>