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bin" ContentType="application/vnd.openxmlformats-officedocument.oleObject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slides/slide7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handoutMasterIdLst>
    <p:handoutMasterId r:id="rId10"/>
  </p:handoutMasterIdLst>
  <p:sldIdLst>
    <p:sldId id="256" r:id="rId2"/>
    <p:sldId id="276" r:id="rId3"/>
    <p:sldId id="277" r:id="rId4"/>
    <p:sldId id="279" r:id="rId5"/>
    <p:sldId id="280" r:id="rId6"/>
    <p:sldId id="275" r:id="rId7"/>
    <p:sldId id="272" r:id="rId8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33CC33"/>
    <a:srgbClr val="990033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294" y="-15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handoutMaster" Target="handoutMasters/handoutMaster1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Relationship Id="rId14" Type="http://schemas.openxmlformats.org/officeDocument/2006/relationships/tableStyles" Target="tableStyles.xml"/></Relationships>
</file>

<file path=ppt/drawings/_rels/vmlDrawing1.v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image" Target="../media/image3.wmf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5.wmf"/></Relationships>
</file>

<file path=ppt/drawings/_rels/vmlDrawing3.vml.rels><?xml version="1.0" encoding="UTF-8" standalone="yes"?>
<Relationships xmlns="http://schemas.openxmlformats.org/package/2006/relationships"><Relationship Id="rId8" Type="http://schemas.openxmlformats.org/officeDocument/2006/relationships/image" Target="../media/image13.wmf"/><Relationship Id="rId3" Type="http://schemas.openxmlformats.org/officeDocument/2006/relationships/image" Target="../media/image8.wmf"/><Relationship Id="rId7" Type="http://schemas.openxmlformats.org/officeDocument/2006/relationships/image" Target="../media/image12.wmf"/><Relationship Id="rId2" Type="http://schemas.openxmlformats.org/officeDocument/2006/relationships/image" Target="../media/image7.wmf"/><Relationship Id="rId1" Type="http://schemas.openxmlformats.org/officeDocument/2006/relationships/image" Target="../media/image6.wmf"/><Relationship Id="rId6" Type="http://schemas.openxmlformats.org/officeDocument/2006/relationships/image" Target="../media/image11.wmf"/><Relationship Id="rId5" Type="http://schemas.openxmlformats.org/officeDocument/2006/relationships/image" Target="../media/image10.wmf"/><Relationship Id="rId4" Type="http://schemas.openxmlformats.org/officeDocument/2006/relationships/image" Target="../media/image9.wmf"/><Relationship Id="rId9" Type="http://schemas.openxmlformats.org/officeDocument/2006/relationships/image" Target="../media/image14.wmf"/></Relationships>
</file>

<file path=ppt/drawings/_rels/vmlDrawing4.vml.rels><?xml version="1.0" encoding="UTF-8" standalone="yes"?>
<Relationships xmlns="http://schemas.openxmlformats.org/package/2006/relationships"><Relationship Id="rId3" Type="http://schemas.openxmlformats.org/officeDocument/2006/relationships/image" Target="../media/image13.wmf"/><Relationship Id="rId2" Type="http://schemas.openxmlformats.org/officeDocument/2006/relationships/image" Target="../media/image16.wmf"/><Relationship Id="rId1" Type="http://schemas.openxmlformats.org/officeDocument/2006/relationships/image" Target="../media/image15.wmf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0" hangingPunct="0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9699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0" hangingPunct="0">
              <a:defRPr sz="1200"/>
            </a:lvl1pPr>
          </a:lstStyle>
          <a:p>
            <a:pPr>
              <a:defRPr/>
            </a:pPr>
            <a:fld id="{5504919C-15EA-4E2E-B1C0-E798934135A0}" type="datetimeFigureOut">
              <a:rPr lang="cs-CZ"/>
              <a:pPr>
                <a:defRPr/>
              </a:pPr>
              <a:t>23.5.2014</a:t>
            </a:fld>
            <a:endParaRPr lang="cs-CZ"/>
          </a:p>
        </p:txBody>
      </p:sp>
      <p:sp>
        <p:nvSpPr>
          <p:cNvPr id="29700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0" hangingPunct="0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9701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0" hangingPunct="0">
              <a:defRPr sz="1200"/>
            </a:lvl1pPr>
          </a:lstStyle>
          <a:p>
            <a:pPr>
              <a:defRPr/>
            </a:pPr>
            <a:fld id="{C0B0C8DE-AE0F-479F-ABB7-F4F28858581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31827104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DCDD24B-D939-4CC9-BD30-0A1CA02774F9}" type="datetimeFigureOut">
              <a:rPr lang="cs-CZ" smtClean="0"/>
              <a:pPr/>
              <a:t>23.5.2014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64E74BD-9B6F-4127-B571-93553CDCBA7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6313486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64E74BD-9B6F-4127-B571-93553CDCBA78}" type="slidenum">
              <a:rPr lang="cs-CZ" smtClean="0"/>
              <a:pPr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4604362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6D11AD1-3700-4862-A359-FD939B99A789}" type="datetimeFigureOut">
              <a:rPr lang="cs-CZ"/>
              <a:pPr>
                <a:defRPr/>
              </a:pPr>
              <a:t>23.5.2014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BFBDD6F-0994-4355-805F-BB0B954C112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842494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CC23BBA-D963-4277-B64E-86B05EAE1654}" type="datetimeFigureOut">
              <a:rPr lang="cs-CZ"/>
              <a:pPr>
                <a:defRPr/>
              </a:pPr>
              <a:t>23.5.2014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E583D5D-79CA-4155-AD78-C92F5C865F0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9820750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72DE494-CAD1-4AB4-BFD6-127348B1C184}" type="datetimeFigureOut">
              <a:rPr lang="cs-CZ"/>
              <a:pPr>
                <a:defRPr/>
              </a:pPr>
              <a:t>23.5.2014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3CA0E5-2FB0-43CB-8837-BEBDFEF1209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4329135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C3D1070-91B7-43B5-ACAE-861C67458028}" type="datetimeFigureOut">
              <a:rPr lang="cs-CZ"/>
              <a:pPr>
                <a:defRPr/>
              </a:pPr>
              <a:t>23.5.2014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4C0B753-3EA5-431C-A15D-4DE9EF5E16F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5827721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EF8DB33-B4B8-4256-A86D-C68801DA48D1}" type="datetimeFigureOut">
              <a:rPr lang="cs-CZ"/>
              <a:pPr>
                <a:defRPr/>
              </a:pPr>
              <a:t>23.5.2014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2D5C7E1-5A9B-4E24-B498-B5374A97DBC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1475799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0666D07-8F45-47C3-B7A3-EB5C89BE341C}" type="datetimeFigureOut">
              <a:rPr lang="cs-CZ"/>
              <a:pPr>
                <a:defRPr/>
              </a:pPr>
              <a:t>23.5.2014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26ECD3E-28AC-4EBA-BA2A-688A852DFC5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8627339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1B37A2E-CF59-4233-B12C-2B5E0045EFB9}" type="datetimeFigureOut">
              <a:rPr lang="cs-CZ"/>
              <a:pPr>
                <a:defRPr/>
              </a:pPr>
              <a:t>23.5.2014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4A77C10-E471-45E0-9DEA-95BC27AEC06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2949031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FB89DE6-5750-44C0-B677-00807D37833D}" type="datetimeFigureOut">
              <a:rPr lang="cs-CZ"/>
              <a:pPr>
                <a:defRPr/>
              </a:pPr>
              <a:t>23.5.2014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B55C935-A02C-46B0-811C-E8CC2B3C3E1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7859705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D469EB0-72B3-47FE-B63A-1F72CE6208F3}" type="datetimeFigureOut">
              <a:rPr lang="cs-CZ"/>
              <a:pPr>
                <a:defRPr/>
              </a:pPr>
              <a:t>23.5.2014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8D19BE5-2712-48FE-9F41-9FFC5240B7E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5342862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6CB3EEF-503B-4384-B248-B5E2AED7E093}" type="datetimeFigureOut">
              <a:rPr lang="cs-CZ"/>
              <a:pPr>
                <a:defRPr/>
              </a:pPr>
              <a:t>23.5.2014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9D8B2B9-1485-4F20-8134-27AF0A78345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6737608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DCA3E4E-F003-42FF-B220-D72F219765C2}" type="datetimeFigureOut">
              <a:rPr lang="cs-CZ"/>
              <a:pPr>
                <a:defRPr/>
              </a:pPr>
              <a:t>23.5.2014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B230BCA-0D34-47CE-ABFC-5CB948CFFD2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2381745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7B7C9FD0-27ED-45B6-9869-F1BCBF7CEE1E}" type="datetimeFigureOut">
              <a:rPr lang="cs-CZ"/>
              <a:pPr>
                <a:defRPr/>
              </a:pPr>
              <a:t>23.5.2014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447B974A-5E67-4DC6-895A-2CB84799ECC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.xml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5" Type="http://schemas.openxmlformats.org/officeDocument/2006/relationships/oleObject" Target="../embeddings/oleObject2.bin"/><Relationship Id="rId4" Type="http://schemas.openxmlformats.org/officeDocument/2006/relationships/oleObject" Target="../embeddings/oleObject1.bin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3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.v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9.bin"/><Relationship Id="rId3" Type="http://schemas.openxmlformats.org/officeDocument/2006/relationships/oleObject" Target="../embeddings/oleObject4.bin"/><Relationship Id="rId7" Type="http://schemas.openxmlformats.org/officeDocument/2006/relationships/oleObject" Target="../embeddings/oleObject8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3.vml"/><Relationship Id="rId6" Type="http://schemas.openxmlformats.org/officeDocument/2006/relationships/oleObject" Target="../embeddings/oleObject7.bin"/><Relationship Id="rId11" Type="http://schemas.openxmlformats.org/officeDocument/2006/relationships/oleObject" Target="../embeddings/oleObject12.bin"/><Relationship Id="rId5" Type="http://schemas.openxmlformats.org/officeDocument/2006/relationships/oleObject" Target="../embeddings/oleObject6.bin"/><Relationship Id="rId10" Type="http://schemas.openxmlformats.org/officeDocument/2006/relationships/oleObject" Target="../embeddings/oleObject11.bin"/><Relationship Id="rId4" Type="http://schemas.openxmlformats.org/officeDocument/2006/relationships/oleObject" Target="../embeddings/oleObject5.bin"/><Relationship Id="rId9" Type="http://schemas.openxmlformats.org/officeDocument/2006/relationships/oleObject" Target="../embeddings/oleObject10.bin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3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4.vml"/><Relationship Id="rId5" Type="http://schemas.openxmlformats.org/officeDocument/2006/relationships/oleObject" Target="../embeddings/oleObject15.bin"/><Relationship Id="rId4" Type="http://schemas.openxmlformats.org/officeDocument/2006/relationships/oleObject" Target="../embeddings/oleObject14.bin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503238" y="1125538"/>
            <a:ext cx="8640762" cy="1295400"/>
          </a:xfrm>
        </p:spPr>
        <p:txBody>
          <a:bodyPr/>
          <a:lstStyle/>
          <a:p>
            <a:pPr algn="r" eaLnBrk="1" hangingPunct="1"/>
            <a:r>
              <a:rPr lang="cs-CZ" sz="2000" b="1" smtClean="0">
                <a:latin typeface="Arial" charset="0"/>
                <a:cs typeface="Arial" charset="0"/>
              </a:rPr>
              <a:t>Obchodní akademie, Střední odborná škola </a:t>
            </a:r>
            <a:br>
              <a:rPr lang="cs-CZ" sz="2000" b="1" smtClean="0">
                <a:latin typeface="Arial" charset="0"/>
                <a:cs typeface="Arial" charset="0"/>
              </a:rPr>
            </a:br>
            <a:r>
              <a:rPr lang="cs-CZ" sz="2000" b="1" smtClean="0">
                <a:latin typeface="Arial" charset="0"/>
                <a:cs typeface="Arial" charset="0"/>
              </a:rPr>
              <a:t>a Jazyková škola s právem státní jazykové zkoušky, </a:t>
            </a:r>
            <a:br>
              <a:rPr lang="cs-CZ" sz="2000" b="1" smtClean="0">
                <a:latin typeface="Arial" charset="0"/>
                <a:cs typeface="Arial" charset="0"/>
              </a:rPr>
            </a:br>
            <a:r>
              <a:rPr lang="cs-CZ" sz="2000" b="1" smtClean="0">
                <a:latin typeface="Arial" charset="0"/>
                <a:cs typeface="Arial" charset="0"/>
              </a:rPr>
              <a:t>Hradec Králové</a:t>
            </a:r>
          </a:p>
        </p:txBody>
      </p:sp>
      <p:graphicFrame>
        <p:nvGraphicFramePr>
          <p:cNvPr id="2071" name="Group 2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569870945"/>
              </p:ext>
            </p:extLst>
          </p:nvPr>
        </p:nvGraphicFramePr>
        <p:xfrm>
          <a:off x="250825" y="2544763"/>
          <a:ext cx="8786813" cy="4313239"/>
        </p:xfrm>
        <a:graphic>
          <a:graphicData uri="http://schemas.openxmlformats.org/drawingml/2006/table">
            <a:tbl>
              <a:tblPr/>
              <a:tblGrid>
                <a:gridCol w="2017181"/>
                <a:gridCol w="6769632"/>
              </a:tblGrid>
              <a:tr h="57600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Autor:</a:t>
                      </a:r>
                    </a:p>
                  </a:txBody>
                  <a:tcPr marL="91456" marR="91456" marT="45711" marB="45711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Mgr. Zdeněk Šmíd</a:t>
                      </a:r>
                    </a:p>
                  </a:txBody>
                  <a:tcPr marL="91456" marR="91456" marT="45711" marB="45711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7150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materiálu:</a:t>
                      </a:r>
                    </a:p>
                  </a:txBody>
                  <a:tcPr marL="91456" marR="91456" marT="45711" marB="45711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VY_32_INOVACE_2_FYZIKA_14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800" b="1" kern="1200" dirty="0" smtClean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Elektrický proud, Ohmův zákon</a:t>
                      </a:r>
                      <a:endParaRPr kumimoji="0" lang="cs-CZ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1456" marR="91456" marT="45711" marB="45711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8419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Arial" charset="0"/>
                          <a:cs typeface="Arial" charset="0"/>
                        </a:rPr>
                        <a:t>Téma sady:</a:t>
                      </a:r>
                    </a:p>
                  </a:txBody>
                  <a:tcPr marL="91456" marR="91456" marT="45711" marB="45711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Fyzika</a:t>
                      </a:r>
                    </a:p>
                  </a:txBody>
                  <a:tcPr marL="91456" marR="91456" marT="45711" marB="45711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7309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Arial" charset="0"/>
                          <a:cs typeface="Arial" charset="0"/>
                        </a:rPr>
                        <a:t>Obor, ročník:</a:t>
                      </a:r>
                    </a:p>
                  </a:txBody>
                  <a:tcPr marL="91456" marR="91456" marT="45711" marB="45711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Obchodní akademie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1. 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ročník</a:t>
                      </a:r>
                    </a:p>
                  </a:txBody>
                  <a:tcPr marL="91456" marR="91456" marT="45711" marB="45711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4006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vytvoření:</a:t>
                      </a:r>
                    </a:p>
                  </a:txBody>
                  <a:tcPr marL="91456" marR="91456" marT="45711" marB="45711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listopad 2013</a:t>
                      </a:r>
                    </a:p>
                  </a:txBody>
                  <a:tcPr marL="91456" marR="91456" marT="45711" marB="45711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8419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Arial" charset="0"/>
                          <a:cs typeface="Arial" charset="0"/>
                        </a:rPr>
                        <a:t>Anotace:</a:t>
                      </a:r>
                    </a:p>
                  </a:txBody>
                  <a:tcPr marL="91456" marR="91456" marT="45711" marB="45711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Stručný přehled, elektrický proud, Ohmův zákon</a:t>
                      </a:r>
                    </a:p>
                  </a:txBody>
                  <a:tcPr marL="91456" marR="91456" marT="45711" marB="45711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8419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Arial" charset="0"/>
                          <a:cs typeface="Arial" charset="0"/>
                        </a:rPr>
                        <a:t>Metodický obsah:</a:t>
                      </a:r>
                    </a:p>
                  </a:txBody>
                  <a:tcPr marL="91456" marR="91456" marT="45711" marB="45711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Výklad nového učiva.</a:t>
                      </a:r>
                    </a:p>
                  </a:txBody>
                  <a:tcPr marL="91456" marR="91456" marT="45711" marB="45711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206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806950" y="0"/>
            <a:ext cx="4337050" cy="106045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395536" y="692696"/>
            <a:ext cx="8229600" cy="1143000"/>
          </a:xfrm>
        </p:spPr>
        <p:txBody>
          <a:bodyPr/>
          <a:lstStyle/>
          <a:p>
            <a:r>
              <a:rPr lang="cs-CZ" sz="3200" b="1" dirty="0" smtClean="0">
                <a:solidFill>
                  <a:srgbClr val="990033"/>
                </a:solidFill>
                <a:latin typeface="Arial" charset="0"/>
                <a:cs typeface="Arial" charset="0"/>
              </a:rPr>
              <a:t>Obsah prezentace</a:t>
            </a:r>
          </a:p>
        </p:txBody>
      </p:sp>
      <p:sp>
        <p:nvSpPr>
          <p:cNvPr id="3075" name="Zástupný symbol pro obsah 2"/>
          <p:cNvSpPr>
            <a:spLocks noGrp="1"/>
          </p:cNvSpPr>
          <p:nvPr>
            <p:ph idx="1"/>
          </p:nvPr>
        </p:nvSpPr>
        <p:spPr>
          <a:xfrm>
            <a:off x="467544" y="1916832"/>
            <a:ext cx="8208912" cy="3528392"/>
          </a:xfrm>
        </p:spPr>
        <p:txBody>
          <a:bodyPr/>
          <a:lstStyle/>
          <a:p>
            <a:r>
              <a:rPr lang="cs-CZ" sz="2800" dirty="0" smtClean="0">
                <a:latin typeface="Arial" charset="0"/>
                <a:cs typeface="Arial" charset="0"/>
              </a:rPr>
              <a:t>Pojem elektrický proud</a:t>
            </a:r>
          </a:p>
          <a:p>
            <a:r>
              <a:rPr lang="cs-CZ" sz="2800" dirty="0" smtClean="0">
                <a:latin typeface="Arial" charset="0"/>
                <a:cs typeface="Arial" charset="0"/>
              </a:rPr>
              <a:t>Ohmův zákon</a:t>
            </a:r>
          </a:p>
          <a:p>
            <a:r>
              <a:rPr lang="cs-CZ" sz="2800" dirty="0" smtClean="0">
                <a:latin typeface="Arial" charset="0"/>
                <a:cs typeface="Arial" charset="0"/>
              </a:rPr>
              <a:t>Řazení odporů</a:t>
            </a:r>
          </a:p>
          <a:p>
            <a:endParaRPr lang="cs-CZ" sz="2400" dirty="0" smtClean="0">
              <a:latin typeface="Arial" charset="0"/>
              <a:cs typeface="Arial" charset="0"/>
            </a:endParaRPr>
          </a:p>
          <a:p>
            <a:pPr marL="0" indent="0">
              <a:buNone/>
            </a:pPr>
            <a:endParaRPr lang="cs-CZ" sz="2400" dirty="0" smtClean="0">
              <a:latin typeface="Arial" charset="0"/>
              <a:cs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908720"/>
            <a:ext cx="8229600" cy="1143000"/>
          </a:xfrm>
        </p:spPr>
        <p:txBody>
          <a:bodyPr/>
          <a:lstStyle/>
          <a:p>
            <a:r>
              <a:rPr lang="cs-CZ" sz="3200" b="1" dirty="0" smtClean="0">
                <a:solidFill>
                  <a:srgbClr val="990033"/>
                </a:solidFill>
                <a:latin typeface="Arial" pitchFamily="34" charset="0"/>
                <a:cs typeface="Arial" pitchFamily="34" charset="0"/>
              </a:rPr>
              <a:t>Elektrický proud</a:t>
            </a:r>
            <a:endParaRPr lang="cs-CZ" sz="3200" b="1" dirty="0">
              <a:solidFill>
                <a:srgbClr val="990033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2132856"/>
            <a:ext cx="8229600" cy="3600400"/>
          </a:xfrm>
        </p:spPr>
        <p:txBody>
          <a:bodyPr/>
          <a:lstStyle/>
          <a:p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u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spořádaný pohyb elektrického náboje</a:t>
            </a:r>
          </a:p>
          <a:p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značení skalární veličiny 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–</a:t>
            </a:r>
            <a:endParaRPr lang="cs-CZ" sz="28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cs-CZ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cs-CZ" sz="28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jednotka elektrického náboje je </a:t>
            </a:r>
            <a:r>
              <a:rPr lang="cs-CZ" sz="2800" dirty="0" smtClean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ampér (A)</a:t>
            </a:r>
          </a:p>
          <a:p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m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á dohodnutý směr – od kladné 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elektrody</a:t>
            </a:r>
          </a:p>
          <a:p>
            <a:pPr>
              <a:buNone/>
            </a:pP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k záporné</a:t>
            </a:r>
          </a:p>
        </p:txBody>
      </p:sp>
      <p:graphicFrame>
        <p:nvGraphicFramePr>
          <p:cNvPr id="5" name="Objek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xmlns="" val="3517352490"/>
              </p:ext>
            </p:extLst>
          </p:nvPr>
        </p:nvGraphicFramePr>
        <p:xfrm>
          <a:off x="5148064" y="2636912"/>
          <a:ext cx="340454" cy="442590"/>
        </p:xfrm>
        <a:graphic>
          <a:graphicData uri="http://schemas.openxmlformats.org/presentationml/2006/ole">
            <p:oleObj spid="_x0000_s2061" name="Rovnice" r:id="rId4" imgW="126720" imgH="164880" progId="Equation.3">
              <p:embed/>
            </p:oleObj>
          </a:graphicData>
        </a:graphic>
      </p:graphicFrame>
      <p:graphicFrame>
        <p:nvGraphicFramePr>
          <p:cNvPr id="6" name="Objekt 5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xmlns="" val="3602436836"/>
              </p:ext>
            </p:extLst>
          </p:nvPr>
        </p:nvGraphicFramePr>
        <p:xfrm>
          <a:off x="2699792" y="3212976"/>
          <a:ext cx="779264" cy="754912"/>
        </p:xfrm>
        <a:graphic>
          <a:graphicData uri="http://schemas.openxmlformats.org/presentationml/2006/ole">
            <p:oleObj spid="_x0000_s2062" name="Rovnice" r:id="rId5" imgW="406080" imgH="393480" progId="Equation.3">
              <p:embed/>
            </p:oleObj>
          </a:graphicData>
        </a:graphic>
      </p:graphicFrame>
    </p:spTree>
    <p:extLst>
      <p:ext uri="{BB962C8B-B14F-4D97-AF65-F5344CB8AC3E}">
        <p14:creationId xmlns:p14="http://schemas.microsoft.com/office/powerpoint/2010/main" xmlns="" val="37429304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b="1" dirty="0" smtClean="0">
                <a:solidFill>
                  <a:srgbClr val="990033"/>
                </a:solidFill>
                <a:latin typeface="Arial" pitchFamily="34" charset="0"/>
                <a:cs typeface="Arial" pitchFamily="34" charset="0"/>
              </a:rPr>
              <a:t>Ohmův zákon</a:t>
            </a:r>
            <a:endParaRPr lang="cs-CZ" sz="3200" b="1" dirty="0">
              <a:solidFill>
                <a:srgbClr val="990033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Elektrický proud v kovovém vodiči je při stálém odporu přímo úměrný napětí na koncích vodiče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0" indent="0">
              <a:buNone/>
            </a:pPr>
            <a:endParaRPr lang="cs-CZ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cs-CZ" sz="28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U – elektrické napětí; jednotka </a:t>
            </a:r>
            <a:r>
              <a:rPr lang="cs-CZ" sz="2800" dirty="0" smtClean="0">
                <a:solidFill>
                  <a:srgbClr val="33CC3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volt (V)</a:t>
            </a:r>
          </a:p>
          <a:p>
            <a:pPr marL="0" indent="0">
              <a:buNone/>
            </a:pP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R – elektrický odpor; jednotka </a:t>
            </a:r>
            <a:r>
              <a:rPr lang="cs-CZ" sz="2800" dirty="0" smtClean="0">
                <a:solidFill>
                  <a:srgbClr val="33CC3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ohm (</a:t>
            </a:r>
            <a:r>
              <a:rPr lang="el-GR" sz="2800" dirty="0" smtClean="0">
                <a:solidFill>
                  <a:srgbClr val="33CC33"/>
                </a:solidFill>
                <a:latin typeface="Arial"/>
                <a:cs typeface="Arial"/>
              </a:rPr>
              <a:t>Ω</a:t>
            </a:r>
            <a:r>
              <a:rPr lang="cs-CZ" sz="2800" dirty="0" smtClean="0">
                <a:solidFill>
                  <a:srgbClr val="33CC33"/>
                </a:solidFill>
                <a:latin typeface="Arial"/>
                <a:cs typeface="Arial"/>
              </a:rPr>
              <a:t>)</a:t>
            </a:r>
            <a:endParaRPr lang="cs-CZ" sz="2800" dirty="0">
              <a:solidFill>
                <a:srgbClr val="33CC33"/>
              </a:solidFill>
              <a:latin typeface="Arial" pitchFamily="34" charset="0"/>
              <a:cs typeface="Arial" pitchFamily="34" charset="0"/>
            </a:endParaRPr>
          </a:p>
        </p:txBody>
      </p:sp>
      <p:graphicFrame>
        <p:nvGraphicFramePr>
          <p:cNvPr id="7" name="Objekt 6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xmlns="" val="2711633221"/>
              </p:ext>
            </p:extLst>
          </p:nvPr>
        </p:nvGraphicFramePr>
        <p:xfrm>
          <a:off x="3203848" y="2636912"/>
          <a:ext cx="1025847" cy="965186"/>
        </p:xfrm>
        <a:graphic>
          <a:graphicData uri="http://schemas.openxmlformats.org/presentationml/2006/ole">
            <p:oleObj spid="_x0000_s3099" name="Rovnice" r:id="rId3" imgW="419040" imgH="393480" progId="Equation.3">
              <p:embed/>
            </p:oleObj>
          </a:graphicData>
        </a:graphic>
      </p:graphicFrame>
    </p:spTree>
    <p:extLst>
      <p:ext uri="{BB962C8B-B14F-4D97-AF65-F5344CB8AC3E}">
        <p14:creationId xmlns:p14="http://schemas.microsoft.com/office/powerpoint/2010/main" xmlns="" val="37625203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b="1" dirty="0" smtClean="0">
                <a:solidFill>
                  <a:srgbClr val="990033"/>
                </a:solidFill>
                <a:latin typeface="Arial" charset="0"/>
                <a:cs typeface="Arial" charset="0"/>
              </a:rPr>
              <a:t>Řazení rezistorů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1684784"/>
          </a:xfrm>
        </p:spPr>
        <p:txBody>
          <a:bodyPr/>
          <a:lstStyle/>
          <a:p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rezistor – elektrotechnická součástka s odporem</a:t>
            </a:r>
          </a:p>
          <a:p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ř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azení  </a:t>
            </a:r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209479" y="4183633"/>
            <a:ext cx="1944216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paralelní</a:t>
            </a:r>
          </a:p>
          <a:p>
            <a:endParaRPr lang="cs-CZ" dirty="0" smtClean="0"/>
          </a:p>
          <a:p>
            <a:endParaRPr lang="cs-CZ" dirty="0"/>
          </a:p>
        </p:txBody>
      </p:sp>
      <p:graphicFrame>
        <p:nvGraphicFramePr>
          <p:cNvPr id="6" name="Objekt 5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xmlns="" val="3064202460"/>
              </p:ext>
            </p:extLst>
          </p:nvPr>
        </p:nvGraphicFramePr>
        <p:xfrm>
          <a:off x="4514850" y="3321050"/>
          <a:ext cx="114300" cy="215900"/>
        </p:xfrm>
        <a:graphic>
          <a:graphicData uri="http://schemas.openxmlformats.org/presentationml/2006/ole">
            <p:oleObj spid="_x0000_s4142" name="Rovnice" r:id="rId3" imgW="114120" imgH="215640" progId="Equation.3">
              <p:embed/>
            </p:oleObj>
          </a:graphicData>
        </a:graphic>
      </p:graphicFrame>
      <p:sp>
        <p:nvSpPr>
          <p:cNvPr id="7" name="TextovéPole 6"/>
          <p:cNvSpPr txBox="1"/>
          <p:nvPr/>
        </p:nvSpPr>
        <p:spPr>
          <a:xfrm>
            <a:off x="2226422" y="2780928"/>
            <a:ext cx="1944216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/>
              <a:t>s</a:t>
            </a:r>
            <a:r>
              <a:rPr lang="cs-CZ" sz="2800" dirty="0" smtClean="0"/>
              <a:t>ériové</a:t>
            </a:r>
          </a:p>
          <a:p>
            <a:endParaRPr lang="cs-CZ" dirty="0" smtClean="0"/>
          </a:p>
          <a:p>
            <a:endParaRPr lang="cs-CZ" dirty="0"/>
          </a:p>
        </p:txBody>
      </p:sp>
      <p:graphicFrame>
        <p:nvGraphicFramePr>
          <p:cNvPr id="23" name="Objekt 22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xmlns="" val="4135592801"/>
              </p:ext>
            </p:extLst>
          </p:nvPr>
        </p:nvGraphicFramePr>
        <p:xfrm>
          <a:off x="4623630" y="2708920"/>
          <a:ext cx="277155" cy="338904"/>
        </p:xfrm>
        <a:graphic>
          <a:graphicData uri="http://schemas.openxmlformats.org/presentationml/2006/ole">
            <p:oleObj spid="_x0000_s4143" name="Rovnice" r:id="rId4" imgW="177480" imgH="215640" progId="Equation.3">
              <p:embed/>
            </p:oleObj>
          </a:graphicData>
        </a:graphic>
      </p:graphicFrame>
      <p:graphicFrame>
        <p:nvGraphicFramePr>
          <p:cNvPr id="24" name="Objekt 2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xmlns="" val="2394857678"/>
              </p:ext>
            </p:extLst>
          </p:nvPr>
        </p:nvGraphicFramePr>
        <p:xfrm>
          <a:off x="5663735" y="2687775"/>
          <a:ext cx="311274" cy="352777"/>
        </p:xfrm>
        <a:graphic>
          <a:graphicData uri="http://schemas.openxmlformats.org/presentationml/2006/ole">
            <p:oleObj spid="_x0000_s4144" name="Rovnice" r:id="rId5" imgW="190440" imgH="215640" progId="Equation.3">
              <p:embed/>
            </p:oleObj>
          </a:graphicData>
        </a:graphic>
      </p:graphicFrame>
      <p:graphicFrame>
        <p:nvGraphicFramePr>
          <p:cNvPr id="25" name="Objekt 2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xmlns="" val="2737555076"/>
              </p:ext>
            </p:extLst>
          </p:nvPr>
        </p:nvGraphicFramePr>
        <p:xfrm>
          <a:off x="6773592" y="2703666"/>
          <a:ext cx="311274" cy="373529"/>
        </p:xfrm>
        <a:graphic>
          <a:graphicData uri="http://schemas.openxmlformats.org/presentationml/2006/ole">
            <p:oleObj spid="_x0000_s4145" name="Rovnice" r:id="rId6" imgW="190440" imgH="228600" progId="Equation.3">
              <p:embed/>
            </p:oleObj>
          </a:graphicData>
        </a:graphic>
      </p:graphicFrame>
      <p:graphicFrame>
        <p:nvGraphicFramePr>
          <p:cNvPr id="27" name="Objekt 26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xmlns="" val="608364437"/>
              </p:ext>
            </p:extLst>
          </p:nvPr>
        </p:nvGraphicFramePr>
        <p:xfrm>
          <a:off x="4820167" y="3355185"/>
          <a:ext cx="2109062" cy="480546"/>
        </p:xfrm>
        <a:graphic>
          <a:graphicData uri="http://schemas.openxmlformats.org/presentationml/2006/ole">
            <p:oleObj spid="_x0000_s4146" name="Rovnice" r:id="rId7" imgW="1002960" imgH="228600" progId="Equation.3">
              <p:embed/>
            </p:oleObj>
          </a:graphicData>
        </a:graphic>
      </p:graphicFrame>
      <p:grpSp>
        <p:nvGrpSpPr>
          <p:cNvPr id="49" name="Skupina 48"/>
          <p:cNvGrpSpPr/>
          <p:nvPr/>
        </p:nvGrpSpPr>
        <p:grpSpPr>
          <a:xfrm>
            <a:off x="3851920" y="4188838"/>
            <a:ext cx="2243456" cy="1088792"/>
            <a:chOff x="3741729" y="4280071"/>
            <a:chExt cx="2243456" cy="1088792"/>
          </a:xfrm>
        </p:grpSpPr>
        <p:sp>
          <p:nvSpPr>
            <p:cNvPr id="50" name="Obdélník 49"/>
            <p:cNvSpPr/>
            <p:nvPr/>
          </p:nvSpPr>
          <p:spPr>
            <a:xfrm>
              <a:off x="4499992" y="4280071"/>
              <a:ext cx="720080" cy="216024"/>
            </a:xfrm>
            <a:prstGeom prst="rect">
              <a:avLst/>
            </a:prstGeom>
            <a:noFill/>
            <a:ln w="127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1" name="Obdélník 50"/>
            <p:cNvSpPr/>
            <p:nvPr/>
          </p:nvSpPr>
          <p:spPr>
            <a:xfrm>
              <a:off x="4500520" y="5152839"/>
              <a:ext cx="720080" cy="216024"/>
            </a:xfrm>
            <a:prstGeom prst="rect">
              <a:avLst/>
            </a:prstGeom>
            <a:noFill/>
            <a:ln w="127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2" name="Obdélník 51"/>
            <p:cNvSpPr/>
            <p:nvPr/>
          </p:nvSpPr>
          <p:spPr>
            <a:xfrm>
              <a:off x="4500520" y="4733801"/>
              <a:ext cx="720080" cy="216024"/>
            </a:xfrm>
            <a:prstGeom prst="rect">
              <a:avLst/>
            </a:prstGeom>
            <a:noFill/>
            <a:ln w="127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53" name="Přímá spojnice 52"/>
            <p:cNvCxnSpPr/>
            <p:nvPr/>
          </p:nvCxnSpPr>
          <p:spPr>
            <a:xfrm flipV="1">
              <a:off x="5220072" y="4382960"/>
              <a:ext cx="406289" cy="5123"/>
            </a:xfrm>
            <a:prstGeom prst="line">
              <a:avLst/>
            </a:prstGeom>
            <a:ln w="127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Přímá spojnice 53"/>
            <p:cNvCxnSpPr/>
            <p:nvPr/>
          </p:nvCxnSpPr>
          <p:spPr>
            <a:xfrm>
              <a:off x="4110215" y="4384652"/>
              <a:ext cx="389777" cy="0"/>
            </a:xfrm>
            <a:prstGeom prst="line">
              <a:avLst/>
            </a:prstGeom>
            <a:ln w="127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55" name="Skupina 54"/>
            <p:cNvGrpSpPr/>
            <p:nvPr/>
          </p:nvGrpSpPr>
          <p:grpSpPr>
            <a:xfrm>
              <a:off x="5236584" y="4813797"/>
              <a:ext cx="748601" cy="72007"/>
              <a:chOff x="5414960" y="4813797"/>
              <a:chExt cx="748601" cy="72007"/>
            </a:xfrm>
          </p:grpSpPr>
          <p:sp>
            <p:nvSpPr>
              <p:cNvPr id="66" name="Ovál 65"/>
              <p:cNvSpPr/>
              <p:nvPr/>
            </p:nvSpPr>
            <p:spPr>
              <a:xfrm flipV="1">
                <a:off x="6101045" y="4813797"/>
                <a:ext cx="62516" cy="72007"/>
              </a:xfrm>
              <a:prstGeom prst="ellipse">
                <a:avLst/>
              </a:prstGeom>
              <a:noFill/>
              <a:ln w="1270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cxnSp>
            <p:nvCxnSpPr>
              <p:cNvPr id="67" name="Přímá spojnice 66"/>
              <p:cNvCxnSpPr/>
              <p:nvPr/>
            </p:nvCxnSpPr>
            <p:spPr>
              <a:xfrm>
                <a:off x="5414960" y="4849801"/>
                <a:ext cx="686085" cy="0"/>
              </a:xfrm>
              <a:prstGeom prst="line">
                <a:avLst/>
              </a:prstGeom>
              <a:ln w="127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56" name="Skupina 55"/>
            <p:cNvGrpSpPr/>
            <p:nvPr/>
          </p:nvGrpSpPr>
          <p:grpSpPr>
            <a:xfrm>
              <a:off x="3741729" y="4841813"/>
              <a:ext cx="748771" cy="72007"/>
              <a:chOff x="3679213" y="4831425"/>
              <a:chExt cx="748771" cy="72007"/>
            </a:xfrm>
          </p:grpSpPr>
          <p:cxnSp>
            <p:nvCxnSpPr>
              <p:cNvPr id="64" name="Přímá spojnice 63"/>
              <p:cNvCxnSpPr/>
              <p:nvPr/>
            </p:nvCxnSpPr>
            <p:spPr>
              <a:xfrm flipV="1">
                <a:off x="3752170" y="4867429"/>
                <a:ext cx="675814" cy="1"/>
              </a:xfrm>
              <a:prstGeom prst="line">
                <a:avLst/>
              </a:prstGeom>
              <a:ln w="127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65" name="Ovál 64"/>
              <p:cNvSpPr/>
              <p:nvPr/>
            </p:nvSpPr>
            <p:spPr>
              <a:xfrm flipV="1">
                <a:off x="3679213" y="4831425"/>
                <a:ext cx="62516" cy="72007"/>
              </a:xfrm>
              <a:prstGeom prst="ellipse">
                <a:avLst/>
              </a:prstGeom>
              <a:noFill/>
              <a:ln w="1270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cxnSp>
          <p:nvCxnSpPr>
            <p:cNvPr id="58" name="Přímá spojnice 57"/>
            <p:cNvCxnSpPr/>
            <p:nvPr/>
          </p:nvCxnSpPr>
          <p:spPr>
            <a:xfrm>
              <a:off x="4110743" y="5260851"/>
              <a:ext cx="389777" cy="0"/>
            </a:xfrm>
            <a:prstGeom prst="line">
              <a:avLst/>
            </a:prstGeom>
            <a:ln w="127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" name="Přímá spojnice 58"/>
            <p:cNvCxnSpPr/>
            <p:nvPr/>
          </p:nvCxnSpPr>
          <p:spPr>
            <a:xfrm>
              <a:off x="5236584" y="5249757"/>
              <a:ext cx="389777" cy="0"/>
            </a:xfrm>
            <a:prstGeom prst="line">
              <a:avLst/>
            </a:prstGeom>
            <a:ln w="127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" name="Přímá spojnice 59"/>
            <p:cNvCxnSpPr/>
            <p:nvPr/>
          </p:nvCxnSpPr>
          <p:spPr>
            <a:xfrm>
              <a:off x="5626361" y="4382960"/>
              <a:ext cx="0" cy="861674"/>
            </a:xfrm>
            <a:prstGeom prst="line">
              <a:avLst/>
            </a:prstGeom>
            <a:ln w="127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" name="Přímá spojnice 60"/>
            <p:cNvCxnSpPr/>
            <p:nvPr/>
          </p:nvCxnSpPr>
          <p:spPr>
            <a:xfrm>
              <a:off x="4110743" y="4380000"/>
              <a:ext cx="0" cy="880851"/>
            </a:xfrm>
            <a:prstGeom prst="line">
              <a:avLst/>
            </a:prstGeom>
            <a:ln w="127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ál 61"/>
            <p:cNvSpPr/>
            <p:nvPr/>
          </p:nvSpPr>
          <p:spPr>
            <a:xfrm>
              <a:off x="4081687" y="4828787"/>
              <a:ext cx="72008" cy="85033"/>
            </a:xfrm>
            <a:prstGeom prst="ellipse">
              <a:avLst/>
            </a:prstGeom>
            <a:solidFill>
              <a:schemeClr val="tx1"/>
            </a:solidFill>
            <a:ln w="127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3" name="Ovál 62"/>
            <p:cNvSpPr/>
            <p:nvPr/>
          </p:nvSpPr>
          <p:spPr>
            <a:xfrm>
              <a:off x="5579626" y="4820425"/>
              <a:ext cx="72008" cy="85033"/>
            </a:xfrm>
            <a:prstGeom prst="ellipse">
              <a:avLst/>
            </a:prstGeom>
            <a:solidFill>
              <a:schemeClr val="tx1"/>
            </a:solidFill>
            <a:ln w="127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4099" name="Skupina 4098"/>
          <p:cNvGrpSpPr/>
          <p:nvPr/>
        </p:nvGrpSpPr>
        <p:grpSpPr>
          <a:xfrm>
            <a:off x="4157680" y="3103513"/>
            <a:ext cx="3653464" cy="218528"/>
            <a:chOff x="4157680" y="3103513"/>
            <a:chExt cx="3653464" cy="218528"/>
          </a:xfrm>
        </p:grpSpPr>
        <p:sp>
          <p:nvSpPr>
            <p:cNvPr id="9" name="Obdélník 8"/>
            <p:cNvSpPr/>
            <p:nvPr/>
          </p:nvSpPr>
          <p:spPr>
            <a:xfrm>
              <a:off x="4516504" y="3103513"/>
              <a:ext cx="720080" cy="216024"/>
            </a:xfrm>
            <a:prstGeom prst="rect">
              <a:avLst/>
            </a:prstGeom>
            <a:noFill/>
            <a:ln w="127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" name="Obdélník 10"/>
            <p:cNvSpPr/>
            <p:nvPr/>
          </p:nvSpPr>
          <p:spPr>
            <a:xfrm>
              <a:off x="6732240" y="3103513"/>
              <a:ext cx="720080" cy="216024"/>
            </a:xfrm>
            <a:prstGeom prst="rect">
              <a:avLst/>
            </a:prstGeom>
            <a:noFill/>
            <a:ln w="127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2" name="Obdélník 11"/>
            <p:cNvSpPr/>
            <p:nvPr/>
          </p:nvSpPr>
          <p:spPr>
            <a:xfrm>
              <a:off x="5626361" y="3106017"/>
              <a:ext cx="720080" cy="216024"/>
            </a:xfrm>
            <a:prstGeom prst="rect">
              <a:avLst/>
            </a:prstGeom>
            <a:noFill/>
            <a:ln w="127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13" name="Přímá spojnice 12"/>
            <p:cNvCxnSpPr/>
            <p:nvPr/>
          </p:nvCxnSpPr>
          <p:spPr>
            <a:xfrm>
              <a:off x="6342463" y="3210488"/>
              <a:ext cx="389777" cy="0"/>
            </a:xfrm>
            <a:prstGeom prst="line">
              <a:avLst/>
            </a:prstGeom>
            <a:ln w="127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Přímá spojnice 16"/>
            <p:cNvCxnSpPr/>
            <p:nvPr/>
          </p:nvCxnSpPr>
          <p:spPr>
            <a:xfrm>
              <a:off x="5236584" y="3214029"/>
              <a:ext cx="389777" cy="0"/>
            </a:xfrm>
            <a:prstGeom prst="line">
              <a:avLst/>
            </a:prstGeom>
            <a:ln w="127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37" name="Skupina 36"/>
            <p:cNvGrpSpPr/>
            <p:nvPr/>
          </p:nvGrpSpPr>
          <p:grpSpPr>
            <a:xfrm>
              <a:off x="7452320" y="3178025"/>
              <a:ext cx="358824" cy="72007"/>
              <a:chOff x="5804737" y="4813797"/>
              <a:chExt cx="358824" cy="72007"/>
            </a:xfrm>
          </p:grpSpPr>
          <p:sp>
            <p:nvSpPr>
              <p:cNvPr id="16" name="Ovál 15"/>
              <p:cNvSpPr/>
              <p:nvPr/>
            </p:nvSpPr>
            <p:spPr>
              <a:xfrm flipV="1">
                <a:off x="6101045" y="4813797"/>
                <a:ext cx="62516" cy="72007"/>
              </a:xfrm>
              <a:prstGeom prst="ellipse">
                <a:avLst/>
              </a:prstGeom>
              <a:noFill/>
              <a:ln w="1270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cxnSp>
            <p:nvCxnSpPr>
              <p:cNvPr id="19" name="Přímá spojnice 18"/>
              <p:cNvCxnSpPr/>
              <p:nvPr/>
            </p:nvCxnSpPr>
            <p:spPr>
              <a:xfrm>
                <a:off x="5804737" y="4849801"/>
                <a:ext cx="296308" cy="0"/>
              </a:xfrm>
              <a:prstGeom prst="line">
                <a:avLst/>
              </a:prstGeom>
              <a:ln w="127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74" name="Skupina 73"/>
            <p:cNvGrpSpPr/>
            <p:nvPr/>
          </p:nvGrpSpPr>
          <p:grpSpPr>
            <a:xfrm rot="10800000">
              <a:off x="4157680" y="3185814"/>
              <a:ext cx="358824" cy="72007"/>
              <a:chOff x="5804737" y="4813797"/>
              <a:chExt cx="358824" cy="72007"/>
            </a:xfrm>
          </p:grpSpPr>
          <p:sp>
            <p:nvSpPr>
              <p:cNvPr id="75" name="Ovál 74"/>
              <p:cNvSpPr/>
              <p:nvPr/>
            </p:nvSpPr>
            <p:spPr>
              <a:xfrm flipV="1">
                <a:off x="6101045" y="4813797"/>
                <a:ext cx="62516" cy="72007"/>
              </a:xfrm>
              <a:prstGeom prst="ellipse">
                <a:avLst/>
              </a:prstGeom>
              <a:noFill/>
              <a:ln w="1270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cxnSp>
            <p:nvCxnSpPr>
              <p:cNvPr id="76" name="Přímá spojnice 75"/>
              <p:cNvCxnSpPr/>
              <p:nvPr/>
            </p:nvCxnSpPr>
            <p:spPr>
              <a:xfrm>
                <a:off x="5804737" y="4849801"/>
                <a:ext cx="296308" cy="0"/>
              </a:xfrm>
              <a:prstGeom prst="line">
                <a:avLst/>
              </a:prstGeom>
              <a:ln w="127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graphicFrame>
        <p:nvGraphicFramePr>
          <p:cNvPr id="4100" name="Objekt 4099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xmlns="" val="174157962"/>
              </p:ext>
            </p:extLst>
          </p:nvPr>
        </p:nvGraphicFramePr>
        <p:xfrm>
          <a:off x="4262784" y="3949042"/>
          <a:ext cx="276225" cy="339725"/>
        </p:xfrm>
        <a:graphic>
          <a:graphicData uri="http://schemas.openxmlformats.org/presentationml/2006/ole">
            <p:oleObj spid="_x0000_s4147" name="Rovnice" r:id="rId8" imgW="177569" imgH="215619" progId="Equation.3">
              <p:embed/>
            </p:oleObj>
          </a:graphicData>
        </a:graphic>
      </p:graphicFrame>
      <p:graphicFrame>
        <p:nvGraphicFramePr>
          <p:cNvPr id="4101" name="Objekt 4100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xmlns="" val="3269490645"/>
              </p:ext>
            </p:extLst>
          </p:nvPr>
        </p:nvGraphicFramePr>
        <p:xfrm>
          <a:off x="4263886" y="4412064"/>
          <a:ext cx="311150" cy="352425"/>
        </p:xfrm>
        <a:graphic>
          <a:graphicData uri="http://schemas.openxmlformats.org/presentationml/2006/ole">
            <p:oleObj spid="_x0000_s4148" name="Rovnice" r:id="rId9" imgW="190335" imgH="215713" progId="Equation.3">
              <p:embed/>
            </p:oleObj>
          </a:graphicData>
        </a:graphic>
      </p:graphicFrame>
      <p:graphicFrame>
        <p:nvGraphicFramePr>
          <p:cNvPr id="4102" name="Objekt 410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xmlns="" val="2007332660"/>
              </p:ext>
            </p:extLst>
          </p:nvPr>
        </p:nvGraphicFramePr>
        <p:xfrm>
          <a:off x="4299724" y="4820594"/>
          <a:ext cx="311150" cy="373062"/>
        </p:xfrm>
        <a:graphic>
          <a:graphicData uri="http://schemas.openxmlformats.org/presentationml/2006/ole">
            <p:oleObj spid="_x0000_s4149" name="Rovnice" r:id="rId10" imgW="190500" imgH="228600" progId="Equation.3">
              <p:embed/>
            </p:oleObj>
          </a:graphicData>
        </a:graphic>
      </p:graphicFrame>
      <p:graphicFrame>
        <p:nvGraphicFramePr>
          <p:cNvPr id="4103" name="Objekt 4102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xmlns="" val="2429216398"/>
              </p:ext>
            </p:extLst>
          </p:nvPr>
        </p:nvGraphicFramePr>
        <p:xfrm>
          <a:off x="4309017" y="5373216"/>
          <a:ext cx="2634688" cy="1017948"/>
        </p:xfrm>
        <a:graphic>
          <a:graphicData uri="http://schemas.openxmlformats.org/presentationml/2006/ole">
            <p:oleObj spid="_x0000_s4150" name="Rovnice" r:id="rId11" imgW="1117440" imgH="431640" progId="Equation.3">
              <p:embed/>
            </p:oleObj>
          </a:graphicData>
        </a:graphic>
      </p:graphicFrame>
    </p:spTree>
    <p:extLst>
      <p:ext uri="{BB962C8B-B14F-4D97-AF65-F5344CB8AC3E}">
        <p14:creationId xmlns:p14="http://schemas.microsoft.com/office/powerpoint/2010/main" xmlns="" val="24935577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b="1" dirty="0" smtClean="0">
                <a:solidFill>
                  <a:srgbClr val="990033"/>
                </a:solidFill>
                <a:latin typeface="Arial" charset="0"/>
                <a:cs typeface="Arial" charset="0"/>
              </a:rPr>
              <a:t>Otázky k opakování</a:t>
            </a:r>
          </a:p>
        </p:txBody>
      </p:sp>
      <p:sp>
        <p:nvSpPr>
          <p:cNvPr id="18435" name="Zástupný symbol pro obsah 2"/>
          <p:cNvSpPr>
            <a:spLocks noGrp="1"/>
          </p:cNvSpPr>
          <p:nvPr>
            <p:ph idx="1"/>
          </p:nvPr>
        </p:nvSpPr>
        <p:spPr>
          <a:xfrm>
            <a:off x="457200" y="1484313"/>
            <a:ext cx="8229600" cy="4641850"/>
          </a:xfrm>
        </p:spPr>
        <p:txBody>
          <a:bodyPr/>
          <a:lstStyle/>
          <a:p>
            <a:r>
              <a:rPr lang="cs-CZ" sz="2400" dirty="0" smtClean="0"/>
              <a:t>Jak </a:t>
            </a:r>
            <a:r>
              <a:rPr lang="cs-CZ" sz="2400" dirty="0"/>
              <a:t>značíme elektrický </a:t>
            </a:r>
            <a:r>
              <a:rPr lang="cs-CZ" sz="2400" dirty="0" smtClean="0"/>
              <a:t>proud? </a:t>
            </a:r>
          </a:p>
          <a:p>
            <a:r>
              <a:rPr lang="cs-CZ" sz="2400" dirty="0" smtClean="0"/>
              <a:t>Jakou jednotku má elektrický proud?</a:t>
            </a:r>
          </a:p>
          <a:p>
            <a:r>
              <a:rPr lang="cs-CZ" sz="2400" dirty="0" smtClean="0"/>
              <a:t>Ohmův zákon.</a:t>
            </a:r>
          </a:p>
          <a:p>
            <a:r>
              <a:rPr lang="cs-CZ" sz="2400" dirty="0" smtClean="0"/>
              <a:t>Vyčíslete  </a:t>
            </a:r>
            <a:r>
              <a:rPr lang="cs-CZ" sz="2400" dirty="0" smtClean="0"/>
              <a:t>R</a:t>
            </a:r>
            <a:r>
              <a:rPr lang="cs-CZ" sz="2400" baseline="-25000" dirty="0" smtClean="0"/>
              <a:t>1 </a:t>
            </a:r>
            <a:r>
              <a:rPr lang="cs-CZ" sz="2400" dirty="0" smtClean="0"/>
              <a:t>= R</a:t>
            </a:r>
            <a:r>
              <a:rPr lang="cs-CZ" sz="2400" baseline="-25000" dirty="0" smtClean="0"/>
              <a:t>2 </a:t>
            </a:r>
            <a:r>
              <a:rPr lang="cs-CZ" sz="2400" dirty="0" smtClean="0"/>
              <a:t>= R</a:t>
            </a:r>
            <a:r>
              <a:rPr lang="cs-CZ" sz="2400" baseline="-25000" dirty="0" smtClean="0"/>
              <a:t>3 </a:t>
            </a:r>
            <a:r>
              <a:rPr lang="cs-CZ" sz="2400" dirty="0" smtClean="0"/>
              <a:t>= 3</a:t>
            </a:r>
            <a:r>
              <a:rPr lang="el-GR" sz="2400" dirty="0" smtClean="0">
                <a:latin typeface="Arial"/>
                <a:cs typeface="Arial"/>
              </a:rPr>
              <a:t>Ω</a:t>
            </a:r>
            <a:endParaRPr lang="cs-CZ" sz="2400" dirty="0" smtClean="0"/>
          </a:p>
          <a:p>
            <a:endParaRPr lang="cs-CZ" sz="2400" dirty="0" smtClean="0"/>
          </a:p>
          <a:p>
            <a:pPr marL="0" indent="0">
              <a:buNone/>
            </a:pPr>
            <a:endParaRPr lang="cs-CZ" sz="2400" dirty="0" smtClean="0">
              <a:latin typeface="Arial" charset="0"/>
              <a:cs typeface="Arial" charset="0"/>
            </a:endParaRPr>
          </a:p>
          <a:p>
            <a:pPr marL="0" indent="0">
              <a:buNone/>
            </a:pPr>
            <a:endParaRPr lang="cs-CZ" sz="2400" dirty="0" smtClean="0">
              <a:latin typeface="Arial" charset="0"/>
              <a:cs typeface="Arial" charset="0"/>
            </a:endParaRPr>
          </a:p>
        </p:txBody>
      </p:sp>
      <p:grpSp>
        <p:nvGrpSpPr>
          <p:cNvPr id="22" name="Skupina 21"/>
          <p:cNvGrpSpPr/>
          <p:nvPr/>
        </p:nvGrpSpPr>
        <p:grpSpPr>
          <a:xfrm>
            <a:off x="2330948" y="3933056"/>
            <a:ext cx="3653464" cy="218528"/>
            <a:chOff x="4157680" y="3103513"/>
            <a:chExt cx="3653464" cy="218528"/>
          </a:xfrm>
        </p:grpSpPr>
        <p:sp>
          <p:nvSpPr>
            <p:cNvPr id="23" name="Obdélník 22"/>
            <p:cNvSpPr/>
            <p:nvPr/>
          </p:nvSpPr>
          <p:spPr>
            <a:xfrm>
              <a:off x="4516504" y="3103513"/>
              <a:ext cx="720080" cy="216024"/>
            </a:xfrm>
            <a:prstGeom prst="rect">
              <a:avLst/>
            </a:prstGeom>
            <a:noFill/>
            <a:ln w="127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4" name="Obdélník 23"/>
            <p:cNvSpPr/>
            <p:nvPr/>
          </p:nvSpPr>
          <p:spPr>
            <a:xfrm>
              <a:off x="6732240" y="3103513"/>
              <a:ext cx="720080" cy="216024"/>
            </a:xfrm>
            <a:prstGeom prst="rect">
              <a:avLst/>
            </a:prstGeom>
            <a:noFill/>
            <a:ln w="127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5" name="Obdélník 24"/>
            <p:cNvSpPr/>
            <p:nvPr/>
          </p:nvSpPr>
          <p:spPr>
            <a:xfrm>
              <a:off x="5626361" y="3106017"/>
              <a:ext cx="720080" cy="216024"/>
            </a:xfrm>
            <a:prstGeom prst="rect">
              <a:avLst/>
            </a:prstGeom>
            <a:noFill/>
            <a:ln w="127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26" name="Přímá spojnice 25"/>
            <p:cNvCxnSpPr/>
            <p:nvPr/>
          </p:nvCxnSpPr>
          <p:spPr>
            <a:xfrm>
              <a:off x="6342463" y="3210488"/>
              <a:ext cx="389777" cy="0"/>
            </a:xfrm>
            <a:prstGeom prst="line">
              <a:avLst/>
            </a:prstGeom>
            <a:ln w="127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Přímá spojnice 26"/>
            <p:cNvCxnSpPr/>
            <p:nvPr/>
          </p:nvCxnSpPr>
          <p:spPr>
            <a:xfrm>
              <a:off x="5236584" y="3214029"/>
              <a:ext cx="389777" cy="0"/>
            </a:xfrm>
            <a:prstGeom prst="line">
              <a:avLst/>
            </a:prstGeom>
            <a:ln w="127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28" name="Skupina 27"/>
            <p:cNvGrpSpPr/>
            <p:nvPr/>
          </p:nvGrpSpPr>
          <p:grpSpPr>
            <a:xfrm>
              <a:off x="7452320" y="3178025"/>
              <a:ext cx="358824" cy="72007"/>
              <a:chOff x="5804737" y="4813797"/>
              <a:chExt cx="358824" cy="72007"/>
            </a:xfrm>
          </p:grpSpPr>
          <p:sp>
            <p:nvSpPr>
              <p:cNvPr id="32" name="Ovál 31"/>
              <p:cNvSpPr/>
              <p:nvPr/>
            </p:nvSpPr>
            <p:spPr>
              <a:xfrm flipV="1">
                <a:off x="6101045" y="4813797"/>
                <a:ext cx="62516" cy="72007"/>
              </a:xfrm>
              <a:prstGeom prst="ellipse">
                <a:avLst/>
              </a:prstGeom>
              <a:noFill/>
              <a:ln w="1270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cxnSp>
            <p:nvCxnSpPr>
              <p:cNvPr id="33" name="Přímá spojnice 32"/>
              <p:cNvCxnSpPr/>
              <p:nvPr/>
            </p:nvCxnSpPr>
            <p:spPr>
              <a:xfrm>
                <a:off x="5804737" y="4849801"/>
                <a:ext cx="296308" cy="0"/>
              </a:xfrm>
              <a:prstGeom prst="line">
                <a:avLst/>
              </a:prstGeom>
              <a:ln w="127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29" name="Skupina 28"/>
            <p:cNvGrpSpPr/>
            <p:nvPr/>
          </p:nvGrpSpPr>
          <p:grpSpPr>
            <a:xfrm rot="10800000">
              <a:off x="4157680" y="3185814"/>
              <a:ext cx="358824" cy="72007"/>
              <a:chOff x="5804737" y="4813797"/>
              <a:chExt cx="358824" cy="72007"/>
            </a:xfrm>
          </p:grpSpPr>
          <p:sp>
            <p:nvSpPr>
              <p:cNvPr id="30" name="Ovál 29"/>
              <p:cNvSpPr/>
              <p:nvPr/>
            </p:nvSpPr>
            <p:spPr>
              <a:xfrm flipV="1">
                <a:off x="6101045" y="4813797"/>
                <a:ext cx="62516" cy="72007"/>
              </a:xfrm>
              <a:prstGeom prst="ellipse">
                <a:avLst/>
              </a:prstGeom>
              <a:noFill/>
              <a:ln w="1270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cxnSp>
            <p:nvCxnSpPr>
              <p:cNvPr id="31" name="Přímá spojnice 30"/>
              <p:cNvCxnSpPr/>
              <p:nvPr/>
            </p:nvCxnSpPr>
            <p:spPr>
              <a:xfrm>
                <a:off x="5804737" y="4849801"/>
                <a:ext cx="296308" cy="0"/>
              </a:xfrm>
              <a:prstGeom prst="line">
                <a:avLst/>
              </a:prstGeom>
              <a:ln w="127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cxnSp>
        <p:nvCxnSpPr>
          <p:cNvPr id="3" name="Přímá spojnice 2"/>
          <p:cNvCxnSpPr/>
          <p:nvPr/>
        </p:nvCxnSpPr>
        <p:spPr>
          <a:xfrm flipH="1" flipV="1">
            <a:off x="4690641" y="3429000"/>
            <a:ext cx="17178" cy="611031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Přímá spojnice 38"/>
          <p:cNvCxnSpPr/>
          <p:nvPr/>
        </p:nvCxnSpPr>
        <p:spPr>
          <a:xfrm flipV="1">
            <a:off x="3604740" y="4043572"/>
            <a:ext cx="0" cy="32654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Přímá spojnice 39"/>
          <p:cNvCxnSpPr/>
          <p:nvPr/>
        </p:nvCxnSpPr>
        <p:spPr>
          <a:xfrm flipV="1">
            <a:off x="5773742" y="4040031"/>
            <a:ext cx="0" cy="32654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Přímá spojnice 40"/>
          <p:cNvCxnSpPr/>
          <p:nvPr/>
        </p:nvCxnSpPr>
        <p:spPr>
          <a:xfrm flipV="1">
            <a:off x="2541617" y="3429000"/>
            <a:ext cx="0" cy="61457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nice 34"/>
          <p:cNvCxnSpPr/>
          <p:nvPr/>
        </p:nvCxnSpPr>
        <p:spPr>
          <a:xfrm>
            <a:off x="2541617" y="3429000"/>
            <a:ext cx="2166202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Přímá spojnice 43"/>
          <p:cNvCxnSpPr/>
          <p:nvPr/>
        </p:nvCxnSpPr>
        <p:spPr>
          <a:xfrm>
            <a:off x="3607540" y="4366571"/>
            <a:ext cx="2166202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2" name="Ovál 41"/>
          <p:cNvSpPr/>
          <p:nvPr/>
        </p:nvSpPr>
        <p:spPr>
          <a:xfrm>
            <a:off x="2505613" y="4004027"/>
            <a:ext cx="72008" cy="72008"/>
          </a:xfrm>
          <a:prstGeom prst="ellipse">
            <a:avLst/>
          </a:prstGeom>
          <a:solidFill>
            <a:schemeClr val="tx1"/>
          </a:solidFill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Ovál 45"/>
          <p:cNvSpPr/>
          <p:nvPr/>
        </p:nvSpPr>
        <p:spPr>
          <a:xfrm>
            <a:off x="3588714" y="4004027"/>
            <a:ext cx="72008" cy="72008"/>
          </a:xfrm>
          <a:prstGeom prst="ellipse">
            <a:avLst/>
          </a:prstGeom>
          <a:solidFill>
            <a:schemeClr val="tx1"/>
          </a:solidFill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Ovál 46"/>
          <p:cNvSpPr/>
          <p:nvPr/>
        </p:nvSpPr>
        <p:spPr>
          <a:xfrm>
            <a:off x="4671815" y="3999495"/>
            <a:ext cx="72008" cy="72008"/>
          </a:xfrm>
          <a:prstGeom prst="ellipse">
            <a:avLst/>
          </a:prstGeom>
          <a:solidFill>
            <a:schemeClr val="tx1"/>
          </a:solidFill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Ovál 47"/>
          <p:cNvSpPr/>
          <p:nvPr/>
        </p:nvSpPr>
        <p:spPr>
          <a:xfrm>
            <a:off x="5737738" y="4016510"/>
            <a:ext cx="72008" cy="72008"/>
          </a:xfrm>
          <a:prstGeom prst="ellipse">
            <a:avLst/>
          </a:prstGeom>
          <a:solidFill>
            <a:schemeClr val="tx1"/>
          </a:solidFill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aphicFrame>
        <p:nvGraphicFramePr>
          <p:cNvPr id="43" name="Objekt 42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xmlns="" val="871927558"/>
              </p:ext>
            </p:extLst>
          </p:nvPr>
        </p:nvGraphicFramePr>
        <p:xfrm>
          <a:off x="2911699" y="3566423"/>
          <a:ext cx="276225" cy="339725"/>
        </p:xfrm>
        <a:graphic>
          <a:graphicData uri="http://schemas.openxmlformats.org/presentationml/2006/ole">
            <p:oleObj spid="_x0000_s5131" name="Rovnice" r:id="rId3" imgW="177569" imgH="215619" progId="Equation.3">
              <p:embed/>
            </p:oleObj>
          </a:graphicData>
        </a:graphic>
      </p:graphicFrame>
      <p:graphicFrame>
        <p:nvGraphicFramePr>
          <p:cNvPr id="45" name="Objekt 4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xmlns="" val="1146613616"/>
              </p:ext>
            </p:extLst>
          </p:nvPr>
        </p:nvGraphicFramePr>
        <p:xfrm>
          <a:off x="4004094" y="3558302"/>
          <a:ext cx="311150" cy="352425"/>
        </p:xfrm>
        <a:graphic>
          <a:graphicData uri="http://schemas.openxmlformats.org/presentationml/2006/ole">
            <p:oleObj spid="_x0000_s5132" name="Rovnice" r:id="rId4" imgW="190335" imgH="215713" progId="Equation.3">
              <p:embed/>
            </p:oleObj>
          </a:graphicData>
        </a:graphic>
      </p:graphicFrame>
      <p:graphicFrame>
        <p:nvGraphicFramePr>
          <p:cNvPr id="49" name="Objekt 48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xmlns="" val="2220455570"/>
              </p:ext>
            </p:extLst>
          </p:nvPr>
        </p:nvGraphicFramePr>
        <p:xfrm>
          <a:off x="5109973" y="3530501"/>
          <a:ext cx="311150" cy="373062"/>
        </p:xfrm>
        <a:graphic>
          <a:graphicData uri="http://schemas.openxmlformats.org/presentationml/2006/ole">
            <p:oleObj spid="_x0000_s5133" name="Rovnice" r:id="rId5" imgW="190500" imgH="22860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Nadpis 1"/>
          <p:cNvSpPr>
            <a:spLocks noGrp="1"/>
          </p:cNvSpPr>
          <p:nvPr>
            <p:ph type="title" idx="4294967295"/>
          </p:nvPr>
        </p:nvSpPr>
        <p:spPr>
          <a:xfrm>
            <a:off x="2700338" y="836613"/>
            <a:ext cx="6048375" cy="1439862"/>
          </a:xfrm>
        </p:spPr>
        <p:txBody>
          <a:bodyPr anchor="b"/>
          <a:lstStyle/>
          <a:p>
            <a:pPr algn="r" eaLnBrk="1" hangingPunct="1"/>
            <a:r>
              <a:rPr lang="cs-CZ" sz="2000" b="1" smtClean="0">
                <a:latin typeface="Arial" charset="0"/>
                <a:cs typeface="Arial" charset="0"/>
              </a:rPr>
              <a:t>				</a:t>
            </a:r>
            <a:br>
              <a:rPr lang="cs-CZ" sz="2000" b="1" smtClean="0">
                <a:latin typeface="Arial" charset="0"/>
                <a:cs typeface="Arial" charset="0"/>
              </a:rPr>
            </a:br>
            <a:r>
              <a:rPr lang="cs-CZ" sz="2000" b="1" smtClean="0">
                <a:latin typeface="Arial" charset="0"/>
                <a:cs typeface="Arial" charset="0"/>
              </a:rPr>
              <a:t>Zdroje, autorská práva a citace</a:t>
            </a:r>
          </a:p>
        </p:txBody>
      </p:sp>
      <p:sp>
        <p:nvSpPr>
          <p:cNvPr id="18435" name="Zástupný symbol pro obsah 2"/>
          <p:cNvSpPr>
            <a:spLocks noGrp="1"/>
          </p:cNvSpPr>
          <p:nvPr>
            <p:ph idx="4294967295"/>
          </p:nvPr>
        </p:nvSpPr>
        <p:spPr>
          <a:xfrm>
            <a:off x="250825" y="2636838"/>
            <a:ext cx="8569325" cy="3960812"/>
          </a:xfrm>
        </p:spPr>
        <p:txBody>
          <a:bodyPr/>
          <a:lstStyle/>
          <a:p>
            <a:pPr marL="609600" indent="-609600">
              <a:buNone/>
              <a:defRPr/>
            </a:pPr>
            <a:r>
              <a:rPr lang="cs-CZ" sz="1400" dirty="0" smtClean="0">
                <a:latin typeface="Arial" charset="0"/>
              </a:rPr>
              <a:t>Zdroje:</a:t>
            </a:r>
          </a:p>
          <a:p>
            <a:pPr>
              <a:buAutoNum type="arabicPeriod"/>
              <a:defRPr/>
            </a:pPr>
            <a:r>
              <a:rPr lang="cs-CZ" sz="1400" dirty="0">
                <a:latin typeface="Arial" charset="0"/>
              </a:rPr>
              <a:t>http://</a:t>
            </a:r>
            <a:r>
              <a:rPr lang="cs-CZ" sz="1400" dirty="0" smtClean="0">
                <a:latin typeface="Arial" charset="0"/>
              </a:rPr>
              <a:t>cs.wikipedia.org/wiki/Elektrický_proud </a:t>
            </a:r>
          </a:p>
          <a:p>
            <a:pPr>
              <a:buAutoNum type="arabicPeriod"/>
              <a:defRPr/>
            </a:pPr>
            <a:r>
              <a:rPr lang="cs-CZ" sz="1400" dirty="0" smtClean="0">
                <a:latin typeface="Arial" charset="0"/>
              </a:rPr>
              <a:t>I</a:t>
            </a:r>
            <a:r>
              <a:rPr lang="cs-CZ" sz="1400" dirty="0" smtClean="0">
                <a:latin typeface="Arial" charset="0"/>
              </a:rPr>
              <a:t>. </a:t>
            </a:r>
            <a:r>
              <a:rPr lang="cs-CZ" sz="1400" dirty="0" err="1" smtClean="0">
                <a:latin typeface="Arial" charset="0"/>
              </a:rPr>
              <a:t>Šoll</a:t>
            </a:r>
            <a:r>
              <a:rPr lang="cs-CZ" sz="1400" dirty="0" smtClean="0">
                <a:latin typeface="Arial" charset="0"/>
              </a:rPr>
              <a:t>,. Fyzika pro netechnické obory SOŠ a SOU. </a:t>
            </a:r>
            <a:r>
              <a:rPr lang="cs-CZ" sz="1400" dirty="0">
                <a:latin typeface="Arial" charset="0"/>
              </a:rPr>
              <a:t>třetí, upravené vydání. Praha: Fortuna, </a:t>
            </a:r>
            <a:r>
              <a:rPr lang="cs-CZ" sz="1400" dirty="0" smtClean="0">
                <a:latin typeface="Arial" charset="0"/>
              </a:rPr>
              <a:t>2004.ISBN </a:t>
            </a:r>
          </a:p>
          <a:p>
            <a:pPr marL="609600" indent="-609600">
              <a:buNone/>
              <a:defRPr/>
            </a:pPr>
            <a:r>
              <a:rPr lang="cs-CZ" sz="1400" dirty="0" smtClean="0">
                <a:latin typeface="Arial" charset="0"/>
              </a:rPr>
              <a:t>80-7168-902-5</a:t>
            </a:r>
          </a:p>
          <a:p>
            <a:pPr marL="609600" indent="-609600">
              <a:buNone/>
              <a:defRPr/>
            </a:pPr>
            <a:endParaRPr lang="cs-CZ" sz="1400" dirty="0" smtClean="0">
              <a:latin typeface="Arial" charset="0"/>
            </a:endParaRPr>
          </a:p>
          <a:p>
            <a:pPr marL="609600" indent="-609600">
              <a:buFont typeface="Arial" charset="0"/>
              <a:buNone/>
              <a:defRPr/>
            </a:pPr>
            <a:r>
              <a:rPr lang="cs-CZ" sz="1400" dirty="0" smtClean="0">
                <a:latin typeface="Arial" charset="0"/>
              </a:rPr>
              <a:t>Autor: Mgr. Zdeněk Šmíd</a:t>
            </a:r>
          </a:p>
          <a:p>
            <a:pPr marL="0" indent="0" eaLnBrk="1" hangingPunct="1">
              <a:spcBef>
                <a:spcPct val="0"/>
              </a:spcBef>
              <a:buNone/>
            </a:pPr>
            <a:r>
              <a:rPr lang="cs-CZ" sz="1400" dirty="0" smtClean="0">
                <a:latin typeface="Arial" charset="0"/>
              </a:rPr>
              <a:t>Název díla: </a:t>
            </a:r>
            <a:r>
              <a:rPr lang="cs-CZ" sz="1400" dirty="0">
                <a:latin typeface="Arial" panose="020B0604020202020204" pitchFamily="34" charset="0"/>
                <a:cs typeface="Arial" panose="020B0604020202020204" pitchFamily="34" charset="0"/>
              </a:rPr>
              <a:t>Elektrický proud, Ohmův </a:t>
            </a:r>
            <a:r>
              <a:rPr lang="cs-CZ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zákon</a:t>
            </a:r>
            <a:endParaRPr lang="cs-CZ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Font typeface="Arial" charset="0"/>
              <a:buNone/>
              <a:defRPr/>
            </a:pPr>
            <a:r>
              <a:rPr lang="cs-CZ" sz="1400" dirty="0" smtClean="0">
                <a:latin typeface="Arial" charset="0"/>
              </a:rPr>
              <a:t>Datum vzniku: listopad 2013              </a:t>
            </a:r>
          </a:p>
          <a:p>
            <a:pPr marL="0" indent="0">
              <a:buFont typeface="Arial" charset="0"/>
              <a:buNone/>
              <a:defRPr/>
            </a:pPr>
            <a:r>
              <a:rPr lang="cs-CZ" sz="1400" dirty="0" smtClean="0">
                <a:latin typeface="Arial" charset="0"/>
              </a:rPr>
              <a:t>Materiál je určen pro bezplatné používání pro potřeby výuky na všech typech škol a školských zařízení. Jakékoliv další využití podléhá autorskému zákonu. Tato prezentace je autorským dílem.</a:t>
            </a:r>
          </a:p>
          <a:p>
            <a:pPr marL="609600" indent="-609600">
              <a:defRPr/>
            </a:pPr>
            <a:endParaRPr lang="cs-CZ" sz="1400" b="1" dirty="0" smtClean="0">
              <a:latin typeface="Arial" charset="0"/>
            </a:endParaRPr>
          </a:p>
          <a:p>
            <a:pPr marL="609600" indent="-609600" eaLnBrk="1" hangingPunct="1">
              <a:buFont typeface="Arial" charset="0"/>
              <a:buNone/>
              <a:defRPr/>
            </a:pPr>
            <a:endParaRPr lang="cs-CZ" sz="1400" dirty="0" smtClean="0">
              <a:latin typeface="Arial" charset="0"/>
              <a:cs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1546</TotalTime>
  <Words>246</Words>
  <Application>Microsoft Office PowerPoint</Application>
  <PresentationFormat>Předvádění na obrazovce (4:3)</PresentationFormat>
  <Paragraphs>57</Paragraphs>
  <Slides>7</Slides>
  <Notes>1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9" baseType="lpstr">
      <vt:lpstr>Motiv sady Office</vt:lpstr>
      <vt:lpstr>Rovnice</vt:lpstr>
      <vt:lpstr>Obchodní akademie, Střední odborná škola  a Jazyková škola s právem státní jazykové zkoušky,  Hradec Králové</vt:lpstr>
      <vt:lpstr>Obsah prezentace</vt:lpstr>
      <vt:lpstr>Elektrický proud</vt:lpstr>
      <vt:lpstr>Ohmův zákon</vt:lpstr>
      <vt:lpstr>Řazení rezistorů</vt:lpstr>
      <vt:lpstr>Otázky k opakování</vt:lpstr>
      <vt:lpstr>     Zdroje, autorská práva a citace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Obchodní akademie, Střední odborná škola  a Jazyková škola s právem státní jazykové zkoušky,  Hradec Králové</dc:title>
  <dc:creator>Jana Vitvarová</dc:creator>
  <cp:lastModifiedBy>Mamka</cp:lastModifiedBy>
  <cp:revision>144</cp:revision>
  <dcterms:created xsi:type="dcterms:W3CDTF">2012-11-30T22:17:21Z</dcterms:created>
  <dcterms:modified xsi:type="dcterms:W3CDTF">2014-05-23T20:19:25Z</dcterms:modified>
</cp:coreProperties>
</file>