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6" r:id="rId3"/>
    <p:sldId id="279" r:id="rId4"/>
    <p:sldId id="277" r:id="rId5"/>
    <p:sldId id="280" r:id="rId6"/>
    <p:sldId id="282" r:id="rId7"/>
    <p:sldId id="283" r:id="rId8"/>
    <p:sldId id="275" r:id="rId9"/>
    <p:sldId id="272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73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504919C-15EA-4E2E-B1C0-E798934135A0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0B0C8DE-AE0F-479F-ABB7-F4F2885858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8271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DD24B-D939-4CC9-BD30-0A1CA02774F9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E74BD-9B6F-4127-B571-93553CDCBA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3134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E74BD-9B6F-4127-B571-93553CDCBA7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043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11AD1-3700-4862-A359-FD939B99A789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BDD6F-0994-4355-805F-BB0B954C11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24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23BBA-D963-4277-B64E-86B05EAE1654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83D5D-79CA-4155-AD78-C92F5C865F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820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DE494-CAD1-4AB4-BFD6-127348B1C184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CA0E5-2FB0-43CB-8837-BEBDFEF120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291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D1070-91B7-43B5-ACAE-861C67458028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0B753-3EA5-431C-A15D-4DE9EF5E16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27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8DB33-B4B8-4256-A86D-C68801DA48D1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5C7E1-5A9B-4E24-B498-B5374A97DB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75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66D07-8F45-47C3-B7A3-EB5C89BE341C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ECD3E-28AC-4EBA-BA2A-688A852DF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6273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37A2E-CF59-4233-B12C-2B5E0045EFB9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77C10-E471-45E0-9DEA-95BC27AEC0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949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89DE6-5750-44C0-B677-00807D37833D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5C935-A02C-46B0-811C-E8CC2B3C3E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8597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69EB0-72B3-47FE-B63A-1F72CE6208F3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9BE5-2712-48FE-9F41-9FFC5240B7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428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B3EEF-503B-4384-B248-B5E2AED7E093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8B2B9-1485-4F20-8134-27AF0A7834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7376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A3E4E-F003-42FF-B220-D72F219765C2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30BCA-0D34-47CE-ABFC-5CB948CFFD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817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7C9FD0-27ED-45B6-9869-F1BCBF7CEE1E}" type="datetimeFigureOut">
              <a:rPr lang="cs-CZ"/>
              <a:pPr>
                <a:defRPr/>
              </a:pPr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7B974A-5E67-4DC6-895A-2CB84799EC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2071" name="Group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575400"/>
              </p:ext>
            </p:extLst>
          </p:nvPr>
        </p:nvGraphicFramePr>
        <p:xfrm>
          <a:off x="250825" y="2544763"/>
          <a:ext cx="8786813" cy="4313239"/>
        </p:xfrm>
        <a:graphic>
          <a:graphicData uri="http://schemas.openxmlformats.org/drawingml/2006/table">
            <a:tbl>
              <a:tblPr/>
              <a:tblGrid>
                <a:gridCol w="2017181"/>
                <a:gridCol w="6769632"/>
              </a:tblGrid>
              <a:tr h="576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Zdeněk Šmíd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VY_32_INOVACE_2_FYZIKA_20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Elektromagnetické vlny, světlo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sady: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Fyzika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0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Obor, ročník: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Obchodní akademie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ročník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prosinec 2013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Stručný přehled, elektromagnetické vlnění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světlo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obsah: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Výklad nového učiva.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Obsah prezentace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08912" cy="3528392"/>
          </a:xfrm>
        </p:spPr>
        <p:txBody>
          <a:bodyPr/>
          <a:lstStyle/>
          <a:p>
            <a:r>
              <a:rPr lang="cs-CZ" sz="2800" dirty="0" smtClean="0">
                <a:latin typeface="Arial" charset="0"/>
                <a:cs typeface="Arial" charset="0"/>
              </a:rPr>
              <a:t>Elektromagnetické vlny</a:t>
            </a:r>
          </a:p>
          <a:p>
            <a:r>
              <a:rPr lang="cs-CZ" sz="2800" dirty="0" smtClean="0">
                <a:latin typeface="Arial" charset="0"/>
                <a:cs typeface="Arial" charset="0"/>
              </a:rPr>
              <a:t>Spektrum elektromagnetických vln</a:t>
            </a:r>
          </a:p>
          <a:p>
            <a:r>
              <a:rPr lang="cs-CZ" sz="2800" dirty="0" smtClean="0">
                <a:latin typeface="Arial" charset="0"/>
                <a:cs typeface="Arial" charset="0"/>
              </a:rPr>
              <a:t>Světlo</a:t>
            </a:r>
          </a:p>
          <a:p>
            <a:pPr marL="0" indent="0">
              <a:buNone/>
            </a:pPr>
            <a:endParaRPr lang="cs-CZ" sz="2800" dirty="0" smtClean="0">
              <a:latin typeface="Arial" charset="0"/>
              <a:cs typeface="Arial" charset="0"/>
            </a:endParaRPr>
          </a:p>
          <a:p>
            <a:endParaRPr lang="cs-CZ" sz="2400" dirty="0" smtClean="0">
              <a:latin typeface="Arial" charset="0"/>
              <a:cs typeface="Arial" charset="0"/>
            </a:endParaRPr>
          </a:p>
          <a:p>
            <a:pPr marL="0" indent="0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Elektromagnetické vlny</a:t>
            </a:r>
            <a:endParaRPr lang="cs-CZ" sz="32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1"/>
          </a:xfrm>
        </p:spPr>
        <p:txBody>
          <a:bodyPr/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měna elektrického pole v magnetické pole a naopak, změna magnetického pole v elektrické pole se projeví vznikem elektromagnetického vlnění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bjeveno koncem 19. století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adiové vlny – rozhlas, televize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rentgenové záření a záření gama – lékařství, technika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Wilhelm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Conrad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Röntgen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– první laureát Nobelovy ceny za fyziku(1901)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52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Spektru elektromagnetických vln</a:t>
            </a:r>
            <a:endParaRPr lang="cs-CZ" sz="32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4464496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828800" lvl="4" indent="0">
              <a:buNone/>
            </a:pPr>
            <a:endParaRPr lang="cs-CZ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406085"/>
              </p:ext>
            </p:extLst>
          </p:nvPr>
        </p:nvGraphicFramePr>
        <p:xfrm>
          <a:off x="1403648" y="1533356"/>
          <a:ext cx="6408712" cy="4775964"/>
        </p:xfrm>
        <a:graphic>
          <a:graphicData uri="http://schemas.openxmlformats.org/drawingml/2006/table">
            <a:tbl>
              <a:tblPr/>
              <a:tblGrid>
                <a:gridCol w="1602178"/>
                <a:gridCol w="1602178"/>
                <a:gridCol w="1602178"/>
                <a:gridCol w="1602178"/>
              </a:tblGrid>
              <a:tr h="226946">
                <a:tc>
                  <a:txBody>
                    <a:bodyPr/>
                    <a:lstStyle/>
                    <a:p>
                      <a:pPr algn="ctr"/>
                      <a:r>
                        <a:rPr lang="cs-CZ" sz="1100" b="1" dirty="0"/>
                        <a:t>český název</a:t>
                      </a:r>
                      <a:endParaRPr lang="cs-CZ" sz="1100" dirty="0"/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/>
                        <a:t>frekvence</a:t>
                      </a:r>
                      <a:endParaRPr lang="cs-CZ" sz="1100"/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/>
                        <a:t>vlnová délka</a:t>
                      </a:r>
                      <a:endParaRPr lang="cs-CZ" sz="1100"/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b="1"/>
                        <a:t>anglické označení</a:t>
                      </a:r>
                      <a:endParaRPr lang="cs-CZ" sz="1100"/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8691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extrémně dlouhé vlny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0,3 - 3 kHz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</a:t>
                      </a:r>
                      <a:r>
                        <a:rPr lang="cs-CZ" sz="1100" baseline="30000"/>
                        <a:t>3</a:t>
                      </a:r>
                      <a:r>
                        <a:rPr lang="cs-CZ" sz="1100"/>
                        <a:t> - 10</a:t>
                      </a:r>
                      <a:r>
                        <a:rPr lang="cs-CZ" sz="1100" baseline="30000"/>
                        <a:t>2</a:t>
                      </a:r>
                      <a:r>
                        <a:rPr lang="cs-CZ" sz="1100"/>
                        <a:t> km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Extremely Low Frequency (ELF)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8691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velmi dlouhé vlny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3 - 30 kHz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</a:t>
                      </a:r>
                      <a:r>
                        <a:rPr lang="cs-CZ" sz="1100" baseline="30000"/>
                        <a:t>2</a:t>
                      </a:r>
                      <a:r>
                        <a:rPr lang="cs-CZ" sz="1100"/>
                        <a:t> - 10 km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Very Low Frequency (VLF)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946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dlouhé vlny (DV)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30 - 300 kHz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10 - 1 km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Low Frequency (LF)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8691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střední vlny (SV)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0,3 - 3 MHz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1 - 0,1 km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Medium Frequency (MF)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6505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krátké vlny (KV)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3 - 30 MHz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100 - 10 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High Frequency (HF)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8691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velmi krátké vlny (VKV)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30 - 300 MHz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10 - 1 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Very High Frequency (VHF)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8691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ultra krátké vlny (UKV)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0,3 - 3 GHz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1 - 0,1 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Ultra High Frequency (UHF)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8691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mikrovlny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3 - 30 GHz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100 - 10 mm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Super High Frequency (SHF)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8691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mikrovlny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30 - 300 GHz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10 - 1 mm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dirty="0" err="1"/>
                        <a:t>Extremely</a:t>
                      </a:r>
                      <a:r>
                        <a:rPr lang="cs-CZ" sz="1100" dirty="0"/>
                        <a:t> </a:t>
                      </a:r>
                      <a:r>
                        <a:rPr lang="cs-CZ" sz="1100" dirty="0" err="1"/>
                        <a:t>High</a:t>
                      </a:r>
                      <a:r>
                        <a:rPr lang="cs-CZ" sz="1100" dirty="0"/>
                        <a:t> </a:t>
                      </a:r>
                      <a:r>
                        <a:rPr lang="cs-CZ" sz="1100" dirty="0" err="1"/>
                        <a:t>Frequency</a:t>
                      </a:r>
                      <a:r>
                        <a:rPr lang="cs-CZ" sz="1100" dirty="0"/>
                        <a:t> (EHF)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946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infračervené záření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</a:t>
                      </a:r>
                      <a:r>
                        <a:rPr lang="cs-CZ" sz="1100" baseline="30000"/>
                        <a:t>10</a:t>
                      </a:r>
                      <a:r>
                        <a:rPr lang="cs-CZ" sz="1100"/>
                        <a:t> - 10</a:t>
                      </a:r>
                      <a:r>
                        <a:rPr lang="cs-CZ" sz="1100" baseline="30000"/>
                        <a:t>14</a:t>
                      </a:r>
                      <a:r>
                        <a:rPr lang="cs-CZ" sz="1100"/>
                        <a:t> 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dirty="0"/>
                        <a:t>1 mm - 1 </a:t>
                      </a:r>
                      <a:r>
                        <a:rPr lang="cs-CZ" sz="1100" dirty="0">
                          <a:latin typeface="Symbol"/>
                        </a:rPr>
                        <a:t>m</a:t>
                      </a:r>
                      <a:r>
                        <a:rPr lang="cs-CZ" sz="1100" dirty="0"/>
                        <a:t>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Infra Red (IR)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946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viditelné záření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</a:t>
                      </a:r>
                      <a:r>
                        <a:rPr lang="cs-CZ" sz="1100" baseline="30000"/>
                        <a:t>14</a:t>
                      </a:r>
                      <a:r>
                        <a:rPr lang="cs-CZ" sz="1100"/>
                        <a:t> 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400 -900 nm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Visible (VIS)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946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ultrafialové záření 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</a:t>
                      </a:r>
                      <a:r>
                        <a:rPr lang="cs-CZ" sz="1100" baseline="30000"/>
                        <a:t>14</a:t>
                      </a:r>
                      <a:r>
                        <a:rPr lang="cs-CZ" sz="1100"/>
                        <a:t> - 10</a:t>
                      </a:r>
                      <a:r>
                        <a:rPr lang="cs-CZ" sz="1100" baseline="30000"/>
                        <a:t>16</a:t>
                      </a:r>
                      <a:r>
                        <a:rPr lang="cs-CZ" sz="1100"/>
                        <a:t> 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400  - 10 nm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Ultra Violet (UV)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946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rentgenovo záření 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</a:t>
                      </a:r>
                      <a:r>
                        <a:rPr lang="cs-CZ" sz="1100" baseline="30000"/>
                        <a:t>16</a:t>
                      </a:r>
                      <a:r>
                        <a:rPr lang="cs-CZ" sz="1100"/>
                        <a:t> - 10</a:t>
                      </a:r>
                      <a:r>
                        <a:rPr lang="cs-CZ" sz="1100" baseline="30000"/>
                        <a:t>19</a:t>
                      </a:r>
                      <a:r>
                        <a:rPr lang="cs-CZ" sz="1100"/>
                        <a:t> 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10 - 0,1 nm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X-Rays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946"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gama záření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/>
                        <a:t>10</a:t>
                      </a:r>
                      <a:r>
                        <a:rPr lang="cs-CZ" sz="1100" baseline="30000"/>
                        <a:t>19</a:t>
                      </a:r>
                      <a:r>
                        <a:rPr lang="cs-CZ" sz="1100"/>
                        <a:t> - 10</a:t>
                      </a:r>
                      <a:r>
                        <a:rPr lang="cs-CZ" sz="1100" baseline="30000"/>
                        <a:t>24</a:t>
                      </a:r>
                      <a:r>
                        <a:rPr lang="cs-CZ" sz="1100"/>
                        <a:t> Hz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dirty="0"/>
                        <a:t>10</a:t>
                      </a:r>
                      <a:r>
                        <a:rPr lang="cs-CZ" sz="1100" baseline="30000" dirty="0"/>
                        <a:t>-10</a:t>
                      </a:r>
                      <a:r>
                        <a:rPr lang="cs-CZ" sz="1100" dirty="0"/>
                        <a:t> - 10</a:t>
                      </a:r>
                      <a:r>
                        <a:rPr lang="cs-CZ" sz="1100" baseline="30000" dirty="0"/>
                        <a:t>-14</a:t>
                      </a:r>
                      <a:r>
                        <a:rPr lang="cs-CZ" sz="1100" dirty="0"/>
                        <a:t> m</a:t>
                      </a:r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100" dirty="0" err="1"/>
                        <a:t>Gamma</a:t>
                      </a:r>
                      <a:r>
                        <a:rPr lang="cs-CZ" sz="1100" dirty="0"/>
                        <a:t> </a:t>
                      </a:r>
                      <a:r>
                        <a:rPr lang="cs-CZ" sz="1100" dirty="0" err="1"/>
                        <a:t>Rays</a:t>
                      </a:r>
                      <a:endParaRPr lang="cs-CZ" sz="1100" dirty="0"/>
                    </a:p>
                  </a:txBody>
                  <a:tcPr marL="53881" marR="53881" marT="26940" marB="269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293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Elektromagnetické vlny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/>
          <a:lstStyle/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Rozhlasové a televizní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vlny 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- vlnová délka 10</a:t>
            </a:r>
            <a:r>
              <a:rPr lang="cs-CZ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 m až 10</a:t>
            </a:r>
            <a:r>
              <a:rPr lang="cs-CZ" sz="2800" baseline="30000" dirty="0">
                <a:latin typeface="Arial" panose="020B0604020202020204" pitchFamily="34" charset="0"/>
                <a:cs typeface="Arial" panose="020B0604020202020204" pitchFamily="34" charset="0"/>
              </a:rPr>
              <a:t>-2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 			   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televizní a rozhlasová technika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Mikrovlny 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- vlnová délka </a:t>
            </a:r>
            <a:r>
              <a:rPr lang="cs-CZ" sz="2800" dirty="0"/>
              <a:t>10</a:t>
            </a:r>
            <a:r>
              <a:rPr lang="cs-CZ" sz="2800" baseline="30000" dirty="0"/>
              <a:t>-2</a:t>
            </a:r>
            <a:r>
              <a:rPr lang="cs-CZ" sz="2800" dirty="0"/>
              <a:t> m až 10</a:t>
            </a:r>
            <a:r>
              <a:rPr lang="cs-CZ" sz="2800" baseline="30000" dirty="0"/>
              <a:t>-4</a:t>
            </a:r>
            <a:r>
              <a:rPr lang="cs-CZ" sz="2800" dirty="0"/>
              <a:t> </a:t>
            </a:r>
            <a:r>
              <a:rPr lang="cs-CZ" sz="2800" dirty="0" smtClean="0"/>
              <a:t>m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  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bezdrátové připojení počítačů, ohřev pokrmů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Infračervené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záření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- vlnová délka 10</a:t>
            </a:r>
            <a:r>
              <a:rPr lang="cs-CZ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-3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m až 10</a:t>
            </a:r>
            <a:r>
              <a:rPr lang="cs-CZ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-6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m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    </a:t>
            </a:r>
            <a:r>
              <a:rPr lang="cs-CZ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termovize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dálkové ovladače,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4202460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3" name="Rovnice" r:id="rId3" imgW="114120" imgH="215640" progId="Equation.3">
                  <p:embed/>
                </p:oleObj>
              </mc:Choice>
              <mc:Fallback>
                <p:oleObj name="Rovnice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9355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>
                <a:solidFill>
                  <a:srgbClr val="990033"/>
                </a:solidFill>
                <a:latin typeface="Arial" charset="0"/>
                <a:cs typeface="Arial" charset="0"/>
              </a:rPr>
              <a:t>Elektromagnetické vlny</a:t>
            </a:r>
            <a:endParaRPr lang="cs-CZ" sz="3200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/>
          <a:lstStyle/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Ultrafialové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záření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- vlnová délka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400 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nm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– 10 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nm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  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    hnědnutí pokožky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Rentgenové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záření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- vlnová délka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10 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nm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až 1 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pm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/>
              <a:t>	</a:t>
            </a:r>
            <a:r>
              <a:rPr lang="cs-CZ" sz="2000" dirty="0" smtClean="0"/>
              <a:t>	    	    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lékařství, defektoskopie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Gama záření</a:t>
            </a:r>
          </a:p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	-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vlnová délka 10</a:t>
            </a:r>
            <a:r>
              <a:rPr lang="cs-CZ" sz="2800" baseline="30000" dirty="0">
                <a:latin typeface="Arial" panose="020B0604020202020204" pitchFamily="34" charset="0"/>
                <a:cs typeface="Arial" panose="020B0604020202020204" pitchFamily="34" charset="0"/>
              </a:rPr>
              <a:t>-10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- 10</a:t>
            </a:r>
            <a:r>
              <a:rPr lang="cs-CZ" sz="2800" baseline="30000" dirty="0">
                <a:latin typeface="Arial" panose="020B0604020202020204" pitchFamily="34" charset="0"/>
                <a:cs typeface="Arial" panose="020B0604020202020204" pitchFamily="34" charset="0"/>
              </a:rPr>
              <a:t>-14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m</a:t>
            </a:r>
          </a:p>
          <a:p>
            <a:pPr marL="0" indent="0"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	    lékařství(ozařování), gama nůž</a:t>
            </a:r>
          </a:p>
        </p:txBody>
      </p:sp>
    </p:spTree>
    <p:extLst>
      <p:ext uri="{BB962C8B-B14F-4D97-AF65-F5344CB8AC3E}">
        <p14:creationId xmlns:p14="http://schemas.microsoft.com/office/powerpoint/2010/main" val="397314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Světlo</a:t>
            </a:r>
            <a:endParaRPr lang="cs-CZ" sz="3200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/>
          <a:lstStyle/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lektromagnetické vlnění vnímatelné lidským okem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lnová délka v intervalu 390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nm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až 790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nm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droje světla - Slunce, hvězdy, oheň (přírodní)</a:t>
            </a: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      - žárovka, zářivka, dioda (umělé)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ychlost světla </a:t>
            </a:r>
          </a:p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	      asi 300 000 km.s</a:t>
            </a:r>
            <a:r>
              <a:rPr lang="cs-CZ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      (přesně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299 792 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458 m.s</a:t>
            </a:r>
            <a:r>
              <a:rPr lang="cs-CZ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0811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Otázky k opakování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641850"/>
          </a:xfrm>
        </p:spPr>
        <p:txBody>
          <a:bodyPr/>
          <a:lstStyle/>
          <a:p>
            <a:r>
              <a:rPr lang="cs-CZ" sz="2400" dirty="0" smtClean="0"/>
              <a:t>Jak vzniká elektromagnetické vlnění? </a:t>
            </a:r>
          </a:p>
          <a:p>
            <a:r>
              <a:rPr lang="cs-CZ" sz="2400" dirty="0" smtClean="0"/>
              <a:t>Popiš jednotlivá vlnění.</a:t>
            </a:r>
          </a:p>
          <a:p>
            <a:r>
              <a:rPr lang="cs-CZ" sz="2400" dirty="0" smtClean="0"/>
              <a:t>Najdi </a:t>
            </a:r>
            <a:r>
              <a:rPr lang="cs-CZ" sz="2400" dirty="0"/>
              <a:t>na </a:t>
            </a:r>
            <a:r>
              <a:rPr lang="cs-CZ" sz="2400" dirty="0" smtClean="0"/>
              <a:t>internetu, kde se vlnění používají.</a:t>
            </a:r>
          </a:p>
          <a:p>
            <a:r>
              <a:rPr lang="cs-CZ" sz="2400" dirty="0" smtClean="0"/>
              <a:t>Co je světlo?</a:t>
            </a:r>
          </a:p>
          <a:p>
            <a:r>
              <a:rPr lang="cs-CZ" sz="2400" dirty="0" smtClean="0">
                <a:latin typeface="Arial"/>
                <a:cs typeface="Arial"/>
              </a:rPr>
              <a:t>Uveďte hodnotu rychlosti světla.</a:t>
            </a:r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 idx="4294967295"/>
          </p:nvPr>
        </p:nvSpPr>
        <p:spPr>
          <a:xfrm>
            <a:off x="2700338" y="836613"/>
            <a:ext cx="6048375" cy="1439862"/>
          </a:xfrm>
        </p:spPr>
        <p:txBody>
          <a:bodyPr anchor="b"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				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Zdroje, autorská práva a citace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2636838"/>
            <a:ext cx="8569325" cy="3960812"/>
          </a:xfrm>
        </p:spPr>
        <p:txBody>
          <a:bodyPr/>
          <a:lstStyle/>
          <a:p>
            <a:pPr marL="609600" indent="-609600">
              <a:buNone/>
              <a:defRPr/>
            </a:pPr>
            <a:r>
              <a:rPr lang="cs-CZ" sz="1400" dirty="0" smtClean="0">
                <a:latin typeface="Arial" charset="0"/>
              </a:rPr>
              <a:t>Zdroje:</a:t>
            </a:r>
          </a:p>
          <a:p>
            <a:pPr>
              <a:buAutoNum type="arabicPeriod"/>
              <a:defRPr/>
            </a:pPr>
            <a:r>
              <a:rPr lang="cs-CZ" sz="1400" dirty="0">
                <a:latin typeface="Arial" charset="0"/>
              </a:rPr>
              <a:t>http://</a:t>
            </a:r>
            <a:r>
              <a:rPr lang="cs-CZ" sz="1400" dirty="0" smtClean="0">
                <a:latin typeface="Arial" charset="0"/>
              </a:rPr>
              <a:t>cs.wikipedia.org/wiki/</a:t>
            </a:r>
            <a:r>
              <a:rPr lang="cs-CZ" sz="1400" dirty="0" err="1" smtClean="0">
                <a:latin typeface="Arial" charset="0"/>
              </a:rPr>
              <a:t>Elektromagnetické_vlny</a:t>
            </a:r>
            <a:endParaRPr lang="cs-CZ" sz="1400" dirty="0" smtClean="0">
              <a:latin typeface="Arial" charset="0"/>
            </a:endParaRPr>
          </a:p>
          <a:p>
            <a:pPr>
              <a:buAutoNum type="arabicPeriod"/>
              <a:defRPr/>
            </a:pPr>
            <a:r>
              <a:rPr lang="cs-CZ" sz="1400" dirty="0">
                <a:latin typeface="Arial" charset="0"/>
              </a:rPr>
              <a:t>http://</a:t>
            </a:r>
            <a:r>
              <a:rPr lang="cs-CZ" sz="1400" dirty="0" smtClean="0">
                <a:latin typeface="Arial" charset="0"/>
              </a:rPr>
              <a:t>www.labo.cz/mft/rad_pasma.htm</a:t>
            </a:r>
          </a:p>
          <a:p>
            <a:pPr>
              <a:buAutoNum type="arabicPeriod"/>
              <a:defRPr/>
            </a:pPr>
            <a:r>
              <a:rPr lang="cs-CZ" sz="1400" dirty="0">
                <a:latin typeface="Arial" charset="0"/>
              </a:rPr>
              <a:t>http://</a:t>
            </a:r>
            <a:r>
              <a:rPr lang="cs-CZ" sz="1400" dirty="0" smtClean="0">
                <a:latin typeface="Arial" charset="0"/>
              </a:rPr>
              <a:t>cs.wikipedia.org/wiki/Světlo</a:t>
            </a:r>
          </a:p>
          <a:p>
            <a:pPr>
              <a:buAutoNum type="arabicPeriod"/>
              <a:defRPr/>
            </a:pPr>
            <a:r>
              <a:rPr lang="cs-CZ" sz="1400" dirty="0" smtClean="0">
                <a:latin typeface="Arial" charset="0"/>
              </a:rPr>
              <a:t>3. I. </a:t>
            </a:r>
            <a:r>
              <a:rPr lang="cs-CZ" sz="1400" dirty="0" err="1" smtClean="0">
                <a:latin typeface="Arial" charset="0"/>
              </a:rPr>
              <a:t>Šoll</a:t>
            </a:r>
            <a:r>
              <a:rPr lang="cs-CZ" sz="1400" dirty="0" smtClean="0">
                <a:latin typeface="Arial" charset="0"/>
              </a:rPr>
              <a:t>,. Fyzika pro netechnické obory SOŠ a SOU. </a:t>
            </a:r>
            <a:r>
              <a:rPr lang="cs-CZ" sz="1400" dirty="0">
                <a:latin typeface="Arial" charset="0"/>
              </a:rPr>
              <a:t>třetí, upravené vydání. Praha: Fortuna, </a:t>
            </a:r>
            <a:r>
              <a:rPr lang="cs-CZ" sz="1400" dirty="0" smtClean="0">
                <a:latin typeface="Arial" charset="0"/>
              </a:rPr>
              <a:t>2004.ISBN </a:t>
            </a:r>
          </a:p>
          <a:p>
            <a:pPr marL="609600" indent="-609600">
              <a:buNone/>
              <a:defRPr/>
            </a:pPr>
            <a:r>
              <a:rPr lang="cs-CZ" sz="1400" dirty="0" smtClean="0">
                <a:latin typeface="Arial" charset="0"/>
              </a:rPr>
              <a:t>80-7168-902-5</a:t>
            </a:r>
          </a:p>
          <a:p>
            <a:pPr marL="609600" indent="-609600">
              <a:buNone/>
              <a:defRPr/>
            </a:pPr>
            <a:endParaRPr lang="cs-CZ" sz="1400" dirty="0" smtClean="0">
              <a:latin typeface="Arial" charset="0"/>
            </a:endParaRPr>
          </a:p>
          <a:p>
            <a:pPr marL="609600" indent="-60960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Autor: Mgr. Zdeněk Šmíd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Název díla: </a:t>
            </a:r>
            <a:r>
              <a:rPr lang="cs-CZ" sz="1400" dirty="0">
                <a:latin typeface="Arial" panose="020B0604020202020204" pitchFamily="34" charset="0"/>
                <a:cs typeface="Arial" panose="020B0604020202020204" pitchFamily="34" charset="0"/>
              </a:rPr>
              <a:t>Elektromagnetické vlny, </a:t>
            </a:r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světlo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cs-CZ" sz="1400" dirty="0" smtClean="0">
                <a:latin typeface="Arial" charset="0"/>
              </a:rPr>
              <a:t>Datum </a:t>
            </a:r>
            <a:r>
              <a:rPr lang="cs-CZ" sz="1400" dirty="0" smtClean="0">
                <a:latin typeface="Arial" charset="0"/>
              </a:rPr>
              <a:t>vzniku: prosinec 2013             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400" dirty="0" smtClean="0">
                <a:latin typeface="Arial" charset="0"/>
              </a:rPr>
              <a:t>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609600" indent="-609600">
              <a:defRPr/>
            </a:pPr>
            <a:endParaRPr lang="cs-CZ" sz="1400" b="1" dirty="0" smtClean="0">
              <a:latin typeface="Arial" charset="0"/>
            </a:endParaRPr>
          </a:p>
          <a:p>
            <a:pPr marL="609600" indent="-609600" eaLnBrk="1" hangingPunct="1">
              <a:buFont typeface="Arial" charset="0"/>
              <a:buNone/>
              <a:defRPr/>
            </a:pPr>
            <a:endParaRPr lang="cs-CZ" sz="1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1976</TotalTime>
  <Words>498</Words>
  <Application>Microsoft Office PowerPoint</Application>
  <PresentationFormat>Předvádění na obrazovce (4:3)</PresentationFormat>
  <Paragraphs>134</Paragraphs>
  <Slides>9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Rovnice</vt:lpstr>
      <vt:lpstr>Obchodní akademie, Střední odborná škola  a Jazyková škola s právem státní jazykové zkoušky,  Hradec Králové</vt:lpstr>
      <vt:lpstr>Obsah prezentace</vt:lpstr>
      <vt:lpstr>Elektromagnetické vlny</vt:lpstr>
      <vt:lpstr>Spektru elektromagnetických vln</vt:lpstr>
      <vt:lpstr>Elektromagnetické vlny</vt:lpstr>
      <vt:lpstr>Elektromagnetické vlny</vt:lpstr>
      <vt:lpstr>Světlo</vt:lpstr>
      <vt:lpstr>Otázky k opakování</vt:lpstr>
      <vt:lpstr>     Zdroje, autorská práva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OAHK</cp:lastModifiedBy>
  <cp:revision>181</cp:revision>
  <dcterms:created xsi:type="dcterms:W3CDTF">2012-11-30T22:17:21Z</dcterms:created>
  <dcterms:modified xsi:type="dcterms:W3CDTF">2013-12-09T14:16:12Z</dcterms:modified>
</cp:coreProperties>
</file>