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6565"/>
    <a:srgbClr val="FFCCCC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8CB5C-BD89-4A11-B000-05ACD034BD1E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9AB37-9A65-43AE-B69E-4F396B3A42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CABB6-D063-4246-A0FF-E744FE65A186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B04C7-44CF-4B09-93E2-38D1F17623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336CD-434D-4DA4-BC6B-F7006DEBE165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F7F8B-3BC9-4E86-8F51-FD8CF83BA2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9A923-D021-463B-AB4D-357F823BFE97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275D1-7460-46E1-BF7E-40ABBEFA2F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71B57-50B8-469E-8805-02ABE3880E0D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20B0F-38D4-4B0B-A269-D4AAEFD6F7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5BF2-F12B-47FC-843C-75106B6EADFC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893DB-662D-4AC9-8E64-8FBCDD595A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8C94D-709C-4FC0-B84A-CF54974698C6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79222-F7D6-4E0A-97D7-DDBFEB64EC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0453B-B1EF-45B3-B29C-643780368400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EA795-2E5F-44BE-A8FB-5686A93890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401C0-F4E2-4805-A569-3F09AA10E3EA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FAA13-5898-4D78-B8FD-5CF3B926C5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16E13-B59C-4FD1-B125-CEB30926710E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526C9-12E7-4464-997E-B13AA1692A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4B7D7-DED8-4732-84AD-EBD1084CD0B7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19297-8B40-4B2E-AED9-A78632ADBD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5A6134-40A5-4935-825F-2E826F1963DE}" type="datetimeFigureOut">
              <a:rPr lang="cs-CZ"/>
              <a:pPr>
                <a:defRPr/>
              </a:pPr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A89C47-78D0-4DEA-8621-E57D77B26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200" dirty="0" smtClean="0">
                <a:solidFill>
                  <a:srgbClr val="FFFF00"/>
                </a:solidFill>
              </a:rPr>
              <a:t>III/2 Inovace a zkvalitnění výuky prostřednictvím ICT </a:t>
            </a:r>
            <a:br>
              <a:rPr lang="cs-CZ" sz="2200" dirty="0" smtClean="0">
                <a:solidFill>
                  <a:srgbClr val="FFFF00"/>
                </a:solidFill>
              </a:rPr>
            </a:br>
            <a:r>
              <a:rPr lang="cs-CZ" sz="2200" dirty="0" smtClean="0">
                <a:solidFill>
                  <a:srgbClr val="FFFF00"/>
                </a:solidFill>
              </a:rPr>
              <a:t>Peníze školám:   </a:t>
            </a:r>
            <a:r>
              <a:rPr lang="cs-CZ" sz="2200" dirty="0" err="1" smtClean="0">
                <a:solidFill>
                  <a:srgbClr val="FFFF00"/>
                </a:solidFill>
              </a:rPr>
              <a:t>reg.č</a:t>
            </a:r>
            <a:r>
              <a:rPr lang="cs-CZ" sz="2200" dirty="0" smtClean="0">
                <a:solidFill>
                  <a:srgbClr val="FFFF00"/>
                </a:solidFill>
              </a:rPr>
              <a:t>. CZ.1.07/1.4.00/21.0385</a:t>
            </a:r>
            <a:br>
              <a:rPr lang="cs-CZ" sz="2200" dirty="0" smtClean="0">
                <a:solidFill>
                  <a:srgbClr val="FFFF00"/>
                </a:solidFill>
              </a:rPr>
            </a:br>
            <a:r>
              <a:rPr lang="cs-CZ" sz="2200" dirty="0" smtClean="0">
                <a:solidFill>
                  <a:srgbClr val="FFFF00"/>
                </a:solidFill>
              </a:rPr>
              <a:t>VY_32_INOVACE_16_ Myšlenkové mapy</a:t>
            </a:r>
            <a:br>
              <a:rPr lang="cs-CZ" sz="2200" dirty="0" smtClean="0">
                <a:solidFill>
                  <a:srgbClr val="FFFF00"/>
                </a:solidFill>
              </a:rPr>
            </a:br>
            <a:r>
              <a:rPr lang="cs-CZ" sz="2200" dirty="0" smtClean="0">
                <a:solidFill>
                  <a:srgbClr val="FFFF00"/>
                </a:solidFill>
              </a:rPr>
              <a:t/>
            </a:r>
            <a:br>
              <a:rPr lang="cs-CZ" sz="2200" dirty="0" smtClean="0">
                <a:solidFill>
                  <a:srgbClr val="FFFF00"/>
                </a:solidFill>
              </a:rPr>
            </a:br>
            <a:r>
              <a:rPr lang="cs-CZ" sz="2200" dirty="0" smtClean="0">
                <a:solidFill>
                  <a:srgbClr val="FFFF00"/>
                </a:solidFill>
              </a:rPr>
              <a:t>ZŠ Hladké Životice okres Nový Jičín, příspěvková organizace</a:t>
            </a:r>
            <a:br>
              <a:rPr lang="cs-CZ" sz="2200" dirty="0" smtClean="0">
                <a:solidFill>
                  <a:srgbClr val="FFFF00"/>
                </a:solidFill>
              </a:rPr>
            </a:br>
            <a:r>
              <a:rPr lang="cs-CZ" sz="2200" dirty="0" smtClean="0">
                <a:solidFill>
                  <a:srgbClr val="FFFF00"/>
                </a:solidFill>
              </a:rPr>
              <a:t>IČ: 73184322</a:t>
            </a:r>
            <a:r>
              <a:rPr lang="cs-CZ" sz="3200" dirty="0" smtClean="0">
                <a:solidFill>
                  <a:srgbClr val="FFFF00"/>
                </a:solidFill>
              </a:rPr>
              <a:t/>
            </a:r>
            <a:br>
              <a:rPr lang="cs-CZ" sz="3200" dirty="0" smtClean="0">
                <a:solidFill>
                  <a:srgbClr val="FFFF00"/>
                </a:solidFill>
              </a:rPr>
            </a:b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r>
              <a:rPr lang="cs-CZ" sz="1800" smtClean="0"/>
              <a:t>Předmět: Prvouka, napříč předměty</a:t>
            </a:r>
          </a:p>
          <a:p>
            <a:pPr eaLnBrk="1" hangingPunct="1"/>
            <a:r>
              <a:rPr lang="cs-CZ" sz="1800" smtClean="0"/>
              <a:t>Vhodné pro 2.-5.ročník</a:t>
            </a:r>
          </a:p>
          <a:p>
            <a:pPr eaLnBrk="1" hangingPunct="1"/>
            <a:endParaRPr lang="cs-CZ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4868863"/>
            <a:ext cx="445135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7300" y="609600"/>
            <a:ext cx="66294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FFFF00"/>
                </a:solidFill>
              </a:rPr>
              <a:t>Myšlenkové mapy</a:t>
            </a:r>
            <a:endParaRPr lang="cs-CZ" sz="4800" dirty="0">
              <a:solidFill>
                <a:srgbClr val="FFFF00"/>
              </a:solidFill>
            </a:endParaRP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Mgr. Jitka Polášková</a:t>
            </a:r>
          </a:p>
        </p:txBody>
      </p:sp>
      <p:sp>
        <p:nvSpPr>
          <p:cNvPr id="4" name="Elipsa 3"/>
          <p:cNvSpPr/>
          <p:nvPr/>
        </p:nvSpPr>
        <p:spPr>
          <a:xfrm>
            <a:off x="3132138" y="3141663"/>
            <a:ext cx="2663825" cy="22320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6" name="Přímá spojovací čára 5"/>
          <p:cNvCxnSpPr/>
          <p:nvPr/>
        </p:nvCxnSpPr>
        <p:spPr>
          <a:xfrm flipV="1">
            <a:off x="5940425" y="3284538"/>
            <a:ext cx="2016125" cy="50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5940425" y="4797425"/>
            <a:ext cx="1800225" cy="3603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692275" y="2708275"/>
            <a:ext cx="1727200" cy="50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1258888" y="4221163"/>
            <a:ext cx="1584325" cy="215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1619250" y="5300663"/>
            <a:ext cx="1584325" cy="936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859338" y="5661025"/>
            <a:ext cx="433387" cy="72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5003800" y="1916113"/>
            <a:ext cx="504825" cy="865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otebook\Desktop\Nová složka\hradec 1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760" y="980728"/>
            <a:ext cx="4176464" cy="49450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ovéPole 7"/>
          <p:cNvSpPr txBox="1"/>
          <p:nvPr/>
        </p:nvSpPr>
        <p:spPr>
          <a:xfrm>
            <a:off x="827584" y="836712"/>
            <a:ext cx="201622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výlet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635896" y="260648"/>
            <a:ext cx="201622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zámek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23528" y="3212976"/>
            <a:ext cx="230425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prohlídka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5589240"/>
            <a:ext cx="259228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koupaliště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5229200"/>
            <a:ext cx="129614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park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3212976"/>
            <a:ext cx="2232248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/>
              <a:t>Moravice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1196752"/>
            <a:ext cx="244827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/>
              <a:t>Beethoven</a:t>
            </a:r>
            <a:endParaRPr lang="cs-CZ" sz="3600" b="1" dirty="0"/>
          </a:p>
        </p:txBody>
      </p:sp>
      <p:sp>
        <p:nvSpPr>
          <p:cNvPr id="4120" name="TextovéPole 20"/>
          <p:cNvSpPr txBox="1">
            <a:spLocks noChangeArrowheads="1"/>
          </p:cNvSpPr>
          <p:nvPr/>
        </p:nvSpPr>
        <p:spPr bwMode="auto">
          <a:xfrm>
            <a:off x="2771775" y="4292600"/>
            <a:ext cx="3384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chemeClr val="bg1"/>
                </a:solidFill>
                <a:latin typeface="Book Antiqua" pitchFamily="18" charset="0"/>
              </a:rPr>
              <a:t>Hradec nad Moravicí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otebook\Desktop\Nová složka\starý jičín M. 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9450" y="620688"/>
            <a:ext cx="4745100" cy="54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ovéPole 6"/>
          <p:cNvSpPr txBox="1"/>
          <p:nvPr/>
        </p:nvSpPr>
        <p:spPr>
          <a:xfrm>
            <a:off x="755650" y="620713"/>
            <a:ext cx="2303463" cy="64611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Starý Jičín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0825" y="2924175"/>
            <a:ext cx="2449513" cy="6477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Nový Jičín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00113" y="5516563"/>
            <a:ext cx="2303462" cy="6477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zřícenina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084888" y="5229225"/>
            <a:ext cx="2303462" cy="64611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hrad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59563" y="3213100"/>
            <a:ext cx="2305050" cy="64611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kastelán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27763" y="549275"/>
            <a:ext cx="2305050" cy="646113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/>
              <a:t>výhledy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otebook\Desktop\Nová složka\P12504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12777"/>
            <a:ext cx="5966764" cy="39604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sp>
        <p:nvSpPr>
          <p:cNvPr id="3" name="TextovéPole 2"/>
          <p:cNvSpPr txBox="1"/>
          <p:nvPr/>
        </p:nvSpPr>
        <p:spPr>
          <a:xfrm>
            <a:off x="1763713" y="549275"/>
            <a:ext cx="1728787" cy="64611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k</a:t>
            </a:r>
            <a:r>
              <a:rPr lang="cs-CZ" sz="3600" b="1" dirty="0" smtClean="0">
                <a:solidFill>
                  <a:schemeClr val="bg1"/>
                </a:solidFill>
              </a:rPr>
              <a:t>ukla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43663" y="2133600"/>
            <a:ext cx="2305050" cy="64611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housenka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288" y="2420938"/>
            <a:ext cx="1728787" cy="646112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motýl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40425" y="620713"/>
            <a:ext cx="1727200" cy="646112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výlet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76600" y="5661025"/>
            <a:ext cx="3024188" cy="64611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Nový Dvůr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00113" y="4508500"/>
            <a:ext cx="1727200" cy="647700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krása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227763" y="4797425"/>
            <a:ext cx="2016125" cy="646113"/>
          </a:xfrm>
          <a:prstGeom prst="rect">
            <a:avLst/>
          </a:prstGeom>
          <a:solidFill>
            <a:srgbClr val="FFCCCC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rostliny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otebook\Desktop\zmenšená fota\Zast.3\P12502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96752"/>
            <a:ext cx="6292225" cy="41764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1042988" y="836613"/>
            <a:ext cx="2160587" cy="646112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zastávka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5288" y="2781300"/>
            <a:ext cx="2160587" cy="64611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malování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4213" y="5300663"/>
            <a:ext cx="2159000" cy="646112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pěkné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11638" y="5661025"/>
            <a:ext cx="2160587" cy="64611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nádraží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443663" y="4508500"/>
            <a:ext cx="2160587" cy="64770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radost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867400" y="2492375"/>
            <a:ext cx="3276600" cy="64611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rodiče a děti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227763" y="765175"/>
            <a:ext cx="2160587" cy="646113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vláček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508625" y="188913"/>
            <a:ext cx="1439863" cy="522287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veselý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804025" y="1341438"/>
            <a:ext cx="1439863" cy="522287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modrý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804025" y="260350"/>
            <a:ext cx="2339975" cy="523875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s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>
                <a:solidFill>
                  <a:schemeClr val="bg1"/>
                </a:solidFill>
              </a:rPr>
              <a:t>prasátkem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484438" y="549275"/>
            <a:ext cx="1439862" cy="522288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stará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39750" y="260350"/>
            <a:ext cx="1439863" cy="523875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veselá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50825" y="1412875"/>
            <a:ext cx="1800225" cy="523875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opravená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95288" y="2349500"/>
            <a:ext cx="1512887" cy="522288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návrhy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50825" y="3357563"/>
            <a:ext cx="1441450" cy="522287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vláčky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084888" y="6092825"/>
            <a:ext cx="1800225" cy="523875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autobus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635375" y="5157788"/>
            <a:ext cx="1800225" cy="522287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/>
                </a:solidFill>
              </a:rPr>
              <a:t>vlaky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0"/>
                            </p:stCondLst>
                            <p:childTnLst>
                              <p:par>
                                <p:cTn id="34" presetID="7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0"/>
                            </p:stCondLst>
                            <p:childTnLst>
                              <p:par>
                                <p:cTn id="5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6000"/>
                            </p:stCondLst>
                            <p:childTnLst>
                              <p:par>
                                <p:cTn id="5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000"/>
                            </p:stCondLst>
                            <p:childTnLst>
                              <p:par>
                                <p:cTn id="6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6000"/>
                            </p:stCondLst>
                            <p:childTnLst>
                              <p:par>
                                <p:cTn id="6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0"/>
                            </p:stCondLst>
                            <p:childTnLst>
                              <p:par>
                                <p:cTn id="7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6000"/>
                            </p:stCondLst>
                            <p:childTnLst>
                              <p:par>
                                <p:cTn id="7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1000"/>
                            </p:stCondLst>
                            <p:childTnLst>
                              <p:par>
                                <p:cTn id="8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900113" y="981075"/>
            <a:ext cx="3384550" cy="3600450"/>
          </a:xfrm>
          <a:prstGeom prst="smileyFac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válný popisek 3"/>
          <p:cNvSpPr/>
          <p:nvPr/>
        </p:nvSpPr>
        <p:spPr>
          <a:xfrm>
            <a:off x="5076825" y="908050"/>
            <a:ext cx="3311525" cy="3384550"/>
          </a:xfrm>
          <a:prstGeom prst="wedgeEllipseCallout">
            <a:avLst>
              <a:gd name="adj1" fmla="val -87539"/>
              <a:gd name="adj2" fmla="val 23493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0000"/>
                </a:solidFill>
              </a:rPr>
              <a:t>A nyní ty 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Použity vlastní </a:t>
            </a:r>
            <a:r>
              <a:rPr lang="cs-CZ" dirty="0" smtClean="0"/>
              <a:t>fotografie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87</TotalTime>
  <Words>77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Vrchol</vt:lpstr>
      <vt:lpstr>III/2 Inovace a zkvalitnění výuky prostřednictvím ICT  Peníze školám:   reg.č. CZ.1.07/1.4.00/21.0385 VY_32_INOVACE_16_ Myšlenkové mapy  ZŠ Hladké Životice okres Nový Jičín, příspěvková organizace IČ: 73184322 </vt:lpstr>
      <vt:lpstr>Myšlenkové mapy</vt:lpstr>
      <vt:lpstr>Snímek 3</vt:lpstr>
      <vt:lpstr>Snímek 4</vt:lpstr>
      <vt:lpstr>Snímek 5</vt:lpstr>
      <vt:lpstr>Snímek 6</vt:lpstr>
      <vt:lpstr>Snímek 7</vt:lpstr>
      <vt:lpstr>Použity vlastní fotografie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III/2 Inovace a zkvalitnění výuky prostřednictvím ICT  Peníze školám:   reg.č. CZ.1.07/1.4.00/21.0385 VY_32_INOVACE_15_ Myšlenkové mapy  ZŠ a MŠ Hladké Životice, příspěvková organizace IČ: 73184322</dc:title>
  <dc:creator>notebook</dc:creator>
  <cp:lastModifiedBy>expert</cp:lastModifiedBy>
  <cp:revision>14</cp:revision>
  <dcterms:created xsi:type="dcterms:W3CDTF">2011-09-26T23:02:13Z</dcterms:created>
  <dcterms:modified xsi:type="dcterms:W3CDTF">2012-04-09T17:44:46Z</dcterms:modified>
</cp:coreProperties>
</file>