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3" r:id="rId5"/>
    <p:sldId id="265" r:id="rId6"/>
    <p:sldId id="266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50" d="100"/>
          <a:sy n="50" d="100"/>
        </p:scale>
        <p:origin x="-1572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786E3-4CF2-4040-AFEA-1B72C151B3A7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57F8F-C1F4-479E-93FA-368EBF2430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945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38523-7114-4822-A860-36606E60631D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9874E-6F48-45E6-BE22-196802173D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768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3C36B-F2B0-4E72-BB89-CAD2F8A74D65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F0081-4D48-4F30-ACB3-38A420F51C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039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48064-4651-4C1B-9472-00CCAEC0D29E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CFAED-E635-4A78-8788-CA362A5019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7616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49B5C-9BE3-45C8-92EA-6B3A54745351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55439-85CC-4621-B39F-C02310C505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607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32538-7127-4128-A03E-FEF0674FBC97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988B6-07ED-46EF-8CA6-57A809CD5F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438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906BB-B3D6-4400-9243-C73D3287398A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ED24F-0ED0-4DC3-A019-8E5A99C5C2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0851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75ACB-8860-439A-9423-C7303C73F475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D5980-39B2-43FD-BD11-5B6A9D5B1F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290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047C9-6E54-4C09-B7B2-E3F4D63EB7DD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FCF2-C1B2-4B32-B1D2-AE14894A2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468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AD1B0-613A-4972-9F4A-AC5A2114B8E7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42EF9-BA54-4291-A314-29419B6B53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6357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505C1-F962-4721-9538-0704865072B1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54934-4F6D-49EB-B8F9-3E1B675A78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152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45C2B5-83F1-4284-83B7-F84090AA26C8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425A56-28F8-4AAA-BD05-B8B36D9940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6890412"/>
              </p:ext>
            </p:extLst>
          </p:nvPr>
        </p:nvGraphicFramePr>
        <p:xfrm>
          <a:off x="250825" y="2781300"/>
          <a:ext cx="8569325" cy="4057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471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Jakub Hlávko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14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VY_32_INOVACE_3_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CESKY_JAZYK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_2ROCNIK_05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Francouzský realismus</a:t>
                      </a: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471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Český jazyk, 2.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014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lyceum, Obchodní akademie, 2. </a:t>
                      </a:r>
                      <a:r>
                        <a:rPr lang="cs-CZ" sz="18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roč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471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listopad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471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hlavních znaků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francouzského realismu, výklad hlavních představitelů realismu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471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Frontální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výklad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8" marB="4571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Francouzský realismus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Úvodní informace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457400"/>
            <a:ext cx="8229600" cy="5400600"/>
          </a:xfrm>
        </p:spPr>
        <p:txBody>
          <a:bodyPr/>
          <a:lstStyle/>
          <a:p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Příslušnost k západnímu směru realismu</a:t>
            </a:r>
          </a:p>
          <a:p>
            <a:r>
              <a:rPr lang="cs-CZ" sz="3000" dirty="0" smtClean="0">
                <a:solidFill>
                  <a:srgbClr val="990033"/>
                </a:solidFill>
              </a:rPr>
              <a:t>Reakce na romantickou citovost</a:t>
            </a:r>
          </a:p>
          <a:p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Snaha o realistické vykreslení skutečnosti</a:t>
            </a:r>
          </a:p>
          <a:p>
            <a:r>
              <a:rPr lang="cs-CZ" sz="3000" dirty="0" smtClean="0">
                <a:solidFill>
                  <a:srgbClr val="990033"/>
                </a:solidFill>
              </a:rPr>
              <a:t>Kritika společnosti a sociálních rozdílů způsobených kapitalistickou společností</a:t>
            </a:r>
          </a:p>
          <a:p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Kritika aristokracie a jejího způsobu života</a:t>
            </a:r>
          </a:p>
          <a:p>
            <a:r>
              <a:rPr lang="cs-CZ" sz="3000" dirty="0" smtClean="0">
                <a:solidFill>
                  <a:srgbClr val="990033"/>
                </a:solidFill>
              </a:rPr>
              <a:t>Odnož francouzského realismu je NATURALISMUS</a:t>
            </a:r>
          </a:p>
          <a:p>
            <a:r>
              <a:rPr lang="cs-CZ" sz="3000" dirty="0" err="1" smtClean="0">
                <a:solidFill>
                  <a:schemeClr val="accent3">
                    <a:lumMod val="75000"/>
                  </a:schemeClr>
                </a:solidFill>
              </a:rPr>
              <a:t>Honoré</a:t>
            </a:r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 de Balzac; Gustave Flaubert; </a:t>
            </a:r>
            <a:r>
              <a:rPr lang="cs-CZ" sz="3000" dirty="0" err="1" smtClean="0">
                <a:solidFill>
                  <a:schemeClr val="accent3">
                    <a:lumMod val="75000"/>
                  </a:schemeClr>
                </a:solidFill>
              </a:rPr>
              <a:t>Émile</a:t>
            </a:r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3000" dirty="0" err="1" smtClean="0">
                <a:solidFill>
                  <a:schemeClr val="accent3">
                    <a:lumMod val="75000"/>
                  </a:schemeClr>
                </a:solidFill>
              </a:rPr>
              <a:t>Zola</a:t>
            </a:r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; </a:t>
            </a:r>
            <a:r>
              <a:rPr lang="cs-CZ" sz="3000" dirty="0" err="1" smtClean="0">
                <a:solidFill>
                  <a:schemeClr val="accent3">
                    <a:lumMod val="75000"/>
                  </a:schemeClr>
                </a:solidFill>
              </a:rPr>
              <a:t>Guy</a:t>
            </a:r>
            <a:r>
              <a:rPr lang="cs-CZ" sz="3000" dirty="0" smtClean="0">
                <a:solidFill>
                  <a:schemeClr val="accent3">
                    <a:lumMod val="75000"/>
                  </a:schemeClr>
                </a:solidFill>
              </a:rPr>
              <a:t> de </a:t>
            </a:r>
            <a:r>
              <a:rPr lang="cs-CZ" sz="3000" dirty="0" err="1" smtClean="0">
                <a:solidFill>
                  <a:schemeClr val="accent3">
                    <a:lumMod val="75000"/>
                  </a:schemeClr>
                </a:solidFill>
              </a:rPr>
              <a:t>Maupassant</a:t>
            </a:r>
            <a:endParaRPr lang="cs-CZ" sz="3000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cs-CZ" sz="3000" dirty="0">
              <a:solidFill>
                <a:srgbClr val="99003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927099"/>
            <a:ext cx="2612787" cy="3617276"/>
          </a:xfrm>
          <a:prstGeom prst="rect">
            <a:avLst/>
          </a:prstGeom>
        </p:spPr>
      </p:pic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 sz="3600" dirty="0" smtClean="0">
              <a:solidFill>
                <a:srgbClr val="00B0F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16632"/>
            <a:ext cx="2729971" cy="3744416"/>
          </a:xfrm>
        </p:spPr>
      </p:pic>
      <p:sp>
        <p:nvSpPr>
          <p:cNvPr id="4" name="TextovéPole 3"/>
          <p:cNvSpPr txBox="1"/>
          <p:nvPr/>
        </p:nvSpPr>
        <p:spPr>
          <a:xfrm>
            <a:off x="7884368" y="344388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[1]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09638"/>
            <a:ext cx="2693376" cy="3416686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20723" y="612568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[4]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627157"/>
            <a:ext cx="2666188" cy="386824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572082" y="594101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[3]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20663" y="33396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[2]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2987675" y="2060575"/>
            <a:ext cx="5997575" cy="350838"/>
          </a:xfrm>
        </p:spPr>
        <p:txBody>
          <a:bodyPr/>
          <a:lstStyle/>
          <a:p>
            <a:pPr algn="r"/>
            <a:r>
              <a:rPr lang="cs-CZ" sz="2400" smtClean="0">
                <a:latin typeface="Arial" charset="0"/>
                <a:cs typeface="Arial" charset="0"/>
              </a:rPr>
              <a:t>Prameny a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275"/>
            <a:ext cx="8229600" cy="388937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[</a:t>
            </a:r>
            <a:r>
              <a:rPr lang="cs-CZ" dirty="0" smtClean="0"/>
              <a:t>1]NADAR</a:t>
            </a:r>
            <a:r>
              <a:rPr lang="cs-CZ" dirty="0"/>
              <a:t>, </a:t>
            </a:r>
            <a:r>
              <a:rPr lang="cs-CZ" dirty="0" err="1"/>
              <a:t>Félix</a:t>
            </a:r>
            <a:r>
              <a:rPr lang="cs-CZ" dirty="0"/>
              <a:t>. Www.wikipedia.org. [online]. [cit. 2013-08-18]. Dostupné z: http://en.wikipedia.org/wiki/File:Guy_de_Maupassant_fotograferad_av_F%C3%A9lix_Nadar_1888.jpg </a:t>
            </a:r>
            <a:endParaRPr lang="cs-CZ" dirty="0" smtClean="0"/>
          </a:p>
          <a:p>
            <a:pPr fontAlgn="auto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[</a:t>
            </a:r>
            <a:r>
              <a:rPr lang="cs-CZ" dirty="0" smtClean="0"/>
              <a:t>2</a:t>
            </a:r>
            <a:r>
              <a:rPr lang="en-US" dirty="0" smtClean="0"/>
              <a:t>]</a:t>
            </a:r>
            <a:r>
              <a:rPr lang="cs-CZ" dirty="0"/>
              <a:t> BISSON, Louis-Auguste. Www.wikipedia.org. [online]. [cit. 2013-08-18]. Dostupné z: http://cs.wikipedia.org/wiki/Honor%C3%A9_de_Balzac#mediaviewer/Soubor:Honor%C3%A9_de_Balzac_%</a:t>
            </a:r>
            <a:r>
              <a:rPr lang="cs-CZ"/>
              <a:t>281842%29.jpg </a:t>
            </a:r>
            <a:endParaRPr lang="cs-CZ" smtClean="0"/>
          </a:p>
          <a:p>
            <a:pPr fontAlgn="auto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mtClean="0"/>
              <a:t>[</a:t>
            </a:r>
            <a:r>
              <a:rPr lang="cs-CZ" dirty="0" smtClean="0"/>
              <a:t>3</a:t>
            </a:r>
            <a:r>
              <a:rPr lang="en-US" dirty="0" smtClean="0"/>
              <a:t>]</a:t>
            </a:r>
            <a:r>
              <a:rPr lang="cs-CZ" dirty="0"/>
              <a:t> Gustave Flaubert. In: GIRAUD, </a:t>
            </a:r>
            <a:r>
              <a:rPr lang="cs-CZ" dirty="0" err="1"/>
              <a:t>Eugéne</a:t>
            </a:r>
            <a:r>
              <a:rPr lang="cs-CZ" dirty="0"/>
              <a:t>. </a:t>
            </a:r>
            <a:r>
              <a:rPr lang="cs-CZ" i="1" dirty="0" smtClean="0"/>
              <a:t>Www.wikipedia.org</a:t>
            </a:r>
            <a:r>
              <a:rPr lang="cs-CZ" dirty="0" smtClean="0"/>
              <a:t> </a:t>
            </a:r>
            <a:r>
              <a:rPr lang="cs-CZ" dirty="0"/>
              <a:t>[online]. [cit. 2013-08-18]. Dostupné z: http://en.wikipedia.org/wiki/File:Flaubert-Giraud.jpg </a:t>
            </a:r>
            <a:endParaRPr lang="cs-CZ" dirty="0" smtClean="0"/>
          </a:p>
          <a:p>
            <a:pPr fontAlgn="auto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[</a:t>
            </a:r>
            <a:r>
              <a:rPr lang="cs-CZ" dirty="0" smtClean="0"/>
              <a:t>4</a:t>
            </a:r>
            <a:r>
              <a:rPr lang="en-US" dirty="0" smtClean="0"/>
              <a:t>]</a:t>
            </a:r>
            <a:r>
              <a:rPr lang="cs-CZ" dirty="0"/>
              <a:t> </a:t>
            </a:r>
            <a:r>
              <a:rPr lang="cs-CZ" dirty="0" err="1"/>
              <a:t>Émile</a:t>
            </a:r>
            <a:r>
              <a:rPr lang="cs-CZ" dirty="0"/>
              <a:t> </a:t>
            </a:r>
            <a:r>
              <a:rPr lang="cs-CZ" dirty="0" err="1"/>
              <a:t>Zloa</a:t>
            </a:r>
            <a:r>
              <a:rPr lang="cs-CZ" dirty="0"/>
              <a:t>. In: NEZNÁMÝ. </a:t>
            </a:r>
            <a:r>
              <a:rPr lang="cs-CZ" i="1" dirty="0" smtClean="0"/>
              <a:t>Www.wikipedia.org</a:t>
            </a:r>
            <a:r>
              <a:rPr lang="cs-CZ" dirty="0" smtClean="0"/>
              <a:t> </a:t>
            </a:r>
            <a:r>
              <a:rPr lang="cs-CZ" dirty="0"/>
              <a:t>[online]. [cit. 2013-08-18]. Dostupné z: http://upload.wikimedia.org/wikipedia/commons/e/e6/ZOLA_1902B.jpg </a:t>
            </a:r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2987675" y="2060575"/>
            <a:ext cx="5997575" cy="350838"/>
          </a:xfrm>
        </p:spPr>
        <p:txBody>
          <a:bodyPr/>
          <a:lstStyle/>
          <a:p>
            <a:pPr algn="r"/>
            <a:r>
              <a:rPr lang="cs-CZ" sz="2400" smtClean="0">
                <a:latin typeface="Arial" charset="0"/>
                <a:cs typeface="Arial" charset="0"/>
              </a:rPr>
              <a:t>Autorská práva</a:t>
            </a:r>
          </a:p>
        </p:txBody>
      </p:sp>
      <p:sp>
        <p:nvSpPr>
          <p:cNvPr id="10243" name="Obdélník 4"/>
          <p:cNvSpPr>
            <a:spLocks noChangeArrowheads="1"/>
          </p:cNvSpPr>
          <p:nvPr/>
        </p:nvSpPr>
        <p:spPr bwMode="auto">
          <a:xfrm>
            <a:off x="287338" y="2852738"/>
            <a:ext cx="85693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dirty="0" smtClean="0"/>
              <a:t>Autor: Mgr. Jakub Hlávko</a:t>
            </a:r>
          </a:p>
          <a:p>
            <a:pPr algn="ctr"/>
            <a:r>
              <a:rPr lang="cs-CZ" dirty="0" smtClean="0"/>
              <a:t>Dílo </a:t>
            </a:r>
            <a:r>
              <a:rPr lang="cs-CZ" dirty="0"/>
              <a:t>smí být dále šířeno pod licencí CC BY-SA.</a:t>
            </a:r>
          </a:p>
          <a:p>
            <a:pPr algn="ctr"/>
            <a:r>
              <a:rPr lang="cs-CZ" dirty="0"/>
              <a:t>Materiály jsou určeny pro bezplatné používání pro potřeby výuky a vzdělávání na všech typech škol a školských zařízení. Jakékoliv další využití podléhá autorskému zákonu.</a:t>
            </a:r>
          </a:p>
          <a:p>
            <a:pPr algn="ctr"/>
            <a:r>
              <a:rPr lang="cs-CZ" dirty="0"/>
              <a:t>Všechna neocitovaná autorská díla jsou dílem autora.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279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Obchodní akademie, Střední odborná škola  a Jazyková škola s právem státní jazykové zkoušky,  Hradec Králové</vt:lpstr>
      <vt:lpstr>Francouzský realismus</vt:lpstr>
      <vt:lpstr>Úvodní informace</vt:lpstr>
      <vt:lpstr>Prezentace aplikace PowerPoint</vt:lpstr>
      <vt:lpstr>Prameny a literatura</vt:lpstr>
      <vt:lpstr>Autorská práva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skola</cp:lastModifiedBy>
  <cp:revision>47</cp:revision>
  <dcterms:created xsi:type="dcterms:W3CDTF">2012-11-30T22:17:21Z</dcterms:created>
  <dcterms:modified xsi:type="dcterms:W3CDTF">2014-05-18T08:16:48Z</dcterms:modified>
</cp:coreProperties>
</file>