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62" r:id="rId4"/>
    <p:sldId id="263" r:id="rId5"/>
    <p:sldId id="267" r:id="rId6"/>
    <p:sldId id="265" r:id="rId7"/>
    <p:sldId id="266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00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94" autoAdjust="0"/>
    <p:restoredTop sz="94660"/>
  </p:normalViewPr>
  <p:slideViewPr>
    <p:cSldViewPr>
      <p:cViewPr varScale="1">
        <p:scale>
          <a:sx n="62" d="100"/>
          <a:sy n="62" d="100"/>
        </p:scale>
        <p:origin x="-1212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B786E3-4CF2-4040-AFEA-1B72C151B3A7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357F8F-C1F4-479E-93FA-368EBF2430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29451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938523-7114-4822-A860-36606E60631D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69874E-6F48-45E6-BE22-196802173D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97689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13C36B-F2B0-4E72-BB89-CAD2F8A74D65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4F0081-4D48-4F30-ACB3-38A420F51C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80397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848064-4651-4C1B-9472-00CCAEC0D29E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CCFAED-E635-4A78-8788-CA362A5019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76168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149B5C-9BE3-45C8-92EA-6B3A54745351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855439-85CC-4621-B39F-C02310C505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06076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C32538-7127-4128-A03E-FEF0674FBC97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F988B6-07ED-46EF-8CA6-57A809CD5F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34388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A906BB-B3D6-4400-9243-C73D3287398A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4ED24F-0ED0-4DC3-A019-8E5A99C5C2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08512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275ACB-8860-439A-9423-C7303C73F475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BD5980-39B2-43FD-BD11-5B6A9D5B1F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32907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A047C9-6E54-4C09-B7B2-E3F4D63EB7DD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37FCF2-C1B2-4B32-B1D2-AE14894A25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54684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1AD1B0-613A-4972-9F4A-AC5A2114B8E7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D42EF9-BA54-4291-A314-29419B6B53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63572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5505C1-F962-4721-9538-0704865072B1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654934-4F6D-49EB-B8F9-3E1B675A78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71528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445C2B5-83F1-4284-83B7-F84090AA26C8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E425A56-28F8-4AAA-BD05-B8B36D9940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41299866"/>
              </p:ext>
            </p:extLst>
          </p:nvPr>
        </p:nvGraphicFramePr>
        <p:xfrm>
          <a:off x="250825" y="2781300"/>
          <a:ext cx="8569325" cy="405765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471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8" marB="45718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Jakub Hlávko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8" marB="45718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4014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8" marB="45718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VY_32_INOVACE_3_</a:t>
                      </a:r>
                      <a:r>
                        <a:rPr lang="cs-CZ" sz="18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CESKY_JAZYK</a:t>
                      </a: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_2ROCNIK_07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Ruský realismus</a:t>
                      </a:r>
                    </a:p>
                  </a:txBody>
                  <a:tcPr marL="91444" marR="91444" marT="45718" marB="45718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471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18" marB="45718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Český jazyk, 2.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8" marB="45718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4014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8" marB="45718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Ekonomické lyceum, Obchodní akademie, 2. </a:t>
                      </a:r>
                      <a:r>
                        <a:rPr lang="cs-CZ" sz="180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roč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.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8" marB="45718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471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8" marB="45718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Listopad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8" marB="45718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471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8" marB="45718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Výklad hlavních rysů uměleckého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proudu, výklad hlavních představitelů ruského realismu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8" marB="45718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471">
                <a:tc>
                  <a:txBody>
                    <a:bodyPr/>
                    <a:lstStyle/>
                    <a:p>
                      <a:r>
                        <a:rPr lang="cs-CZ" sz="1400" b="1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8" marB="45718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Frontální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výklad učiva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8" marB="45718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F0"/>
                </a:solidFill>
              </a:rPr>
              <a:t>Ruský realismus</a:t>
            </a:r>
            <a:endParaRPr lang="cs-CZ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F0"/>
                </a:solidFill>
              </a:rPr>
              <a:t>Úvodní informace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67544" y="1457400"/>
            <a:ext cx="8229600" cy="5400600"/>
          </a:xfrm>
        </p:spPr>
        <p:txBody>
          <a:bodyPr/>
          <a:lstStyle/>
          <a:p>
            <a:r>
              <a:rPr lang="cs-CZ" sz="3000" b="1" dirty="0" smtClean="0">
                <a:solidFill>
                  <a:schemeClr val="accent3">
                    <a:lumMod val="75000"/>
                  </a:schemeClr>
                </a:solidFill>
              </a:rPr>
              <a:t>Příslušnost k východnímu směru realismu</a:t>
            </a:r>
          </a:p>
          <a:p>
            <a:r>
              <a:rPr lang="cs-CZ" sz="3000" b="1" dirty="0" smtClean="0">
                <a:solidFill>
                  <a:schemeClr val="accent2">
                    <a:lumMod val="75000"/>
                  </a:schemeClr>
                </a:solidFill>
              </a:rPr>
              <a:t>Zaostalost společnosti (zrušení nevolnictví 1861)</a:t>
            </a:r>
          </a:p>
          <a:p>
            <a:r>
              <a:rPr lang="cs-CZ" sz="3000" b="1" dirty="0" smtClean="0">
                <a:solidFill>
                  <a:schemeClr val="accent3">
                    <a:lumMod val="75000"/>
                  </a:schemeClr>
                </a:solidFill>
              </a:rPr>
              <a:t>Kritika zaostalosti a úpadku společnosti</a:t>
            </a:r>
          </a:p>
          <a:p>
            <a:r>
              <a:rPr lang="cs-CZ" sz="3000" b="1" dirty="0" smtClean="0">
                <a:solidFill>
                  <a:schemeClr val="accent2">
                    <a:lumMod val="75000"/>
                  </a:schemeClr>
                </a:solidFill>
              </a:rPr>
              <a:t>Důsledek postupného zvyšování vzdělanosti</a:t>
            </a:r>
          </a:p>
          <a:p>
            <a:r>
              <a:rPr lang="cs-CZ" sz="3000" b="1" dirty="0" smtClean="0">
                <a:solidFill>
                  <a:schemeClr val="accent3">
                    <a:lumMod val="75000"/>
                  </a:schemeClr>
                </a:solidFill>
              </a:rPr>
              <a:t>Snaha o realistické vykreslení skutečnosti</a:t>
            </a:r>
          </a:p>
          <a:p>
            <a:r>
              <a:rPr lang="cs-CZ" sz="3000" b="1" dirty="0" smtClean="0">
                <a:solidFill>
                  <a:schemeClr val="accent2">
                    <a:lumMod val="75000"/>
                  </a:schemeClr>
                </a:solidFill>
              </a:rPr>
              <a:t>Kritika maloměšťáctví; aristokracie</a:t>
            </a:r>
          </a:p>
          <a:p>
            <a:r>
              <a:rPr lang="cs-CZ" sz="3000" b="1" dirty="0" smtClean="0">
                <a:solidFill>
                  <a:schemeClr val="accent3">
                    <a:lumMod val="75000"/>
                  </a:schemeClr>
                </a:solidFill>
              </a:rPr>
              <a:t>Lev Nikolajevič Tolstoj; </a:t>
            </a:r>
            <a:r>
              <a:rPr lang="cs-CZ" sz="3000" b="1" dirty="0" err="1" smtClean="0">
                <a:solidFill>
                  <a:schemeClr val="accent3">
                    <a:lumMod val="75000"/>
                  </a:schemeClr>
                </a:solidFill>
              </a:rPr>
              <a:t>Fjodor</a:t>
            </a:r>
            <a:r>
              <a:rPr lang="cs-CZ" sz="3000" b="1" dirty="0" smtClean="0">
                <a:solidFill>
                  <a:schemeClr val="accent3">
                    <a:lumMod val="75000"/>
                  </a:schemeClr>
                </a:solidFill>
              </a:rPr>
              <a:t> Michajlovič </a:t>
            </a:r>
            <a:r>
              <a:rPr lang="cs-CZ" sz="3000" b="1" dirty="0" err="1" smtClean="0">
                <a:solidFill>
                  <a:schemeClr val="accent3">
                    <a:lumMod val="75000"/>
                  </a:schemeClr>
                </a:solidFill>
              </a:rPr>
              <a:t>Dostojevskij</a:t>
            </a:r>
            <a:r>
              <a:rPr lang="cs-CZ" sz="3000" b="1" dirty="0" smtClean="0">
                <a:solidFill>
                  <a:schemeClr val="accent3">
                    <a:lumMod val="75000"/>
                  </a:schemeClr>
                </a:solidFill>
              </a:rPr>
              <a:t>; Anton Pavlovič Čechov; Nikolaj </a:t>
            </a:r>
            <a:r>
              <a:rPr lang="cs-CZ" sz="3000" b="1" dirty="0" err="1" smtClean="0">
                <a:solidFill>
                  <a:schemeClr val="accent3">
                    <a:lumMod val="75000"/>
                  </a:schemeClr>
                </a:solidFill>
              </a:rPr>
              <a:t>Vasiljevič</a:t>
            </a:r>
            <a:r>
              <a:rPr lang="cs-CZ" sz="3000" b="1" dirty="0" smtClean="0">
                <a:solidFill>
                  <a:schemeClr val="accent3">
                    <a:lumMod val="75000"/>
                  </a:schemeClr>
                </a:solidFill>
              </a:rPr>
              <a:t> Gogol</a:t>
            </a:r>
          </a:p>
          <a:p>
            <a:endParaRPr lang="cs-CZ" sz="3000" b="1" dirty="0">
              <a:solidFill>
                <a:srgbClr val="990033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Obrázek 1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269" y="2652270"/>
            <a:ext cx="2838450" cy="3705225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87475" y="-382598"/>
            <a:ext cx="3384607" cy="4221088"/>
          </a:xfrm>
          <a:prstGeom prst="rect">
            <a:avLst/>
          </a:prstGeom>
        </p:spPr>
      </p:pic>
      <p:pic>
        <p:nvPicPr>
          <p:cNvPr id="12" name="Zástupný symbol pro obsah 11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260648"/>
            <a:ext cx="3529015" cy="4525963"/>
          </a:xfrm>
        </p:spPr>
      </p:pic>
      <p:sp>
        <p:nvSpPr>
          <p:cNvPr id="614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cs-CZ" sz="3600" dirty="0" smtClean="0">
              <a:solidFill>
                <a:srgbClr val="00B0F0"/>
              </a:solidFill>
              <a:latin typeface="Arial" pitchFamily="34" charset="0"/>
              <a:ea typeface="+mn-ea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028384" y="4179966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[1]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2751" y="5988163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[4]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187475" y="3331272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[2]</a:t>
            </a:r>
            <a:endParaRPr lang="cs-CZ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24719" y="2418918"/>
            <a:ext cx="2729231" cy="3891429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3049741" y="5941016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[3]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B0F0"/>
                </a:solidFill>
              </a:rPr>
              <a:t>Odhadněte povahy jednotlivých autorů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Čechov</a:t>
            </a:r>
            <a:r>
              <a:rPr lang="cs-CZ" sz="3000" b="1" dirty="0" smtClean="0">
                <a:solidFill>
                  <a:schemeClr val="accent3">
                    <a:lumMod val="75000"/>
                  </a:schemeClr>
                </a:solidFill>
              </a:rPr>
              <a:t>: </a:t>
            </a:r>
            <a:endParaRPr lang="cs-CZ" dirty="0" smtClean="0"/>
          </a:p>
          <a:p>
            <a:r>
              <a:rPr lang="cs-CZ" sz="3000" b="1" dirty="0" err="1" smtClean="0">
                <a:solidFill>
                  <a:schemeClr val="accent2">
                    <a:lumMod val="75000"/>
                  </a:schemeClr>
                </a:solidFill>
              </a:rPr>
              <a:t>Dostojevskij</a:t>
            </a:r>
            <a:r>
              <a:rPr lang="cs-CZ" sz="3000" b="1" dirty="0">
                <a:solidFill>
                  <a:schemeClr val="accent2">
                    <a:lumMod val="75000"/>
                  </a:schemeClr>
                </a:solidFill>
              </a:rPr>
              <a:t>:</a:t>
            </a:r>
          </a:p>
          <a:p>
            <a:r>
              <a:rPr lang="cs-CZ" sz="3000" b="1" dirty="0" smtClean="0">
                <a:solidFill>
                  <a:schemeClr val="accent3">
                    <a:lumMod val="75000"/>
                  </a:schemeClr>
                </a:solidFill>
              </a:rPr>
              <a:t>Tolstoj:</a:t>
            </a:r>
            <a:endParaRPr lang="cs-CZ" sz="3000" b="1" dirty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sz="3000" b="1" dirty="0">
                <a:solidFill>
                  <a:schemeClr val="accent2">
                    <a:lumMod val="75000"/>
                  </a:schemeClr>
                </a:solidFill>
              </a:rPr>
              <a:t>Gogol:</a:t>
            </a:r>
          </a:p>
          <a:p>
            <a:endParaRPr lang="cs-CZ" dirty="0" smtClean="0"/>
          </a:p>
          <a:p>
            <a:r>
              <a:rPr lang="cs-CZ" dirty="0" smtClean="0"/>
              <a:t>Posléze vyhledej na internetu rodná jména a </a:t>
            </a:r>
            <a:r>
              <a:rPr lang="cs-CZ" dirty="0" err="1" smtClean="0"/>
              <a:t>patronyma</a:t>
            </a:r>
            <a:r>
              <a:rPr lang="cs-CZ" dirty="0" smtClean="0"/>
              <a:t> těchto autorů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580112" y="2420888"/>
            <a:ext cx="25922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Patronymum</a:t>
            </a:r>
            <a:r>
              <a:rPr lang="cs-CZ" dirty="0" smtClean="0"/>
              <a:t>: jméno po otci, viz Petr </a:t>
            </a:r>
            <a:r>
              <a:rPr lang="cs-CZ" dirty="0" err="1" smtClean="0">
                <a:solidFill>
                  <a:srgbClr val="FF0000"/>
                </a:solidFill>
              </a:rPr>
              <a:t>Iljič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Čajkovskij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49227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2987675" y="2060575"/>
            <a:ext cx="5997575" cy="350838"/>
          </a:xfrm>
        </p:spPr>
        <p:txBody>
          <a:bodyPr/>
          <a:lstStyle/>
          <a:p>
            <a:pPr algn="r"/>
            <a:r>
              <a:rPr lang="cs-CZ" sz="2400" smtClean="0">
                <a:latin typeface="Arial" charset="0"/>
                <a:cs typeface="Arial" charset="0"/>
              </a:rPr>
              <a:t>Prameny a literatura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08275"/>
            <a:ext cx="8229600" cy="3889375"/>
          </a:xfrm>
        </p:spPr>
        <p:txBody>
          <a:bodyPr rtlCol="0">
            <a:normAutofit fontScale="62500" lnSpcReduction="20000"/>
          </a:bodyPr>
          <a:lstStyle/>
          <a:p>
            <a:pPr fontAlgn="auto">
              <a:spcAft>
                <a:spcPts val="1200"/>
              </a:spcAft>
              <a:buFont typeface="Arial" pitchFamily="34" charset="0"/>
              <a:buChar char="•"/>
              <a:defRPr/>
            </a:pPr>
            <a:r>
              <a:rPr lang="en-US" dirty="0" smtClean="0"/>
              <a:t>[</a:t>
            </a:r>
            <a:r>
              <a:rPr lang="cs-CZ" dirty="0" smtClean="0"/>
              <a:t>1</a:t>
            </a:r>
            <a:r>
              <a:rPr lang="en-US" dirty="0" smtClean="0"/>
              <a:t>] </a:t>
            </a:r>
            <a:r>
              <a:rPr lang="cs-CZ" dirty="0" smtClean="0"/>
              <a:t>Čechov</a:t>
            </a:r>
            <a:r>
              <a:rPr lang="cs-CZ" dirty="0"/>
              <a:t>. In: BRAZ, </a:t>
            </a:r>
            <a:r>
              <a:rPr lang="cs-CZ" dirty="0" err="1"/>
              <a:t>Osip</a:t>
            </a:r>
            <a:r>
              <a:rPr lang="cs-CZ" dirty="0"/>
              <a:t>. </a:t>
            </a:r>
            <a:r>
              <a:rPr lang="cs-CZ" i="1" dirty="0" smtClean="0"/>
              <a:t>Www.wikipedia.org</a:t>
            </a:r>
            <a:r>
              <a:rPr lang="cs-CZ" dirty="0" smtClean="0"/>
              <a:t> </a:t>
            </a:r>
            <a:r>
              <a:rPr lang="cs-CZ" dirty="0"/>
              <a:t>[online]. [cit. 2013-08-18]. Dostupné z: http://cs.wikipedia.org/wiki/Soubor:Chekhov_1898_by_Osip_Braz.jpg </a:t>
            </a:r>
            <a:endParaRPr lang="cs-CZ" dirty="0" smtClean="0"/>
          </a:p>
          <a:p>
            <a:pPr fontAlgn="auto">
              <a:spcAft>
                <a:spcPts val="1200"/>
              </a:spcAft>
              <a:buFont typeface="Arial" pitchFamily="34" charset="0"/>
              <a:buChar char="•"/>
              <a:defRPr/>
            </a:pPr>
            <a:r>
              <a:rPr lang="en-US" dirty="0" smtClean="0"/>
              <a:t>[</a:t>
            </a:r>
            <a:r>
              <a:rPr lang="cs-CZ" dirty="0" smtClean="0"/>
              <a:t>2</a:t>
            </a:r>
            <a:r>
              <a:rPr lang="en-US" dirty="0" smtClean="0"/>
              <a:t>]</a:t>
            </a:r>
            <a:r>
              <a:rPr lang="cs-CZ" dirty="0"/>
              <a:t> </a:t>
            </a:r>
            <a:r>
              <a:rPr lang="cs-CZ" dirty="0" err="1"/>
              <a:t>Dostojevskij</a:t>
            </a:r>
            <a:r>
              <a:rPr lang="cs-CZ" dirty="0"/>
              <a:t>. In: PEROV, Vasilij. </a:t>
            </a:r>
            <a:r>
              <a:rPr lang="cs-CZ" i="1" dirty="0"/>
              <a:t>Www.wikipedia.org</a:t>
            </a:r>
            <a:r>
              <a:rPr lang="cs-CZ" dirty="0"/>
              <a:t> [online]. [cit. 2013-08-18]. Dostupné z: http://cs.wikipedia.org/wiki/Soubor:Dostoevsky_1872.jpg</a:t>
            </a:r>
            <a:r>
              <a:rPr lang="cs-CZ" dirty="0" smtClean="0"/>
              <a:t> </a:t>
            </a:r>
          </a:p>
          <a:p>
            <a:pPr fontAlgn="auto">
              <a:spcAft>
                <a:spcPts val="1200"/>
              </a:spcAft>
              <a:buFont typeface="Arial" pitchFamily="34" charset="0"/>
              <a:buChar char="•"/>
              <a:defRPr/>
            </a:pPr>
            <a:r>
              <a:rPr lang="en-US" dirty="0" smtClean="0"/>
              <a:t>[</a:t>
            </a:r>
            <a:r>
              <a:rPr lang="cs-CZ" dirty="0" smtClean="0"/>
              <a:t>3</a:t>
            </a:r>
            <a:r>
              <a:rPr lang="en-US" dirty="0" smtClean="0"/>
              <a:t>]</a:t>
            </a:r>
            <a:r>
              <a:rPr lang="cs-CZ" dirty="0"/>
              <a:t> Tolstoj. In: REPIN, Ilja </a:t>
            </a:r>
            <a:r>
              <a:rPr lang="cs-CZ" dirty="0" err="1"/>
              <a:t>Efimovič</a:t>
            </a:r>
            <a:r>
              <a:rPr lang="cs-CZ" dirty="0"/>
              <a:t>. </a:t>
            </a:r>
            <a:r>
              <a:rPr lang="cs-CZ" i="1" dirty="0"/>
              <a:t>Www.wikipedia.org</a:t>
            </a:r>
            <a:r>
              <a:rPr lang="cs-CZ" dirty="0"/>
              <a:t> [online]. [cit. 2013-08-18]. Dostupné z: http://cs.wikipedia.org/wiki/Soubor:Ilya_Efimovich_Repin_%281844-1930%29_-_Portrait_of_Leo_Tolstoy_%281887%29.jpg </a:t>
            </a:r>
            <a:endParaRPr lang="cs-CZ" dirty="0" smtClean="0"/>
          </a:p>
          <a:p>
            <a:pPr fontAlgn="auto">
              <a:spcAft>
                <a:spcPts val="1200"/>
              </a:spcAft>
              <a:buFont typeface="Arial" pitchFamily="34" charset="0"/>
              <a:buChar char="•"/>
              <a:defRPr/>
            </a:pPr>
            <a:r>
              <a:rPr lang="en-US" dirty="0" smtClean="0"/>
              <a:t>[</a:t>
            </a:r>
            <a:r>
              <a:rPr lang="cs-CZ" dirty="0" smtClean="0"/>
              <a:t>4</a:t>
            </a:r>
            <a:r>
              <a:rPr lang="en-US" dirty="0" smtClean="0"/>
              <a:t>]</a:t>
            </a:r>
            <a:r>
              <a:rPr lang="cs-CZ" dirty="0"/>
              <a:t> Gogol. In: NEZNÁMÝ. </a:t>
            </a:r>
            <a:r>
              <a:rPr lang="cs-CZ" i="1" dirty="0"/>
              <a:t>Www.wikipedia.org</a:t>
            </a:r>
            <a:r>
              <a:rPr lang="cs-CZ" dirty="0"/>
              <a:t> [online]. [cit. 2013-08-18]. Dostupné z: http://cs.wikipedia.org/wiki/Soubor:NikolayGogol_left.gif </a:t>
            </a:r>
            <a:endParaRPr lang="cs-CZ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>
          <a:xfrm>
            <a:off x="2987675" y="2060575"/>
            <a:ext cx="5997575" cy="350838"/>
          </a:xfrm>
        </p:spPr>
        <p:txBody>
          <a:bodyPr/>
          <a:lstStyle/>
          <a:p>
            <a:pPr algn="r"/>
            <a:r>
              <a:rPr lang="cs-CZ" sz="2400" smtClean="0">
                <a:latin typeface="Arial" charset="0"/>
                <a:cs typeface="Arial" charset="0"/>
              </a:rPr>
              <a:t>Autorská práva</a:t>
            </a:r>
          </a:p>
        </p:txBody>
      </p:sp>
      <p:sp>
        <p:nvSpPr>
          <p:cNvPr id="10243" name="Obdélník 4"/>
          <p:cNvSpPr>
            <a:spLocks noChangeArrowheads="1"/>
          </p:cNvSpPr>
          <p:nvPr/>
        </p:nvSpPr>
        <p:spPr bwMode="auto">
          <a:xfrm>
            <a:off x="287338" y="2852738"/>
            <a:ext cx="8569325" cy="17543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dirty="0" smtClean="0"/>
              <a:t>Autor: Mgr. </a:t>
            </a:r>
            <a:r>
              <a:rPr lang="cs-CZ" smtClean="0"/>
              <a:t>Jakub Hlávko</a:t>
            </a:r>
          </a:p>
          <a:p>
            <a:pPr algn="ctr"/>
            <a:r>
              <a:rPr lang="cs-CZ" dirty="0" smtClean="0"/>
              <a:t>Dílo </a:t>
            </a:r>
            <a:r>
              <a:rPr lang="cs-CZ" dirty="0"/>
              <a:t>smí být dále šířeno pod licencí CC BY-SA.</a:t>
            </a:r>
          </a:p>
          <a:p>
            <a:pPr algn="ctr"/>
            <a:r>
              <a:rPr lang="cs-CZ" dirty="0"/>
              <a:t>Materiály jsou určeny pro bezplatné používání pro potřeby výuky a vzdělávání na všech typech škol a školských zařízení. Jakékoliv další využití podléhá autorskému zákonu.</a:t>
            </a:r>
          </a:p>
          <a:p>
            <a:pPr algn="ctr"/>
            <a:r>
              <a:rPr lang="cs-CZ" dirty="0"/>
              <a:t>Všechna neocitovaná autorská díla jsou dílem autora.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382</TotalTime>
  <Words>322</Words>
  <Application>Microsoft Office PowerPoint</Application>
  <PresentationFormat>Předvádění na obrazovce (4:3)</PresentationFormat>
  <Paragraphs>47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Obchodní akademie, Střední odborná škola  a Jazyková škola s právem státní jazykové zkoušky,  Hradec Králové</vt:lpstr>
      <vt:lpstr>Ruský realismus</vt:lpstr>
      <vt:lpstr>Úvodní informace</vt:lpstr>
      <vt:lpstr>Prezentace aplikace PowerPoint</vt:lpstr>
      <vt:lpstr>Odhadněte povahy jednotlivých autorů</vt:lpstr>
      <vt:lpstr>Prameny a literatura</vt:lpstr>
      <vt:lpstr>Autorská práva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skola</cp:lastModifiedBy>
  <cp:revision>50</cp:revision>
  <dcterms:created xsi:type="dcterms:W3CDTF">2012-11-30T22:17:21Z</dcterms:created>
  <dcterms:modified xsi:type="dcterms:W3CDTF">2014-05-18T08:17:03Z</dcterms:modified>
</cp:coreProperties>
</file>