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8" r:id="rId3"/>
    <p:sldId id="264" r:id="rId4"/>
    <p:sldId id="259" r:id="rId5"/>
    <p:sldId id="263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DDB7B"/>
    <a:srgbClr val="375517"/>
    <a:srgbClr val="49701E"/>
    <a:srgbClr val="74B230"/>
    <a:srgbClr val="CEEAB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F6B0E5-74EB-4C05-AE41-2CD50F0918B4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01AB73-388D-498D-B007-D030C1864E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76954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1. Spoj obrázek s prvním písmenem. 2. Klikni na jednotlivé obrázky pro kontrolu. 3. Ke slovům dopiš správný člen.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951358-DB13-4389-9570-6A21D158106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65812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11" Type="http://schemas.openxmlformats.org/officeDocument/2006/relationships/image" Target="../media/image10.wmf"/><Relationship Id="rId5" Type="http://schemas.openxmlformats.org/officeDocument/2006/relationships/image" Target="../media/image4.wmf"/><Relationship Id="rId10" Type="http://schemas.openxmlformats.org/officeDocument/2006/relationships/image" Target="../media/image9.wmf"/><Relationship Id="rId4" Type="http://schemas.openxmlformats.org/officeDocument/2006/relationships/image" Target="../media/image3.wmf"/><Relationship Id="rId9" Type="http://schemas.openxmlformats.org/officeDocument/2006/relationships/image" Target="../media/image8.gi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nos&amp;ex=1#ai:MC900432441|" TargetMode="External"/><Relationship Id="rId3" Type="http://schemas.openxmlformats.org/officeDocument/2006/relationships/hyperlink" Target="http://office.microsoft.com/cs-cz/images/results.aspx?qu=zmrzlina&amp;ex=1#ai:MC900410601|" TargetMode="External"/><Relationship Id="rId7" Type="http://schemas.openxmlformats.org/officeDocument/2006/relationships/hyperlink" Target="http://office.microsoft.com/cs-cz/images/results.aspx?qu=m%C4%9Bs%C3%ADc&amp;ex=1#ai:MC900212707|" TargetMode="External"/><Relationship Id="rId2" Type="http://schemas.openxmlformats.org/officeDocument/2006/relationships/hyperlink" Target="http://office.microsoft.com/cs-cz/images/results.aspx?qu=k%C5%AF%C5%88&amp;ex=1#ai:MC900332842|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office.microsoft.com/cs-cz/images/results.aspx?qu=d%C5%BEus&amp;ex=1#ai:MC900232682|" TargetMode="External"/><Relationship Id="rId5" Type="http://schemas.openxmlformats.org/officeDocument/2006/relationships/hyperlink" Target="http://office.microsoft.com/cs-cz/images/results.aspx?qu=drak&amp;ex=1#ai:MC900340734|" TargetMode="External"/><Relationship Id="rId10" Type="http://schemas.openxmlformats.org/officeDocument/2006/relationships/hyperlink" Target="http://office.microsoft.com/cs-cz/images/results.aspx?qu=hru%C5%A1ka&amp;ex=1#ai:MC900250816|" TargetMode="External"/><Relationship Id="rId4" Type="http://schemas.openxmlformats.org/officeDocument/2006/relationships/hyperlink" Target="http://office.microsoft.com/cs-cz/images/results.aspx?qu=lampa&amp;ex=1#ai:MC900215164|" TargetMode="External"/><Relationship Id="rId9" Type="http://schemas.openxmlformats.org/officeDocument/2006/relationships/hyperlink" Target="http://office.microsoft.com/cs-cz/images/results.aspx?qu=chobotnice&amp;ex=1#ai:MC900283413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49701E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3528" y="476672"/>
            <a:ext cx="8496944" cy="611786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573016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VY_32_INOVACE_02_AJ_Alphabet 2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9276" y="2285583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Jazyk a jazyková komunikace</a:t>
            </a:r>
          </a:p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             Anglický jazyk</a:t>
            </a:r>
            <a:endParaRPr lang="cs-CZ" sz="32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73041" y="5157192"/>
            <a:ext cx="33979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Mgr. Irena Trefilová</a:t>
            </a:r>
            <a:endParaRPr lang="cs-CZ" sz="32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46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49701E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23528" y="476672"/>
            <a:ext cx="8496944" cy="611786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Digitální učební materiál (DUM) byl vytvořen v rámci projektu  </a:t>
            </a: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EU Peníze školám – OP Vzdělávání pro konkurenceschopnost</a:t>
            </a:r>
          </a:p>
          <a:p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Vzdělávací oblast: anglický jazyk</a:t>
            </a: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Ročník: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1., 2. 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 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3. 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ZŠ</a:t>
            </a: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Klíčová slova: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horse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ice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cream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juice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lamp,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kite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moon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nose,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octopus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pear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alphabet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letters</a:t>
            </a:r>
            <a:r>
              <a:rPr lang="cs-CZ" b="1" dirty="0" smtClean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H, I, J, K, L, M, N, O, P</a:t>
            </a:r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DUM je určen k procvičování slovní zásoby  a hláskování tématu </a:t>
            </a:r>
          </a:p>
          <a:p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„</a:t>
            </a:r>
            <a:r>
              <a:rPr lang="cs-CZ" b="1" dirty="0" err="1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Alphabet</a:t>
            </a:r>
            <a:r>
              <a:rPr lang="cs-CZ" b="1" dirty="0">
                <a:ln w="18000">
                  <a:solidFill>
                    <a:schemeClr val="accent4">
                      <a:lumMod val="50000"/>
                    </a:schemeClr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“.</a:t>
            </a:r>
            <a:endParaRPr lang="cs-CZ" b="1" dirty="0">
              <a:ln w="18000">
                <a:solidFill>
                  <a:schemeClr val="accent4">
                    <a:lumMod val="50000"/>
                  </a:schemeClr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247780" y="908720"/>
            <a:ext cx="2614563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cap="none" spc="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ANOTACE</a:t>
            </a:r>
            <a:endParaRPr lang="cs-CZ" sz="4800" b="1" cap="none" spc="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21688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49701E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23528" y="476672"/>
            <a:ext cx="8496944" cy="611786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1010660" y="332656"/>
            <a:ext cx="7088800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9600" b="1" cap="none" spc="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ALPHABET - 2</a:t>
            </a:r>
            <a:endParaRPr lang="cs-CZ" sz="9600" b="1" cap="none" spc="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2322619"/>
            <a:ext cx="1074333" cy="17851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375517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H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483002" y="4549100"/>
            <a:ext cx="561372" cy="17851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375517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I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411760" y="2763996"/>
            <a:ext cx="651140" cy="17851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375517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J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75856" y="4797152"/>
            <a:ext cx="955711" cy="17851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375517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K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258469" y="2204864"/>
            <a:ext cx="780983" cy="17851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375517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L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049072" y="4262598"/>
            <a:ext cx="1417376" cy="17851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375517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M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403389" y="2763996"/>
            <a:ext cx="1114408" cy="17851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375517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N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965026" y="2135213"/>
            <a:ext cx="934871" cy="17851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375517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P</a:t>
            </a:r>
            <a:endParaRPr lang="cs-CZ" sz="11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375517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411059" y="4797152"/>
            <a:ext cx="1138453" cy="17851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375517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O</a:t>
            </a:r>
            <a:endParaRPr lang="cs-CZ" sz="11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375517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51301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49701E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40364" y="620688"/>
            <a:ext cx="8496944" cy="597385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TextovéPole 59"/>
          <p:cNvSpPr txBox="1"/>
          <p:nvPr/>
        </p:nvSpPr>
        <p:spPr>
          <a:xfrm>
            <a:off x="907330" y="4812919"/>
            <a:ext cx="907621" cy="523220"/>
          </a:xfrm>
          <a:prstGeom prst="rect">
            <a:avLst/>
          </a:prstGeom>
          <a:solidFill>
            <a:srgbClr val="CEEAB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375517"/>
                </a:solidFill>
                <a:latin typeface="Cambria" pitchFamily="18" charset="0"/>
              </a:rPr>
              <a:t>[</a:t>
            </a:r>
            <a:r>
              <a:rPr lang="cs-CZ" sz="2800" dirty="0" err="1" smtClean="0">
                <a:solidFill>
                  <a:srgbClr val="375517"/>
                </a:solidFill>
                <a:latin typeface="Cambria" pitchFamily="18" charset="0"/>
              </a:rPr>
              <a:t>em</a:t>
            </a:r>
            <a:r>
              <a:rPr lang="cs-CZ" sz="2800" dirty="0" smtClean="0">
                <a:solidFill>
                  <a:srgbClr val="375517"/>
                </a:solidFill>
                <a:latin typeface="Cambria" pitchFamily="18" charset="0"/>
              </a:rPr>
              <a:t>]</a:t>
            </a:r>
            <a:endParaRPr lang="cs-CZ" sz="2800" dirty="0">
              <a:solidFill>
                <a:srgbClr val="375517"/>
              </a:solidFill>
              <a:latin typeface="Cambria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434235" y="4826710"/>
            <a:ext cx="829073" cy="523220"/>
          </a:xfrm>
          <a:prstGeom prst="rect">
            <a:avLst/>
          </a:prstGeom>
          <a:solidFill>
            <a:srgbClr val="CEEAB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375517"/>
                </a:solidFill>
                <a:latin typeface="Cambria" pitchFamily="18" charset="0"/>
              </a:rPr>
              <a:t>[</a:t>
            </a:r>
            <a:r>
              <a:rPr lang="cs-CZ" sz="2800" dirty="0" err="1" smtClean="0">
                <a:solidFill>
                  <a:srgbClr val="375517"/>
                </a:solidFill>
                <a:latin typeface="Cambria" pitchFamily="18" charset="0"/>
              </a:rPr>
              <a:t>pi</a:t>
            </a:r>
            <a:r>
              <a:rPr lang="cs-CZ" sz="2800" dirty="0" smtClean="0">
                <a:solidFill>
                  <a:srgbClr val="375517"/>
                </a:solidFill>
                <a:latin typeface="Cambria" pitchFamily="18" charset="0"/>
              </a:rPr>
              <a:t>:]</a:t>
            </a:r>
            <a:endParaRPr lang="cs-CZ" sz="2800" dirty="0">
              <a:solidFill>
                <a:srgbClr val="375517"/>
              </a:solidFill>
              <a:latin typeface="Cambria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447633" y="1348850"/>
            <a:ext cx="1071127" cy="523220"/>
          </a:xfrm>
          <a:prstGeom prst="rect">
            <a:avLst/>
          </a:prstGeom>
          <a:solidFill>
            <a:srgbClr val="CEEAB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375517"/>
                </a:solidFill>
                <a:latin typeface="Cambria" pitchFamily="18" charset="0"/>
              </a:rPr>
              <a:t>[</a:t>
            </a:r>
            <a:r>
              <a:rPr lang="cs-CZ" sz="2800" dirty="0" err="1" smtClean="0">
                <a:solidFill>
                  <a:srgbClr val="375517"/>
                </a:solidFill>
                <a:latin typeface="Cambria" pitchFamily="18" charset="0"/>
              </a:rPr>
              <a:t>dʒei</a:t>
            </a:r>
            <a:r>
              <a:rPr lang="cs-CZ" sz="2800" dirty="0" smtClean="0">
                <a:solidFill>
                  <a:srgbClr val="375517"/>
                </a:solidFill>
                <a:latin typeface="Cambria" pitchFamily="18" charset="0"/>
              </a:rPr>
              <a:t>]</a:t>
            </a:r>
            <a:endParaRPr lang="cs-CZ" sz="2800" dirty="0">
              <a:solidFill>
                <a:srgbClr val="375517"/>
              </a:solidFill>
              <a:latin typeface="Cambria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9691" y="1922688"/>
            <a:ext cx="926857" cy="523220"/>
          </a:xfrm>
          <a:prstGeom prst="rect">
            <a:avLst/>
          </a:prstGeom>
          <a:solidFill>
            <a:srgbClr val="CEEAB0"/>
          </a:solidFill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375517"/>
                </a:solidFill>
                <a:latin typeface="Cambria" pitchFamily="18" charset="0"/>
              </a:rPr>
              <a:t>[</a:t>
            </a:r>
            <a:r>
              <a:rPr lang="cs-CZ" sz="2800" dirty="0" err="1" smtClean="0">
                <a:solidFill>
                  <a:srgbClr val="375517"/>
                </a:solidFill>
                <a:latin typeface="Cambria" pitchFamily="18" charset="0"/>
              </a:rPr>
              <a:t>eitʃ</a:t>
            </a:r>
            <a:r>
              <a:rPr lang="cs-CZ" sz="2800" dirty="0" smtClean="0">
                <a:solidFill>
                  <a:srgbClr val="375517"/>
                </a:solidFill>
                <a:latin typeface="Cambria" pitchFamily="18" charset="0"/>
              </a:rPr>
              <a:t>]</a:t>
            </a:r>
            <a:endParaRPr lang="cs-CZ" sz="2800" dirty="0">
              <a:solidFill>
                <a:srgbClr val="375517"/>
              </a:solidFill>
              <a:latin typeface="Cambria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911964" y="5156611"/>
            <a:ext cx="809837" cy="523220"/>
          </a:xfrm>
          <a:prstGeom prst="rect">
            <a:avLst/>
          </a:prstGeom>
          <a:solidFill>
            <a:srgbClr val="CEEAB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375517"/>
                </a:solidFill>
                <a:latin typeface="Cambria" pitchFamily="18" charset="0"/>
              </a:rPr>
              <a:t>[en]</a:t>
            </a:r>
            <a:endParaRPr lang="cs-CZ" sz="2800" dirty="0">
              <a:solidFill>
                <a:srgbClr val="375517"/>
              </a:solidFill>
              <a:latin typeface="Cambria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034061" y="4928931"/>
            <a:ext cx="811441" cy="523220"/>
          </a:xfrm>
          <a:prstGeom prst="rect">
            <a:avLst/>
          </a:prstGeom>
          <a:solidFill>
            <a:srgbClr val="CEEAB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375517"/>
                </a:solidFill>
                <a:latin typeface="Cambria" pitchFamily="18" charset="0"/>
              </a:rPr>
              <a:t>[</a:t>
            </a:r>
            <a:r>
              <a:rPr lang="cs-CZ" sz="2800" dirty="0" err="1">
                <a:solidFill>
                  <a:srgbClr val="375517"/>
                </a:solidFill>
                <a:latin typeface="Cambria" pitchFamily="18" charset="0"/>
              </a:rPr>
              <a:t>ә</a:t>
            </a:r>
            <a:r>
              <a:rPr lang="cs-CZ" sz="2800" dirty="0" err="1" smtClean="0">
                <a:solidFill>
                  <a:srgbClr val="375517"/>
                </a:solidFill>
                <a:latin typeface="Cambria" pitchFamily="18" charset="0"/>
              </a:rPr>
              <a:t>u</a:t>
            </a:r>
            <a:r>
              <a:rPr lang="cs-CZ" sz="2800" dirty="0" smtClean="0">
                <a:solidFill>
                  <a:srgbClr val="375517"/>
                </a:solidFill>
                <a:latin typeface="Cambria" pitchFamily="18" charset="0"/>
              </a:rPr>
              <a:t>]</a:t>
            </a:r>
            <a:endParaRPr lang="cs-CZ" sz="2800" dirty="0">
              <a:solidFill>
                <a:srgbClr val="375517"/>
              </a:solidFill>
              <a:latin typeface="Cambria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659059" y="1320391"/>
            <a:ext cx="708848" cy="523220"/>
          </a:xfrm>
          <a:prstGeom prst="rect">
            <a:avLst/>
          </a:prstGeom>
          <a:solidFill>
            <a:srgbClr val="CEEAB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375517"/>
                </a:solidFill>
                <a:latin typeface="Cambria" pitchFamily="18" charset="0"/>
              </a:rPr>
              <a:t>[</a:t>
            </a:r>
            <a:r>
              <a:rPr lang="cs-CZ" sz="2800" dirty="0" err="1" smtClean="0">
                <a:solidFill>
                  <a:srgbClr val="375517"/>
                </a:solidFill>
                <a:latin typeface="Cambria" pitchFamily="18" charset="0"/>
              </a:rPr>
              <a:t>ai</a:t>
            </a:r>
            <a:r>
              <a:rPr lang="cs-CZ" sz="2800" dirty="0" smtClean="0">
                <a:solidFill>
                  <a:srgbClr val="375517"/>
                </a:solidFill>
                <a:latin typeface="Cambria" pitchFamily="18" charset="0"/>
              </a:rPr>
              <a:t>]</a:t>
            </a:r>
            <a:endParaRPr lang="cs-CZ" sz="2800" dirty="0">
              <a:solidFill>
                <a:srgbClr val="375517"/>
              </a:solidFill>
              <a:latin typeface="Cambria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355976" y="2599299"/>
            <a:ext cx="707245" cy="523220"/>
          </a:xfrm>
          <a:prstGeom prst="rect">
            <a:avLst/>
          </a:prstGeom>
          <a:solidFill>
            <a:srgbClr val="CEEAB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375517"/>
                </a:solidFill>
                <a:latin typeface="Cambria" pitchFamily="18" charset="0"/>
              </a:rPr>
              <a:t>[el]</a:t>
            </a:r>
            <a:endParaRPr lang="cs-CZ" sz="2800" dirty="0">
              <a:solidFill>
                <a:srgbClr val="375517"/>
              </a:solidFill>
              <a:latin typeface="Cambria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1857" y="12216"/>
            <a:ext cx="370088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Read</a:t>
            </a:r>
            <a:r>
              <a:rPr lang="cs-CZ" sz="4000" b="1" dirty="0" smtClean="0">
                <a:ln w="127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27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the</a:t>
            </a:r>
            <a:r>
              <a:rPr lang="cs-CZ" sz="4000" b="1" dirty="0" smtClean="0">
                <a:ln w="127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27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letters</a:t>
            </a:r>
            <a:r>
              <a:rPr lang="cs-CZ" sz="4000" b="1" dirty="0" smtClean="0">
                <a:ln w="127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:</a:t>
            </a:r>
            <a:endParaRPr lang="cs-CZ" sz="4000" b="1" dirty="0">
              <a:ln w="12700">
                <a:solidFill>
                  <a:schemeClr val="accent6">
                    <a:lumMod val="7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587425" y="1293337"/>
            <a:ext cx="890244" cy="523220"/>
          </a:xfrm>
          <a:prstGeom prst="rect">
            <a:avLst/>
          </a:prstGeom>
          <a:solidFill>
            <a:srgbClr val="CEEAB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375517"/>
                </a:solidFill>
                <a:latin typeface="Cambria" pitchFamily="18" charset="0"/>
              </a:rPr>
              <a:t>[</a:t>
            </a:r>
            <a:r>
              <a:rPr lang="cs-CZ" sz="2800" dirty="0" err="1" smtClean="0">
                <a:solidFill>
                  <a:srgbClr val="375517"/>
                </a:solidFill>
                <a:latin typeface="Cambria" pitchFamily="18" charset="0"/>
              </a:rPr>
              <a:t>kei</a:t>
            </a:r>
            <a:r>
              <a:rPr lang="cs-CZ" sz="2800" dirty="0" smtClean="0">
                <a:solidFill>
                  <a:srgbClr val="375517"/>
                </a:solidFill>
                <a:latin typeface="Cambria" pitchFamily="18" charset="0"/>
              </a:rPr>
              <a:t>]</a:t>
            </a:r>
            <a:endParaRPr lang="cs-CZ" sz="2800" dirty="0">
              <a:solidFill>
                <a:srgbClr val="375517"/>
              </a:solidFill>
              <a:latin typeface="Cambria" pitchFamily="18" charset="0"/>
            </a:endParaRPr>
          </a:p>
        </p:txBody>
      </p:sp>
      <p:grpSp>
        <p:nvGrpSpPr>
          <p:cNvPr id="36" name="Skupina 35"/>
          <p:cNvGrpSpPr/>
          <p:nvPr/>
        </p:nvGrpSpPr>
        <p:grpSpPr>
          <a:xfrm>
            <a:off x="3953514" y="1348850"/>
            <a:ext cx="1512168" cy="2488742"/>
            <a:chOff x="549347" y="146590"/>
            <a:chExt cx="1854986" cy="2615125"/>
          </a:xfrm>
          <a:solidFill>
            <a:srgbClr val="CEEAB0"/>
          </a:solidFill>
        </p:grpSpPr>
        <p:sp>
          <p:nvSpPr>
            <p:cNvPr id="37" name="Obdélník 36"/>
            <p:cNvSpPr/>
            <p:nvPr/>
          </p:nvSpPr>
          <p:spPr>
            <a:xfrm>
              <a:off x="549347" y="146590"/>
              <a:ext cx="1854986" cy="2615125"/>
            </a:xfrm>
            <a:prstGeom prst="rect">
              <a:avLst/>
            </a:prstGeom>
            <a:grpFill/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375517"/>
                </a:solidFill>
              </a:endParaRPr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914248" y="421559"/>
              <a:ext cx="1125183" cy="2280013"/>
            </a:xfrm>
            <a:prstGeom prst="rect">
              <a:avLst/>
            </a:prstGeom>
            <a:grp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3500" b="1" cap="all" dirty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solidFill>
                    <a:srgbClr val="375517"/>
                  </a:solidFill>
                  <a:effectLst>
                    <a:reflection blurRad="12700" stA="28000" endPos="45000" dist="1000" dir="5400000" sy="-100000" algn="bl" rotWithShape="0"/>
                  </a:effectLst>
                </a:rPr>
                <a:t>L</a:t>
              </a:r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2722136" y="4091768"/>
            <a:ext cx="1512168" cy="2488742"/>
            <a:chOff x="549347" y="146590"/>
            <a:chExt cx="1854986" cy="2615125"/>
          </a:xfrm>
          <a:solidFill>
            <a:srgbClr val="CEEAB0"/>
          </a:solidFill>
        </p:grpSpPr>
        <p:sp>
          <p:nvSpPr>
            <p:cNvPr id="40" name="Obdélník 39"/>
            <p:cNvSpPr/>
            <p:nvPr/>
          </p:nvSpPr>
          <p:spPr>
            <a:xfrm>
              <a:off x="549347" y="146590"/>
              <a:ext cx="1854986" cy="2615125"/>
            </a:xfrm>
            <a:prstGeom prst="rect">
              <a:avLst/>
            </a:prstGeom>
            <a:grpFill/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375517"/>
                </a:solidFill>
              </a:endParaRPr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694010" y="421559"/>
              <a:ext cx="1662013" cy="2280013"/>
            </a:xfrm>
            <a:prstGeom prst="rect">
              <a:avLst/>
            </a:prstGeom>
            <a:grp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3500" b="1" cap="all" dirty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solidFill>
                    <a:srgbClr val="375517"/>
                  </a:solidFill>
                  <a:effectLst>
                    <a:reflection blurRad="12700" stA="28000" endPos="45000" dist="1000" dir="5400000" sy="-100000" algn="bl" rotWithShape="0"/>
                  </a:effectLst>
                </a:rPr>
                <a:t>O</a:t>
              </a: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206233" y="1020837"/>
            <a:ext cx="1512168" cy="2488742"/>
            <a:chOff x="549347" y="146590"/>
            <a:chExt cx="1854986" cy="2615125"/>
          </a:xfrm>
          <a:solidFill>
            <a:srgbClr val="CEEAB0"/>
          </a:solidFill>
        </p:grpSpPr>
        <p:sp>
          <p:nvSpPr>
            <p:cNvPr id="43" name="Obdélník 42"/>
            <p:cNvSpPr/>
            <p:nvPr/>
          </p:nvSpPr>
          <p:spPr>
            <a:xfrm>
              <a:off x="549347" y="146590"/>
              <a:ext cx="1854986" cy="2615125"/>
            </a:xfrm>
            <a:prstGeom prst="rect">
              <a:avLst/>
            </a:prstGeom>
            <a:grpFill/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375517"/>
                </a:solidFill>
              </a:endParaRPr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694010" y="421559"/>
              <a:ext cx="1565660" cy="2280013"/>
            </a:xfrm>
            <a:prstGeom prst="rect">
              <a:avLst/>
            </a:prstGeom>
            <a:grp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3500" b="1" cap="all" dirty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solidFill>
                    <a:srgbClr val="375517"/>
                  </a:solidFill>
                  <a:effectLst>
                    <a:reflection blurRad="12700" stA="28000" endPos="45000" dist="1000" dir="5400000" sy="-100000" algn="bl" rotWithShape="0"/>
                  </a:effectLst>
                </a:rPr>
                <a:t>H</a:t>
              </a: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2083980" y="796246"/>
            <a:ext cx="1512168" cy="2488742"/>
            <a:chOff x="549347" y="146590"/>
            <a:chExt cx="1854986" cy="2615125"/>
          </a:xfrm>
          <a:solidFill>
            <a:srgbClr val="CEEAB0"/>
          </a:solidFill>
        </p:grpSpPr>
        <p:sp>
          <p:nvSpPr>
            <p:cNvPr id="46" name="Obdélník 45"/>
            <p:cNvSpPr/>
            <p:nvPr/>
          </p:nvSpPr>
          <p:spPr>
            <a:xfrm>
              <a:off x="549347" y="146590"/>
              <a:ext cx="1854986" cy="2615125"/>
            </a:xfrm>
            <a:prstGeom prst="rect">
              <a:avLst/>
            </a:prstGeom>
            <a:grpFill/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375517"/>
                </a:solidFill>
              </a:endParaRPr>
            </a:p>
          </p:txBody>
        </p:sp>
        <p:sp>
          <p:nvSpPr>
            <p:cNvPr id="47" name="TextovéPole 46"/>
            <p:cNvSpPr txBox="1"/>
            <p:nvPr/>
          </p:nvSpPr>
          <p:spPr>
            <a:xfrm>
              <a:off x="1044794" y="379702"/>
              <a:ext cx="792858" cy="2280013"/>
            </a:xfrm>
            <a:prstGeom prst="rect">
              <a:avLst/>
            </a:prstGeom>
            <a:grp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3500" b="1" cap="all" dirty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solidFill>
                    <a:srgbClr val="375517"/>
                  </a:solidFill>
                  <a:effectLst>
                    <a:reflection blurRad="12700" stA="28000" endPos="45000" dist="1000" dir="5400000" sy="-100000" algn="bl" rotWithShape="0"/>
                  </a:effectLst>
                </a:rPr>
                <a:t>I</a:t>
              </a:r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7504781" y="861378"/>
            <a:ext cx="1512168" cy="2488742"/>
            <a:chOff x="549347" y="146590"/>
            <a:chExt cx="1854986" cy="2615125"/>
          </a:xfrm>
          <a:solidFill>
            <a:srgbClr val="CEEAB0"/>
          </a:solidFill>
        </p:grpSpPr>
        <p:sp>
          <p:nvSpPr>
            <p:cNvPr id="49" name="Obdélník 48"/>
            <p:cNvSpPr/>
            <p:nvPr/>
          </p:nvSpPr>
          <p:spPr>
            <a:xfrm>
              <a:off x="549347" y="146590"/>
              <a:ext cx="1854986" cy="2615125"/>
            </a:xfrm>
            <a:prstGeom prst="rect">
              <a:avLst/>
            </a:prstGeom>
            <a:grpFill/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375517"/>
                </a:solidFill>
              </a:endParaRPr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1040264" y="381296"/>
              <a:ext cx="930507" cy="2280013"/>
            </a:xfrm>
            <a:prstGeom prst="rect">
              <a:avLst/>
            </a:prstGeom>
            <a:grp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3500" b="1" cap="all" dirty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solidFill>
                    <a:srgbClr val="375517"/>
                  </a:solidFill>
                  <a:effectLst>
                    <a:reflection blurRad="12700" stA="28000" endPos="45000" dist="1000" dir="5400000" sy="-100000" algn="bl" rotWithShape="0"/>
                  </a:effectLst>
                </a:rPr>
                <a:t>J</a:t>
              </a:r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5683136" y="429404"/>
            <a:ext cx="1512168" cy="2488742"/>
            <a:chOff x="549347" y="146590"/>
            <a:chExt cx="1854986" cy="2615125"/>
          </a:xfrm>
          <a:solidFill>
            <a:srgbClr val="CEEAB0"/>
          </a:solidFill>
        </p:grpSpPr>
        <p:sp>
          <p:nvSpPr>
            <p:cNvPr id="52" name="Obdélník 51"/>
            <p:cNvSpPr/>
            <p:nvPr/>
          </p:nvSpPr>
          <p:spPr>
            <a:xfrm>
              <a:off x="549347" y="146590"/>
              <a:ext cx="1854986" cy="2615125"/>
            </a:xfrm>
            <a:prstGeom prst="rect">
              <a:avLst/>
            </a:prstGeom>
            <a:grpFill/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375517"/>
                </a:solidFill>
              </a:endParaRPr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694010" y="421559"/>
              <a:ext cx="1388682" cy="2280013"/>
            </a:xfrm>
            <a:prstGeom prst="rect">
              <a:avLst/>
            </a:prstGeom>
            <a:grp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3500" b="1" cap="all" dirty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solidFill>
                    <a:srgbClr val="375517"/>
                  </a:solidFill>
                  <a:effectLst>
                    <a:reflection blurRad="12700" stA="28000" endPos="45000" dist="1000" dir="5400000" sy="-100000" algn="bl" rotWithShape="0"/>
                  </a:effectLst>
                </a:rPr>
                <a:t>K</a:t>
              </a:r>
            </a:p>
          </p:txBody>
        </p:sp>
      </p:grpSp>
      <p:grpSp>
        <p:nvGrpSpPr>
          <p:cNvPr id="54" name="Skupina 53"/>
          <p:cNvGrpSpPr/>
          <p:nvPr/>
        </p:nvGrpSpPr>
        <p:grpSpPr>
          <a:xfrm>
            <a:off x="4822752" y="4213376"/>
            <a:ext cx="1512168" cy="2488742"/>
            <a:chOff x="549347" y="146590"/>
            <a:chExt cx="1854986" cy="2615125"/>
          </a:xfrm>
          <a:solidFill>
            <a:srgbClr val="CEEAB0"/>
          </a:solidFill>
        </p:grpSpPr>
        <p:sp>
          <p:nvSpPr>
            <p:cNvPr id="55" name="Obdélník 54"/>
            <p:cNvSpPr/>
            <p:nvPr/>
          </p:nvSpPr>
          <p:spPr>
            <a:xfrm>
              <a:off x="549347" y="146590"/>
              <a:ext cx="1854986" cy="2615125"/>
            </a:xfrm>
            <a:prstGeom prst="rect">
              <a:avLst/>
            </a:prstGeom>
            <a:grpFill/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375517"/>
                </a:solidFill>
              </a:endParaRPr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694010" y="421559"/>
              <a:ext cx="1624652" cy="2280013"/>
            </a:xfrm>
            <a:prstGeom prst="rect">
              <a:avLst/>
            </a:prstGeom>
            <a:grp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3500" b="1" cap="all" dirty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solidFill>
                    <a:srgbClr val="375517"/>
                  </a:solidFill>
                  <a:effectLst>
                    <a:reflection blurRad="12700" stA="28000" endPos="45000" dist="1000" dir="5400000" sy="-100000" algn="bl" rotWithShape="0"/>
                  </a:effectLst>
                </a:rPr>
                <a:t>N</a:t>
              </a:r>
            </a:p>
          </p:txBody>
        </p:sp>
      </p:grpSp>
      <p:grpSp>
        <p:nvGrpSpPr>
          <p:cNvPr id="57" name="Skupina 56"/>
          <p:cNvGrpSpPr/>
          <p:nvPr/>
        </p:nvGrpSpPr>
        <p:grpSpPr>
          <a:xfrm>
            <a:off x="7006592" y="3843949"/>
            <a:ext cx="1512168" cy="2488742"/>
            <a:chOff x="549347" y="146590"/>
            <a:chExt cx="1854986" cy="2615125"/>
          </a:xfrm>
          <a:solidFill>
            <a:srgbClr val="CEEAB0"/>
          </a:solidFill>
        </p:grpSpPr>
        <p:sp>
          <p:nvSpPr>
            <p:cNvPr id="58" name="Obdélník 57"/>
            <p:cNvSpPr/>
            <p:nvPr/>
          </p:nvSpPr>
          <p:spPr>
            <a:xfrm>
              <a:off x="549347" y="146590"/>
              <a:ext cx="1854986" cy="2615125"/>
            </a:xfrm>
            <a:prstGeom prst="rect">
              <a:avLst/>
            </a:prstGeom>
            <a:grpFill/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375517"/>
                </a:solidFill>
              </a:endParaRPr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694010" y="421559"/>
              <a:ext cx="1357219" cy="2280013"/>
            </a:xfrm>
            <a:prstGeom prst="rect">
              <a:avLst/>
            </a:prstGeom>
            <a:grp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3500" b="1" cap="all" dirty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solidFill>
                    <a:srgbClr val="375517"/>
                  </a:solidFill>
                  <a:effectLst>
                    <a:reflection blurRad="12700" stA="28000" endPos="45000" dist="1000" dir="5400000" sy="-100000" algn="bl" rotWithShape="0"/>
                  </a:effectLst>
                </a:rPr>
                <a:t>P</a:t>
              </a:r>
            </a:p>
          </p:txBody>
        </p:sp>
      </p:grpSp>
      <p:grpSp>
        <p:nvGrpSpPr>
          <p:cNvPr id="61" name="Skupina 60"/>
          <p:cNvGrpSpPr/>
          <p:nvPr/>
        </p:nvGrpSpPr>
        <p:grpSpPr>
          <a:xfrm>
            <a:off x="605056" y="3843949"/>
            <a:ext cx="1512168" cy="2488742"/>
            <a:chOff x="-2234638" y="-273953"/>
            <a:chExt cx="1854986" cy="2615125"/>
          </a:xfrm>
          <a:solidFill>
            <a:srgbClr val="CEEAB0"/>
          </a:solidFill>
        </p:grpSpPr>
        <p:sp>
          <p:nvSpPr>
            <p:cNvPr id="62" name="Obdélník 61"/>
            <p:cNvSpPr/>
            <p:nvPr/>
          </p:nvSpPr>
          <p:spPr>
            <a:xfrm>
              <a:off x="-2234638" y="-273953"/>
              <a:ext cx="1854986" cy="2615125"/>
            </a:xfrm>
            <a:prstGeom prst="rect">
              <a:avLst/>
            </a:prstGeom>
            <a:grpFill/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375517"/>
                </a:solidFill>
              </a:endParaRPr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-2138151" y="-106397"/>
              <a:ext cx="1738705" cy="1875755"/>
            </a:xfrm>
            <a:prstGeom prst="rect">
              <a:avLst/>
            </a:prstGeom>
            <a:grp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11000" b="1" cap="all" dirty="0">
                  <a:ln w="9000" cmpd="sng">
                    <a:solidFill>
                      <a:schemeClr val="accent4">
                        <a:shade val="50000"/>
                        <a:satMod val="120000"/>
                      </a:schemeClr>
                    </a:solidFill>
                    <a:prstDash val="solid"/>
                  </a:ln>
                  <a:solidFill>
                    <a:srgbClr val="375517"/>
                  </a:solidFill>
                  <a:effectLst>
                    <a:reflection blurRad="12700" stA="28000" endPos="45000" dist="1000" dir="5400000" sy="-100000" algn="bl" rotWithShape="0"/>
                  </a:effectLst>
                </a:rPr>
                <a:t>M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83568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49701E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386771" y="839373"/>
            <a:ext cx="8496944" cy="5847607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7293298" y="1464682"/>
            <a:ext cx="145063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8000">
                  <a:solidFill>
                    <a:srgbClr val="375517"/>
                  </a:solidFill>
                  <a:prstDash val="solid"/>
                  <a:miter lim="800000"/>
                </a:ln>
                <a:solidFill>
                  <a:srgbClr val="ADDB7B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 </a:t>
            </a:r>
            <a:r>
              <a:rPr lang="cs-CZ" sz="3600" b="1" dirty="0" err="1" smtClean="0">
                <a:ln w="18000">
                  <a:solidFill>
                    <a:srgbClr val="375517"/>
                  </a:solidFill>
                  <a:prstDash val="solid"/>
                  <a:miter lim="800000"/>
                </a:ln>
                <a:solidFill>
                  <a:srgbClr val="ADDB7B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ice</a:t>
            </a:r>
            <a:r>
              <a:rPr lang="cs-CZ" sz="3600" b="1" dirty="0" smtClean="0">
                <a:ln w="18000">
                  <a:solidFill>
                    <a:srgbClr val="375517"/>
                  </a:solidFill>
                  <a:prstDash val="solid"/>
                  <a:miter lim="800000"/>
                </a:ln>
                <a:solidFill>
                  <a:srgbClr val="ADDB7B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8000">
                  <a:solidFill>
                    <a:srgbClr val="375517"/>
                  </a:solidFill>
                  <a:prstDash val="solid"/>
                  <a:miter lim="800000"/>
                </a:ln>
                <a:solidFill>
                  <a:srgbClr val="ADDB7B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cream</a:t>
            </a:r>
            <a:endParaRPr lang="cs-CZ" sz="3600" b="1" dirty="0">
              <a:ln w="18000">
                <a:solidFill>
                  <a:srgbClr val="375517"/>
                </a:solidFill>
                <a:prstDash val="solid"/>
                <a:miter lim="800000"/>
              </a:ln>
              <a:solidFill>
                <a:srgbClr val="ADDB7B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277109" y="4984231"/>
            <a:ext cx="1191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8000">
                  <a:solidFill>
                    <a:srgbClr val="375517"/>
                  </a:solidFill>
                  <a:prstDash val="solid"/>
                  <a:miter lim="800000"/>
                </a:ln>
                <a:solidFill>
                  <a:srgbClr val="ADDB7B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juice</a:t>
            </a:r>
            <a:endParaRPr lang="cs-CZ" sz="4000" b="1" dirty="0">
              <a:ln w="18000">
                <a:solidFill>
                  <a:srgbClr val="375517"/>
                </a:solidFill>
                <a:prstDash val="solid"/>
                <a:miter lim="800000"/>
              </a:ln>
              <a:solidFill>
                <a:srgbClr val="ADDB7B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825224" y="2975146"/>
            <a:ext cx="9067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8000">
                  <a:solidFill>
                    <a:srgbClr val="375517"/>
                  </a:solidFill>
                  <a:prstDash val="solid"/>
                  <a:miter lim="800000"/>
                </a:ln>
                <a:solidFill>
                  <a:srgbClr val="ADDB7B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kite</a:t>
            </a:r>
            <a:endParaRPr lang="cs-CZ" sz="3600" b="1" dirty="0">
              <a:ln w="18000">
                <a:solidFill>
                  <a:srgbClr val="375517"/>
                </a:solidFill>
                <a:prstDash val="solid"/>
                <a:miter lim="800000"/>
              </a:ln>
              <a:solidFill>
                <a:srgbClr val="ADDB7B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50812" y="5350499"/>
            <a:ext cx="11496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8000">
                  <a:solidFill>
                    <a:srgbClr val="375517"/>
                  </a:solidFill>
                  <a:prstDash val="solid"/>
                  <a:miter lim="800000"/>
                </a:ln>
                <a:solidFill>
                  <a:srgbClr val="ADDB7B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lamp</a:t>
            </a:r>
            <a:endParaRPr lang="cs-CZ" sz="3600" b="1" dirty="0">
              <a:ln w="18000">
                <a:solidFill>
                  <a:srgbClr val="375517"/>
                </a:solidFill>
                <a:prstDash val="solid"/>
                <a:miter lim="800000"/>
              </a:ln>
              <a:solidFill>
                <a:srgbClr val="ADDB7B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6771" y="4058044"/>
            <a:ext cx="14285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8000">
                  <a:solidFill>
                    <a:srgbClr val="375517"/>
                  </a:solidFill>
                  <a:prstDash val="solid"/>
                  <a:miter lim="800000"/>
                </a:ln>
                <a:solidFill>
                  <a:srgbClr val="ADDB7B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moon</a:t>
            </a:r>
            <a:endParaRPr lang="cs-CZ" sz="4000" b="1" dirty="0">
              <a:ln w="18000">
                <a:solidFill>
                  <a:srgbClr val="375517"/>
                </a:solidFill>
                <a:prstDash val="solid"/>
                <a:miter lim="800000"/>
              </a:ln>
              <a:solidFill>
                <a:srgbClr val="ADDB7B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56352" y="1141516"/>
            <a:ext cx="10983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8000">
                  <a:solidFill>
                    <a:srgbClr val="375517"/>
                  </a:solidFill>
                  <a:prstDash val="solid"/>
                  <a:miter lim="800000"/>
                </a:ln>
                <a:solidFill>
                  <a:srgbClr val="ADDB7B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nose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79512" y="39045"/>
            <a:ext cx="63587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ln w="127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Which</a:t>
            </a:r>
            <a:r>
              <a:rPr lang="cs-CZ" sz="4000" b="1" dirty="0" smtClean="0">
                <a:ln w="127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27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letter</a:t>
            </a:r>
            <a:r>
              <a:rPr lang="cs-CZ" sz="4000" b="1" dirty="0" smtClean="0">
                <a:ln w="127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27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is</a:t>
            </a:r>
            <a:r>
              <a:rPr lang="cs-CZ" sz="4000" b="1" dirty="0" smtClean="0">
                <a:ln w="127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27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the</a:t>
            </a:r>
            <a:r>
              <a:rPr lang="cs-CZ" sz="4000" b="1" dirty="0" smtClean="0">
                <a:ln w="127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ln w="127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first</a:t>
            </a:r>
            <a:r>
              <a:rPr lang="cs-CZ" sz="4000" b="1" dirty="0" smtClean="0">
                <a:ln w="127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 </a:t>
            </a:r>
            <a:r>
              <a:rPr lang="cs-CZ" sz="2800" b="1" dirty="0" err="1" smtClean="0">
                <a:ln w="127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Join</a:t>
            </a:r>
            <a:r>
              <a:rPr lang="cs-CZ" sz="2800" b="1" dirty="0">
                <a:ln w="12700">
                  <a:solidFill>
                    <a:schemeClr val="accent6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!</a:t>
            </a:r>
            <a:endParaRPr lang="cs-CZ" sz="4000" b="1" dirty="0">
              <a:ln w="12700">
                <a:solidFill>
                  <a:schemeClr val="accent6">
                    <a:lumMod val="7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68847" y="1828370"/>
            <a:ext cx="12562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8000">
                  <a:solidFill>
                    <a:srgbClr val="375517"/>
                  </a:solidFill>
                  <a:prstDash val="solid"/>
                  <a:miter lim="800000"/>
                </a:ln>
                <a:solidFill>
                  <a:srgbClr val="ADDB7B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horse</a:t>
            </a:r>
            <a:endParaRPr lang="cs-CZ" sz="3600" b="1" dirty="0">
              <a:ln w="18000">
                <a:solidFill>
                  <a:srgbClr val="375517"/>
                </a:solidFill>
                <a:prstDash val="solid"/>
                <a:miter lim="800000"/>
              </a:ln>
              <a:solidFill>
                <a:srgbClr val="ADDB7B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096649" y="3930483"/>
            <a:ext cx="486383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rgbClr val="375517"/>
                  </a:solidFill>
                  <a:prstDash val="solid"/>
                  <a:miter lim="800000"/>
                </a:ln>
                <a:solidFill>
                  <a:srgbClr val="ADDB7B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 I J K L M N O P</a:t>
            </a:r>
            <a:endParaRPr lang="cs-CZ" sz="5400" b="1" cap="none" spc="0" dirty="0">
              <a:ln w="18000">
                <a:solidFill>
                  <a:srgbClr val="375517"/>
                </a:solidFill>
                <a:prstDash val="solid"/>
                <a:miter lim="800000"/>
              </a:ln>
              <a:solidFill>
                <a:srgbClr val="ADDB7B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881798" y="2287174"/>
            <a:ext cx="10567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8000">
                  <a:solidFill>
                    <a:srgbClr val="375517"/>
                  </a:solidFill>
                  <a:prstDash val="solid"/>
                  <a:miter lim="800000"/>
                </a:ln>
                <a:solidFill>
                  <a:srgbClr val="ADDB7B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pear</a:t>
            </a:r>
            <a:endParaRPr lang="cs-CZ" sz="3600" b="1" dirty="0" smtClean="0">
              <a:ln w="18000">
                <a:solidFill>
                  <a:srgbClr val="375517"/>
                </a:solidFill>
                <a:prstDash val="solid"/>
                <a:miter lim="800000"/>
              </a:ln>
              <a:solidFill>
                <a:srgbClr val="ADDB7B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938498" y="5517232"/>
            <a:ext cx="17126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ln w="18000">
                  <a:solidFill>
                    <a:srgbClr val="375517"/>
                  </a:solidFill>
                  <a:prstDash val="solid"/>
                  <a:miter lim="800000"/>
                </a:ln>
                <a:solidFill>
                  <a:srgbClr val="ADDB7B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octopus</a:t>
            </a:r>
            <a:endParaRPr lang="cs-CZ" sz="3600" b="1" dirty="0" smtClean="0">
              <a:ln w="18000">
                <a:solidFill>
                  <a:srgbClr val="375517"/>
                </a:solidFill>
                <a:prstDash val="solid"/>
                <a:miter lim="800000"/>
              </a:ln>
              <a:solidFill>
                <a:srgbClr val="ADDB7B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049085" y="1381272"/>
            <a:ext cx="1728192" cy="94160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3093064" y="1636752"/>
            <a:ext cx="1728192" cy="94160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3245464" y="1789152"/>
            <a:ext cx="1728192" cy="94160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3397864" y="1941552"/>
            <a:ext cx="1728192" cy="94160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9" name="Skupina 38"/>
          <p:cNvGrpSpPr/>
          <p:nvPr/>
        </p:nvGrpSpPr>
        <p:grpSpPr>
          <a:xfrm>
            <a:off x="2035951" y="1199565"/>
            <a:ext cx="2663256" cy="2367273"/>
            <a:chOff x="2915816" y="1191381"/>
            <a:chExt cx="2232248" cy="1796796"/>
          </a:xfrm>
        </p:grpSpPr>
        <p:sp>
          <p:nvSpPr>
            <p:cNvPr id="40" name="Obdélník 39"/>
            <p:cNvSpPr/>
            <p:nvPr/>
          </p:nvSpPr>
          <p:spPr>
            <a:xfrm>
              <a:off x="2915816" y="1407275"/>
              <a:ext cx="2232248" cy="1390592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1" name="Picture 3" descr="C:\Documents and Settings\notebook\Local Settings\Temporary Internet Files\Content.IE5\S5A38PAN\MC900332842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70320" y="1191381"/>
              <a:ext cx="1308506" cy="179679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42" name="Picture 2" descr="C:\Documents and Settings\notebook\Local Settings\Temporary Internet Files\Content.IE5\IBG3MXSD\MC9004106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6241" y="1178088"/>
            <a:ext cx="1733738" cy="1705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3" descr="C:\Documents and Settings\notebook\Local Settings\Temporary Internet Files\Content.IE5\4DMF4L6F\MC90034073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8634" y="2513049"/>
            <a:ext cx="1802282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4" descr="C:\Documents and Settings\notebook\Local Settings\Temporary Internet Files\Content.IE5\WBWZ43O9\MC90025081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226" y="1337405"/>
            <a:ext cx="1241844" cy="2091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6" name="Skupina 45"/>
          <p:cNvGrpSpPr/>
          <p:nvPr/>
        </p:nvGrpSpPr>
        <p:grpSpPr>
          <a:xfrm>
            <a:off x="404989" y="4034949"/>
            <a:ext cx="1656184" cy="1390592"/>
            <a:chOff x="2915816" y="1407275"/>
            <a:chExt cx="1656184" cy="1390592"/>
          </a:xfrm>
        </p:grpSpPr>
        <p:sp>
          <p:nvSpPr>
            <p:cNvPr id="47" name="Obdélník 46"/>
            <p:cNvSpPr/>
            <p:nvPr/>
          </p:nvSpPr>
          <p:spPr>
            <a:xfrm>
              <a:off x="2915816" y="1407275"/>
              <a:ext cx="1656184" cy="1390592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8" name="Picture 7" descr="C:\Documents and Settings\notebook\Local Settings\Temporary Internet Files\Content.IE5\WBWZ43O9\MC900212707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29065" y="1439398"/>
              <a:ext cx="1279023" cy="132634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9" name="Skupina 48"/>
          <p:cNvGrpSpPr/>
          <p:nvPr/>
        </p:nvGrpSpPr>
        <p:grpSpPr>
          <a:xfrm>
            <a:off x="4752449" y="946178"/>
            <a:ext cx="1245710" cy="1272934"/>
            <a:chOff x="5850607" y="1165543"/>
            <a:chExt cx="1905645" cy="1600200"/>
          </a:xfrm>
        </p:grpSpPr>
        <p:pic>
          <p:nvPicPr>
            <p:cNvPr id="50" name="Picture 8" descr="C:\Documents and Settings\notebook\Local Settings\Temporary Internet Files\Content.IE5\4DMF4L6F\MC900432441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40152" y="1165543"/>
              <a:ext cx="1816100" cy="16002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1" name="Šipka doprava 50"/>
            <p:cNvSpPr/>
            <p:nvPr/>
          </p:nvSpPr>
          <p:spPr>
            <a:xfrm rot="20840992">
              <a:off x="5850607" y="2068964"/>
              <a:ext cx="978408" cy="314258"/>
            </a:xfrm>
            <a:prstGeom prst="rightArrow">
              <a:avLst/>
            </a:prstGeom>
            <a:solidFill>
              <a:srgbClr val="FF0000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2031070" y="5285693"/>
            <a:ext cx="1958252" cy="1109408"/>
            <a:chOff x="2541740" y="1235303"/>
            <a:chExt cx="1958252" cy="1109408"/>
          </a:xfrm>
        </p:grpSpPr>
        <p:sp>
          <p:nvSpPr>
            <p:cNvPr id="53" name="Obdélník 52"/>
            <p:cNvSpPr/>
            <p:nvPr/>
          </p:nvSpPr>
          <p:spPr>
            <a:xfrm>
              <a:off x="2541740" y="1375151"/>
              <a:ext cx="1958252" cy="829713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4" name="Picture 9" descr="C:\Documents and Settings\notebook\Local Settings\Temporary Internet Files\Content.IE5\S5A38PAN\MM900283287[1].gif"/>
            <p:cNvPicPr>
              <a:picLocks noChangeAspect="1" noChangeArrowheads="1" noCrop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16768" y="1235303"/>
              <a:ext cx="1109408" cy="11094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56" name="Skupina 55"/>
          <p:cNvGrpSpPr/>
          <p:nvPr/>
        </p:nvGrpSpPr>
        <p:grpSpPr>
          <a:xfrm>
            <a:off x="4416003" y="4738309"/>
            <a:ext cx="1605262" cy="1870709"/>
            <a:chOff x="2541740" y="982227"/>
            <a:chExt cx="1605262" cy="1870709"/>
          </a:xfrm>
        </p:grpSpPr>
        <p:sp>
          <p:nvSpPr>
            <p:cNvPr id="57" name="Obdélník 56"/>
            <p:cNvSpPr/>
            <p:nvPr/>
          </p:nvSpPr>
          <p:spPr>
            <a:xfrm>
              <a:off x="2541740" y="1375151"/>
              <a:ext cx="1605262" cy="829713"/>
            </a:xfrm>
            <a:prstGeom prst="rect">
              <a:avLst/>
            </a:pr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8" name="Picture 10" descr="C:\Documents and Settings\notebook\Local Settings\Temporary Internet Files\Content.IE5\WBWZ43O9\MC900215164[1].wmf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54302" y="982227"/>
              <a:ext cx="1380138" cy="18707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59" name="Picture 11" descr="C:\Documents and Settings\notebook\Local Settings\Temporary Internet Files\Content.IE5\4DMF4L6F\MC90023268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4931" y="4196034"/>
            <a:ext cx="1443097" cy="2199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0479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2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8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4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0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8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4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11970" y="-4119"/>
            <a:ext cx="9144000" cy="6858000"/>
          </a:xfrm>
          <a:prstGeom prst="rect">
            <a:avLst/>
          </a:prstGeom>
          <a:solidFill>
            <a:srgbClr val="49701E"/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94803" y="764704"/>
            <a:ext cx="8496944" cy="582983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07504" y="105063"/>
            <a:ext cx="62934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Do </a:t>
            </a:r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you</a:t>
            </a: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know</a:t>
            </a: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any</a:t>
            </a: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words</a:t>
            </a: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 </a:t>
            </a:r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Write</a:t>
            </a:r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:</a:t>
            </a:r>
            <a:endParaRPr lang="cs-CZ" sz="3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8135844"/>
              </p:ext>
            </p:extLst>
          </p:nvPr>
        </p:nvGraphicFramePr>
        <p:xfrm>
          <a:off x="467544" y="1582419"/>
          <a:ext cx="3960440" cy="86409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720080"/>
                <a:gridCol w="3240360"/>
              </a:tblGrid>
              <a:tr h="864096"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 anchor="ctr" anchorCtr="1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5584714"/>
              </p:ext>
            </p:extLst>
          </p:nvPr>
        </p:nvGraphicFramePr>
        <p:xfrm>
          <a:off x="4716016" y="908720"/>
          <a:ext cx="3960440" cy="864096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648072"/>
                <a:gridCol w="3312368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6121853"/>
              </p:ext>
            </p:extLst>
          </p:nvPr>
        </p:nvGraphicFramePr>
        <p:xfrm>
          <a:off x="467544" y="2660755"/>
          <a:ext cx="3960440" cy="86409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720080"/>
                <a:gridCol w="3240360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 anchorCtr="1"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9717167"/>
              </p:ext>
            </p:extLst>
          </p:nvPr>
        </p:nvGraphicFramePr>
        <p:xfrm>
          <a:off x="4716016" y="2096852"/>
          <a:ext cx="3960440" cy="864096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648072"/>
                <a:gridCol w="3312368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9304527"/>
              </p:ext>
            </p:extLst>
          </p:nvPr>
        </p:nvGraphicFramePr>
        <p:xfrm>
          <a:off x="467544" y="3858183"/>
          <a:ext cx="3960440" cy="86409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720080"/>
                <a:gridCol w="3240360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670848"/>
              </p:ext>
            </p:extLst>
          </p:nvPr>
        </p:nvGraphicFramePr>
        <p:xfrm>
          <a:off x="4716016" y="3284984"/>
          <a:ext cx="3960440" cy="864096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648072"/>
                <a:gridCol w="3312368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9594254"/>
              </p:ext>
            </p:extLst>
          </p:nvPr>
        </p:nvGraphicFramePr>
        <p:xfrm>
          <a:off x="4716016" y="4473116"/>
          <a:ext cx="3960440" cy="864096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648072"/>
                <a:gridCol w="3312368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0411285"/>
              </p:ext>
            </p:extLst>
          </p:nvPr>
        </p:nvGraphicFramePr>
        <p:xfrm>
          <a:off x="467544" y="4972805"/>
          <a:ext cx="3960440" cy="86409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720080"/>
                <a:gridCol w="3240360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9648262"/>
              </p:ext>
            </p:extLst>
          </p:nvPr>
        </p:nvGraphicFramePr>
        <p:xfrm>
          <a:off x="4716016" y="5661248"/>
          <a:ext cx="3960440" cy="864096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648072"/>
                <a:gridCol w="3312368"/>
              </a:tblGrid>
              <a:tr h="86409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sp>
        <p:nvSpPr>
          <p:cNvPr id="22" name="TextovéPole 21"/>
          <p:cNvSpPr txBox="1"/>
          <p:nvPr/>
        </p:nvSpPr>
        <p:spPr>
          <a:xfrm>
            <a:off x="678886" y="2903994"/>
            <a:ext cx="2840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FF00"/>
                </a:solidFill>
                <a:latin typeface="Candara" pitchFamily="34" charset="0"/>
              </a:rPr>
              <a:t>I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809111" y="3429000"/>
            <a:ext cx="4235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latin typeface="Candara" pitchFamily="34" charset="0"/>
              </a:rPr>
              <a:t>N</a:t>
            </a:r>
            <a:endParaRPr lang="cs-CZ" sz="2800" b="1" dirty="0">
              <a:solidFill>
                <a:srgbClr val="FFFF00"/>
              </a:solidFill>
              <a:latin typeface="Candara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11560" y="1766598"/>
            <a:ext cx="4187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FF00"/>
                </a:solidFill>
                <a:latin typeface="Candara" pitchFamily="34" charset="0"/>
              </a:rPr>
              <a:t>H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22781" y="5143243"/>
            <a:ext cx="3962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latin typeface="Candara" pitchFamily="34" charset="0"/>
              </a:rPr>
              <a:t>K</a:t>
            </a:r>
            <a:endParaRPr lang="cs-CZ" sz="2800" b="1" dirty="0">
              <a:solidFill>
                <a:srgbClr val="FFFF00"/>
              </a:solidFill>
              <a:latin typeface="Candara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773845" y="2271028"/>
            <a:ext cx="4940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latin typeface="Candara" pitchFamily="34" charset="0"/>
              </a:rPr>
              <a:t>M</a:t>
            </a:r>
            <a:endParaRPr lang="cs-CZ" sz="2800" b="1" dirty="0">
              <a:solidFill>
                <a:srgbClr val="FFFF00"/>
              </a:solidFill>
              <a:latin typeface="Candara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829246" y="5804120"/>
            <a:ext cx="3834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latin typeface="Candara" pitchFamily="34" charset="0"/>
              </a:rPr>
              <a:t>P</a:t>
            </a:r>
            <a:endParaRPr lang="cs-CZ" sz="2800" b="1" dirty="0">
              <a:solidFill>
                <a:srgbClr val="FFFF00"/>
              </a:solidFill>
              <a:latin typeface="Candara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803501" y="4620023"/>
            <a:ext cx="4347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latin typeface="Candara" pitchFamily="34" charset="0"/>
              </a:rPr>
              <a:t>O</a:t>
            </a:r>
            <a:endParaRPr lang="cs-CZ" sz="2800" b="1" dirty="0">
              <a:solidFill>
                <a:srgbClr val="FFFF00"/>
              </a:solidFill>
              <a:latin typeface="Candara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18454" y="3948003"/>
            <a:ext cx="3273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latin typeface="Candara" pitchFamily="34" charset="0"/>
              </a:rPr>
              <a:t>J</a:t>
            </a:r>
            <a:endParaRPr lang="cs-CZ" sz="2800" b="1" dirty="0">
              <a:solidFill>
                <a:srgbClr val="FFFF00"/>
              </a:solidFill>
              <a:latin typeface="Candara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841171" y="1059199"/>
            <a:ext cx="3593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latin typeface="Candara" pitchFamily="34" charset="0"/>
              </a:rPr>
              <a:t>L</a:t>
            </a:r>
            <a:endParaRPr lang="cs-CZ" sz="2800" b="1" dirty="0">
              <a:solidFill>
                <a:srgbClr val="FFFF00"/>
              </a:solidFill>
              <a:latin typeface="Candar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3071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980728"/>
            <a:ext cx="8170827" cy="53860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Autor: Mgr. Irena Trefilová</a:t>
            </a:r>
          </a:p>
          <a:p>
            <a:endParaRPr lang="cs-CZ" dirty="0"/>
          </a:p>
          <a:p>
            <a:r>
              <a:rPr lang="cs-CZ" dirty="0"/>
              <a:t>Škola: Základní škola a mateřská škola Liběšice, okres Louny, příspěvková organizace</a:t>
            </a:r>
          </a:p>
          <a:p>
            <a:endParaRPr lang="cs-CZ" dirty="0"/>
          </a:p>
          <a:p>
            <a:r>
              <a:rPr lang="cs-CZ" dirty="0"/>
              <a:t>Zpracováno v programu Microsoft Office 2010</a:t>
            </a:r>
          </a:p>
          <a:p>
            <a:endParaRPr lang="cs-CZ" dirty="0"/>
          </a:p>
          <a:p>
            <a:r>
              <a:rPr lang="cs-CZ" dirty="0"/>
              <a:t>Použité obrázky pocházejí z webu http://office.microsoft.com  (Klipart):</a:t>
            </a:r>
          </a:p>
          <a:p>
            <a:endParaRPr lang="cs-CZ" dirty="0"/>
          </a:p>
          <a:p>
            <a:endParaRPr lang="cs-CZ" sz="2400" b="1" i="1" dirty="0"/>
          </a:p>
          <a:p>
            <a:r>
              <a:rPr lang="cs-CZ" sz="1100" b="1" i="1" dirty="0" err="1"/>
              <a:t>h</a:t>
            </a:r>
            <a:r>
              <a:rPr lang="cs-CZ" sz="1100" b="1" i="1" dirty="0" err="1" smtClean="0"/>
              <a:t>orse</a:t>
            </a:r>
            <a:r>
              <a:rPr lang="cs-CZ" sz="1100" b="1" i="1" dirty="0"/>
              <a:t>  </a:t>
            </a:r>
            <a:r>
              <a:rPr lang="cs-CZ" sz="1100" b="1" i="1" dirty="0">
                <a:hlinkClick r:id="rId2"/>
              </a:rPr>
              <a:t>http://office.microsoft.com/cs-cz/images/results.aspx?qu=k%C5%AF%C5%88&amp;ex=1#ai:MC900332842</a:t>
            </a:r>
            <a:r>
              <a:rPr lang="cs-CZ" sz="1100" b="1" i="1" dirty="0" smtClean="0">
                <a:hlinkClick r:id="rId2"/>
              </a:rPr>
              <a:t>|</a:t>
            </a:r>
            <a:endParaRPr lang="cs-CZ" sz="1100" b="1" i="1" dirty="0" smtClean="0"/>
          </a:p>
          <a:p>
            <a:r>
              <a:rPr lang="cs-CZ" sz="1100" b="1" i="1" dirty="0" err="1" smtClean="0"/>
              <a:t>ice</a:t>
            </a:r>
            <a:r>
              <a:rPr lang="cs-CZ" sz="1100" b="1" i="1" dirty="0" smtClean="0"/>
              <a:t> </a:t>
            </a:r>
            <a:r>
              <a:rPr lang="cs-CZ" sz="1100" b="1" i="1" dirty="0" err="1" smtClean="0"/>
              <a:t>cream</a:t>
            </a:r>
            <a:r>
              <a:rPr lang="cs-CZ" sz="1100" b="1" i="1" dirty="0"/>
              <a:t>  </a:t>
            </a:r>
            <a:r>
              <a:rPr lang="cs-CZ" sz="1100" b="1" i="1" dirty="0">
                <a:hlinkClick r:id="rId3"/>
              </a:rPr>
              <a:t>http://office.microsoft.com/cs-cz/images/results.aspx?qu=zmrzlina&amp;ex=1#ai:MC900410601</a:t>
            </a:r>
            <a:r>
              <a:rPr lang="cs-CZ" sz="1100" b="1" i="1" dirty="0" smtClean="0">
                <a:hlinkClick r:id="rId3"/>
              </a:rPr>
              <a:t>|</a:t>
            </a:r>
            <a:endParaRPr lang="cs-CZ" sz="1100" b="1" i="1" dirty="0" smtClean="0"/>
          </a:p>
          <a:p>
            <a:r>
              <a:rPr lang="cs-CZ" sz="1100" b="1" i="1" dirty="0"/>
              <a:t>lamp  </a:t>
            </a:r>
            <a:r>
              <a:rPr lang="cs-CZ" sz="1100" b="1" i="1" dirty="0">
                <a:hlinkClick r:id="rId4"/>
              </a:rPr>
              <a:t>http://office.microsoft.com/cs-cz/images/results.aspx?qu=lampa&amp;ex=1#ai:MC900215164</a:t>
            </a:r>
            <a:r>
              <a:rPr lang="cs-CZ" sz="1100" b="1" i="1" dirty="0" smtClean="0">
                <a:hlinkClick r:id="rId4"/>
              </a:rPr>
              <a:t>|</a:t>
            </a:r>
            <a:endParaRPr lang="cs-CZ" sz="1100" b="1" i="1" dirty="0" smtClean="0"/>
          </a:p>
          <a:p>
            <a:r>
              <a:rPr lang="cs-CZ" sz="1100" b="1" i="1" dirty="0" err="1" smtClean="0"/>
              <a:t>kite</a:t>
            </a:r>
            <a:r>
              <a:rPr lang="cs-CZ" sz="1100" b="1" i="1" dirty="0" smtClean="0"/>
              <a:t>  </a:t>
            </a:r>
            <a:r>
              <a:rPr lang="cs-CZ" sz="1100" b="1" i="1" dirty="0">
                <a:hlinkClick r:id="rId5"/>
              </a:rPr>
              <a:t>http://office.microsoft.com/cs-cz/images/results.aspx?qu=drak&amp;ex=1#ai:MC900340734</a:t>
            </a:r>
            <a:r>
              <a:rPr lang="cs-CZ" sz="1100" b="1" i="1" dirty="0" smtClean="0">
                <a:hlinkClick r:id="rId5"/>
              </a:rPr>
              <a:t>|</a:t>
            </a:r>
            <a:endParaRPr lang="cs-CZ" sz="1100" b="1" i="1" dirty="0" smtClean="0"/>
          </a:p>
          <a:p>
            <a:r>
              <a:rPr lang="cs-CZ" sz="1100" b="1" i="1" dirty="0" err="1" smtClean="0"/>
              <a:t>juice</a:t>
            </a:r>
            <a:r>
              <a:rPr lang="cs-CZ" sz="1100" b="1" i="1" dirty="0" smtClean="0"/>
              <a:t>  </a:t>
            </a:r>
            <a:r>
              <a:rPr lang="cs-CZ" sz="1100" b="1" i="1" dirty="0">
                <a:hlinkClick r:id="rId6"/>
              </a:rPr>
              <a:t>http://office.microsoft.com/cs-cz/images/results.aspx?qu=d%C5%BEus&amp;ex=1#ai:MC900232682</a:t>
            </a:r>
            <a:r>
              <a:rPr lang="cs-CZ" sz="1100" b="1" i="1" dirty="0" smtClean="0">
                <a:hlinkClick r:id="rId6"/>
              </a:rPr>
              <a:t>|</a:t>
            </a:r>
            <a:endParaRPr lang="cs-CZ" sz="1100" b="1" i="1" dirty="0" smtClean="0"/>
          </a:p>
          <a:p>
            <a:r>
              <a:rPr lang="cs-CZ" sz="1100" b="1" i="1" dirty="0" err="1" smtClean="0"/>
              <a:t>moon</a:t>
            </a:r>
            <a:r>
              <a:rPr lang="cs-CZ" sz="1100" b="1" i="1" dirty="0"/>
              <a:t>  </a:t>
            </a:r>
            <a:r>
              <a:rPr lang="cs-CZ" sz="1100" b="1" i="1" dirty="0">
                <a:hlinkClick r:id="rId7"/>
              </a:rPr>
              <a:t>http://office.microsoft.com/cs-cz/images/results.aspx?qu=m%C4%9Bs%C3%ADc&amp;ex=1#ai:MC900212707</a:t>
            </a:r>
            <a:r>
              <a:rPr lang="cs-CZ" sz="1100" b="1" i="1" dirty="0" smtClean="0">
                <a:hlinkClick r:id="rId7"/>
              </a:rPr>
              <a:t>|</a:t>
            </a:r>
            <a:endParaRPr lang="cs-CZ" sz="1100" b="1" i="1" dirty="0" smtClean="0"/>
          </a:p>
          <a:p>
            <a:r>
              <a:rPr lang="cs-CZ" sz="1100" b="1" i="1" dirty="0"/>
              <a:t>nose  </a:t>
            </a:r>
            <a:r>
              <a:rPr lang="cs-CZ" sz="1100" b="1" i="1" dirty="0">
                <a:hlinkClick r:id="rId8"/>
              </a:rPr>
              <a:t>http://office.microsoft.com/cs-cz/images/results.aspx?qu=nos&amp;ex=1#ai:MC900432441</a:t>
            </a:r>
            <a:r>
              <a:rPr lang="cs-CZ" sz="1100" b="1" i="1" dirty="0" smtClean="0">
                <a:hlinkClick r:id="rId8"/>
              </a:rPr>
              <a:t>|</a:t>
            </a:r>
            <a:endParaRPr lang="cs-CZ" sz="1100" b="1" i="1" dirty="0" smtClean="0"/>
          </a:p>
          <a:p>
            <a:r>
              <a:rPr lang="cs-CZ" sz="1100" b="1" i="1" dirty="0" err="1" smtClean="0"/>
              <a:t>octopus</a:t>
            </a:r>
            <a:r>
              <a:rPr lang="cs-CZ" sz="1100" b="1" i="1" dirty="0"/>
              <a:t>  </a:t>
            </a:r>
            <a:r>
              <a:rPr lang="cs-CZ" sz="1100" b="1" i="1" dirty="0">
                <a:hlinkClick r:id="rId9"/>
              </a:rPr>
              <a:t>http://office.microsoft.com/cs-cz/images/results.aspx?qu=chobotnice&amp;ex=1#ai:MC900283413</a:t>
            </a:r>
            <a:r>
              <a:rPr lang="cs-CZ" sz="1100" b="1" i="1" dirty="0" smtClean="0">
                <a:hlinkClick r:id="rId9"/>
              </a:rPr>
              <a:t>|</a:t>
            </a:r>
            <a:endParaRPr lang="cs-CZ" sz="1100" b="1" i="1" dirty="0" smtClean="0"/>
          </a:p>
          <a:p>
            <a:r>
              <a:rPr lang="cs-CZ" sz="1100" b="1" i="1" dirty="0" err="1" smtClean="0"/>
              <a:t>pear</a:t>
            </a:r>
            <a:r>
              <a:rPr lang="cs-CZ" sz="1100" b="1" i="1" dirty="0" smtClean="0"/>
              <a:t>  </a:t>
            </a:r>
            <a:r>
              <a:rPr lang="cs-CZ" sz="1100" b="1" i="1" dirty="0">
                <a:hlinkClick r:id="rId10"/>
              </a:rPr>
              <a:t>http://office.microsoft.com/cs-cz/images/results.aspx?qu=hru%C5%A1ka&amp;ex=1#ai:MC900250816</a:t>
            </a:r>
            <a:r>
              <a:rPr lang="cs-CZ" sz="1100" b="1" i="1" dirty="0" smtClean="0">
                <a:hlinkClick r:id="rId10"/>
              </a:rPr>
              <a:t>|</a:t>
            </a:r>
            <a:endParaRPr lang="cs-CZ" sz="1100" b="1" i="1" dirty="0" smtClean="0"/>
          </a:p>
          <a:p>
            <a:r>
              <a:rPr lang="cs-CZ" sz="2800" b="1" i="1" dirty="0" smtClean="0"/>
              <a:t> </a:t>
            </a:r>
            <a:r>
              <a:rPr lang="cs-CZ" sz="1400" dirty="0"/>
              <a:t>Vytvořeno: duben 2011, upraveno 2013</a:t>
            </a:r>
          </a:p>
          <a:p>
            <a:endParaRPr lang="cs-CZ" sz="1400" b="1" i="1" dirty="0"/>
          </a:p>
          <a:p>
            <a:endParaRPr lang="cs-CZ" sz="2400" b="1" i="1" dirty="0"/>
          </a:p>
        </p:txBody>
      </p:sp>
    </p:spTree>
    <p:extLst>
      <p:ext uri="{BB962C8B-B14F-4D97-AF65-F5344CB8AC3E}">
        <p14:creationId xmlns:p14="http://schemas.microsoft.com/office/powerpoint/2010/main" val="2408473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570</TotalTime>
  <Words>318</Words>
  <Application>Microsoft Office PowerPoint</Application>
  <PresentationFormat>Předvádění na obrazovce (4:3)</PresentationFormat>
  <Paragraphs>86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VY_32_INOVACE_02_AJ_Alphabet 2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VY_32_INOVACE_48_Alphabet - 2</dc:title>
  <cp:lastModifiedBy>Admin</cp:lastModifiedBy>
  <cp:revision>32</cp:revision>
  <dcterms:modified xsi:type="dcterms:W3CDTF">2013-02-23T10:14:12Z</dcterms:modified>
</cp:coreProperties>
</file>