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67" r:id="rId4"/>
    <p:sldId id="264" r:id="rId5"/>
    <p:sldId id="265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3C7CCC-AF76-419D-A16A-1B43983132CE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C98872-1BBA-4D25-A618-717154A5F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343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 Spoj obrázek s prvním písmenem. 2. Klikni na jednotlivé obrázky pro kontrolu. 3. Ke slovům dopiš správný člen.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951358-DB13-4389-9570-6A21D158106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581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v%C3%A1za&amp;ex=1#ai:MC900287497|" TargetMode="External"/><Relationship Id="rId3" Type="http://schemas.openxmlformats.org/officeDocument/2006/relationships/hyperlink" Target="http://office.microsoft.com/cs-cz/images/results.aspx?qu=kr%C3%A1lovna&amp;ex=1#ai:MC900283417|" TargetMode="External"/><Relationship Id="rId7" Type="http://schemas.openxmlformats.org/officeDocument/2006/relationships/hyperlink" Target="http://office.microsoft.com/cs-cz/images/results.aspx?qu=tri%C4%8Dko&amp;ex=1#ai:MC900308034|" TargetMode="External"/><Relationship Id="rId2" Type="http://schemas.openxmlformats.org/officeDocument/2006/relationships/hyperlink" Target="http://office.microsoft.com/cs-cz/images/results.aspx?qu=kr%C3%A1l%C3%ADk&amp;ex=1#ai:MC900250168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velryba&amp;ex=1#ai:MC900437689|" TargetMode="External"/><Relationship Id="rId11" Type="http://schemas.openxmlformats.org/officeDocument/2006/relationships/hyperlink" Target="http://office.microsoft.com/cs-cz/images/results.aspx?qu=xylofon&amp;ex=1#ai:MC900319318|" TargetMode="External"/><Relationship Id="rId5" Type="http://schemas.openxmlformats.org/officeDocument/2006/relationships/hyperlink" Target="http://office.microsoft.com/cs-cz/images/results.aspx?qu=zebra&amp;ex=1#ai:MP900289122|" TargetMode="External"/><Relationship Id="rId10" Type="http://schemas.openxmlformats.org/officeDocument/2006/relationships/hyperlink" Target="http://office.microsoft.com/cs-cz/images/results.aspx?qu=ovce&amp;ex=1#ai:MP900446580|" TargetMode="External"/><Relationship Id="rId4" Type="http://schemas.openxmlformats.org/officeDocument/2006/relationships/hyperlink" Target="http://office.microsoft.com/cs-cz/images/results.aspx?qu=de%C5%A1tn%C3%ADk&amp;ex=1#ai:MC900237588|" TargetMode="External"/><Relationship Id="rId9" Type="http://schemas.openxmlformats.org/officeDocument/2006/relationships/hyperlink" Target="http://office.microsoft.com/cs-cz/images/results.aspx?qu=yo-yo&amp;ex=1#ai:MC90029793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3528" y="188640"/>
            <a:ext cx="8496944" cy="64058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VY_32_INOVACE_03_AJ_Alphabet </a:t>
            </a:r>
            <a:r>
              <a:rPr lang="cs-CZ" sz="3600" dirty="0">
                <a:solidFill>
                  <a:srgbClr val="FF0000"/>
                </a:solidFill>
              </a:rPr>
              <a:t>3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Jazyk a jazyková komunikace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           Anglický jazyk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Mgr. Irena Trefilová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851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3528" y="476672"/>
            <a:ext cx="8496944" cy="61178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75856" y="836712"/>
            <a:ext cx="241040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</a:t>
            </a:r>
            <a:endParaRPr lang="cs-CZ" sz="4400" b="1" cap="none" spc="0" dirty="0">
              <a:ln w="11430">
                <a:solidFill>
                  <a:srgbClr val="FFC000"/>
                </a:solidFill>
              </a:ln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9552" y="2348880"/>
            <a:ext cx="799288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1., 2. a 3.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queen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rabbit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sheep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T-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shirt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umbrella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vase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whale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xylophone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yo-yo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zebra,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alphabet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letters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Q, R, S, T, U, V, W, X, W, Z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 a hláskování tématu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Alphabet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“.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36756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3528" y="476672"/>
            <a:ext cx="8496944" cy="61178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010660" y="332656"/>
            <a:ext cx="708880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>
                  <a:solidFill>
                    <a:srgbClr val="FFC000"/>
                  </a:solidFill>
                </a:ln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ALPHABET - 3</a:t>
            </a:r>
            <a:endParaRPr lang="cs-CZ" sz="9600" b="1" cap="none" spc="0" dirty="0">
              <a:ln w="11430">
                <a:solidFill>
                  <a:srgbClr val="FFC000"/>
                </a:solidFill>
              </a:ln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4220" y="2477494"/>
            <a:ext cx="1152880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Q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83002" y="4549100"/>
            <a:ext cx="978153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R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23728" y="1902316"/>
            <a:ext cx="851515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4797152"/>
            <a:ext cx="883575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52500" y="2135213"/>
            <a:ext cx="1018227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V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49072" y="4262598"/>
            <a:ext cx="1463862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W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403389" y="2763996"/>
            <a:ext cx="962123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X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64411" y="2060848"/>
            <a:ext cx="859531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411059" y="4797152"/>
            <a:ext cx="917239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Y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580427" y="2543695"/>
            <a:ext cx="1104790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U</a:t>
            </a:r>
          </a:p>
        </p:txBody>
      </p:sp>
    </p:spTree>
    <p:extLst>
      <p:ext uri="{BB962C8B-B14F-4D97-AF65-F5344CB8AC3E}">
        <p14:creationId xmlns:p14="http://schemas.microsoft.com/office/powerpoint/2010/main" val="9441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60131" y="652729"/>
            <a:ext cx="8496944" cy="59738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4304679" y="4372739"/>
            <a:ext cx="82426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ju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:]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907330" y="4812919"/>
            <a:ext cx="763351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[es]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10296" y="4717500"/>
            <a:ext cx="979499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wai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54766" y="1821432"/>
            <a:ext cx="149271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dablju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:]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9691" y="1922688"/>
            <a:ext cx="704039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[a:]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52080" y="5481698"/>
            <a:ext cx="971741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zed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89840" y="5336139"/>
            <a:ext cx="948273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eks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59059" y="1320391"/>
            <a:ext cx="80983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vi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:]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04679" y="2184298"/>
            <a:ext cx="101181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kju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:]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0" y="12216"/>
            <a:ext cx="37008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Read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letters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4000" b="1" dirty="0">
              <a:ln w="12700">
                <a:solidFill>
                  <a:schemeClr val="accent6">
                    <a:lumMod val="7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042413" y="1326332"/>
            <a:ext cx="75052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[ti:]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3852519" y="3690279"/>
            <a:ext cx="1512168" cy="2488742"/>
            <a:chOff x="549347" y="146590"/>
            <a:chExt cx="1854986" cy="2615125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3" name="Obdélník 42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694010" y="421559"/>
              <a:ext cx="1612854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chemeClr val="tx2">
                      <a:lumMod val="60000"/>
                      <a:lumOff val="40000"/>
                    </a:schemeClr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U</a:t>
              </a: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7238261" y="3516176"/>
            <a:ext cx="1512168" cy="2488742"/>
            <a:chOff x="549347" y="146590"/>
            <a:chExt cx="1854986" cy="2615125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6" name="Obdélník 45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899703" y="369177"/>
              <a:ext cx="1329690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chemeClr val="tx2">
                      <a:lumMod val="60000"/>
                      <a:lumOff val="40000"/>
                    </a:schemeClr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Y</a:t>
              </a: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138426" y="4085444"/>
            <a:ext cx="1512168" cy="2488742"/>
            <a:chOff x="549347" y="146590"/>
            <a:chExt cx="1854986" cy="2615125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9" name="Obdélník 48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778566" y="381296"/>
              <a:ext cx="1396547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chemeClr val="tx2">
                      <a:lumMod val="60000"/>
                      <a:lumOff val="40000"/>
                    </a:schemeClr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X</a:t>
              </a: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472230" y="3830158"/>
            <a:ext cx="1512168" cy="2488742"/>
            <a:chOff x="-8957958" y="1071845"/>
            <a:chExt cx="1854986" cy="2615125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55" name="Obdélník 54"/>
            <p:cNvSpPr/>
            <p:nvPr/>
          </p:nvSpPr>
          <p:spPr>
            <a:xfrm>
              <a:off x="-8957958" y="1071845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-8672803" y="1234405"/>
              <a:ext cx="1229401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chemeClr val="tx2">
                      <a:lumMod val="60000"/>
                      <a:lumOff val="40000"/>
                    </a:schemeClr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S</a:t>
              </a: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2058982" y="1201537"/>
            <a:ext cx="1512168" cy="2488742"/>
            <a:chOff x="549347" y="146590"/>
            <a:chExt cx="1854986" cy="2615125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58" name="Obdélník 57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35305" y="385240"/>
              <a:ext cx="1483070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chemeClr val="tx2">
                      <a:lumMod val="60000"/>
                      <a:lumOff val="40000"/>
                    </a:schemeClr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V</a:t>
              </a: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360131" y="930299"/>
            <a:ext cx="1512168" cy="2488742"/>
            <a:chOff x="-2234638" y="-273953"/>
            <a:chExt cx="1854986" cy="2615125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62" name="Obdélník 61"/>
            <p:cNvSpPr/>
            <p:nvPr/>
          </p:nvSpPr>
          <p:spPr>
            <a:xfrm>
              <a:off x="-2234638" y="-273953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-1907099" y="-27844"/>
              <a:ext cx="1199906" cy="1875755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10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chemeClr val="tx2">
                      <a:lumMod val="60000"/>
                      <a:lumOff val="40000"/>
                    </a:schemeClr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R</a:t>
              </a: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3781083" y="897397"/>
            <a:ext cx="1512168" cy="2488742"/>
            <a:chOff x="-2234638" y="-273953"/>
            <a:chExt cx="1854986" cy="2615125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65" name="Obdélník 64"/>
            <p:cNvSpPr/>
            <p:nvPr/>
          </p:nvSpPr>
          <p:spPr>
            <a:xfrm>
              <a:off x="-2234638" y="-273953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-2014268" y="-101126"/>
              <a:ext cx="1414245" cy="1875755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10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chemeClr val="tx2">
                      <a:lumMod val="60000"/>
                      <a:lumOff val="40000"/>
                    </a:schemeClr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Q</a:t>
              </a: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521655" y="3902131"/>
            <a:ext cx="1512168" cy="2488742"/>
            <a:chOff x="549347" y="146590"/>
            <a:chExt cx="1854986" cy="2615125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0" name="Obdélník 39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856239" y="421558"/>
              <a:ext cx="1241200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chemeClr val="tx2">
                      <a:lumMod val="60000"/>
                      <a:lumOff val="40000"/>
                    </a:schemeClr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Z</a:t>
              </a: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521655" y="678317"/>
            <a:ext cx="1512168" cy="2488742"/>
            <a:chOff x="549347" y="146590"/>
            <a:chExt cx="1854986" cy="2615125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52" name="Obdélník 51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799249" y="371021"/>
              <a:ext cx="1278563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chemeClr val="tx2">
                      <a:lumMod val="60000"/>
                      <a:lumOff val="40000"/>
                    </a:schemeClr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T</a:t>
              </a: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7334112" y="812695"/>
            <a:ext cx="1512168" cy="2488742"/>
            <a:chOff x="549347" y="146590"/>
            <a:chExt cx="1854986" cy="2615125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37" name="Obdélník 36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577224" y="349163"/>
              <a:ext cx="1601999" cy="1875755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110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chemeClr val="tx2">
                      <a:lumMod val="60000"/>
                      <a:lumOff val="40000"/>
                    </a:schemeClr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W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7024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6771" y="839373"/>
            <a:ext cx="8496944" cy="58476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7293298" y="1464682"/>
            <a:ext cx="14506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zebra</a:t>
            </a:r>
            <a:endParaRPr lang="cs-CZ" sz="3600" b="1" dirty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77109" y="4984231"/>
            <a:ext cx="14574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sheep</a:t>
            </a:r>
            <a:endParaRPr lang="cs-CZ" sz="4000" b="1" dirty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63540" y="5996830"/>
            <a:ext cx="10403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vase</a:t>
            </a:r>
            <a:endParaRPr lang="cs-CZ" sz="3600" b="1" dirty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75213" y="5416715"/>
            <a:ext cx="1248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</a:t>
            </a:r>
            <a:r>
              <a:rPr lang="cs-CZ" sz="36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o-yo</a:t>
            </a:r>
            <a:endParaRPr lang="cs-CZ" sz="3600" b="1" dirty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6771" y="4499870"/>
            <a:ext cx="14798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whale</a:t>
            </a:r>
            <a:endParaRPr lang="cs-CZ" sz="4000" b="1" dirty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3557" y="1906489"/>
            <a:ext cx="19027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umbrella</a:t>
            </a:r>
            <a:endParaRPr lang="cs-CZ" sz="3600" b="1" dirty="0" smtClean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39045"/>
            <a:ext cx="61167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Which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letter</a:t>
            </a:r>
            <a:r>
              <a:rPr lang="cs-CZ" sz="4000" b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is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first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 </a:t>
            </a:r>
            <a:r>
              <a:rPr lang="cs-CZ" sz="28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Join</a:t>
            </a:r>
            <a:r>
              <a:rPr lang="cs-CZ" sz="2800" b="1" dirty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cs-CZ" sz="4000" b="1" dirty="0">
              <a:ln w="12700">
                <a:solidFill>
                  <a:schemeClr val="accent6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68847" y="1828370"/>
            <a:ext cx="1394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queen</a:t>
            </a:r>
            <a:endParaRPr lang="cs-CZ" sz="3600" b="1" dirty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03718" y="3930483"/>
            <a:ext cx="56941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Q R S T U V W X Y</a:t>
            </a:r>
            <a:r>
              <a:rPr lang="cs-CZ" sz="5400" b="1" cap="none" spc="0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Z</a:t>
            </a:r>
            <a:endParaRPr lang="cs-CZ" sz="5400" b="1" cap="none" spc="0" dirty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19877" y="1648915"/>
            <a:ext cx="13367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rabbit</a:t>
            </a:r>
            <a:endParaRPr lang="cs-CZ" sz="3600" b="1" dirty="0" smtClean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993605" y="5131423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T-</a:t>
            </a:r>
            <a:r>
              <a:rPr lang="cs-CZ" sz="36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shirt</a:t>
            </a:r>
            <a:endParaRPr lang="cs-CZ" sz="3600" b="1" dirty="0" smtClean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026218" y="3022752"/>
            <a:ext cx="22028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xylophone</a:t>
            </a:r>
            <a:endParaRPr lang="cs-CZ" sz="3600" b="1" dirty="0" smtClean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notebook\Local Settings\Temporary Internet Files\Content.IE5\S5A38PAN\MC9002834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305" y="1320893"/>
            <a:ext cx="1686825" cy="166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notebook\Local Settings\Temporary Internet Files\Content.IE5\IBG3MXSD\MC9002501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9814"/>
            <a:ext cx="1609333" cy="129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notebook\Local Settings\Temporary Internet Files\Content.IE5\WBWZ43O9\MP9004465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8088" y="4853813"/>
            <a:ext cx="1553732" cy="1201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otebook\Local Settings\Temporary Internet Files\Content.IE5\S5A38PAN\MC900308034[1]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6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605" y="5172282"/>
            <a:ext cx="1561718" cy="1210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S5A38PAN\MC9002375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575" y="1229348"/>
            <a:ext cx="2605889" cy="272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notebook\Local Settings\Temporary Internet Files\Content.IE5\IBG3MXSD\MC9002874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323" y="4649931"/>
            <a:ext cx="1656784" cy="216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notebook\Local Settings\Temporary Internet Files\Content.IE5\WBWZ43O9\MC90029793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825" y="4758219"/>
            <a:ext cx="1713586" cy="160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notebook\Local Settings\Temporary Internet Files\Content.IE5\IBG3MXSD\MP90028912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2062" y="989460"/>
            <a:ext cx="1541871" cy="233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notebook\Local Settings\Temporary Internet Files\Content.IE5\IBG3MXSD\MC90043768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69" y="4196755"/>
            <a:ext cx="1914525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5" name="Skupina 54"/>
          <p:cNvGrpSpPr/>
          <p:nvPr/>
        </p:nvGrpSpPr>
        <p:grpSpPr>
          <a:xfrm>
            <a:off x="499562" y="2321421"/>
            <a:ext cx="2808312" cy="1798625"/>
            <a:chOff x="899592" y="2547066"/>
            <a:chExt cx="2808312" cy="1798625"/>
          </a:xfrm>
        </p:grpSpPr>
        <p:sp>
          <p:nvSpPr>
            <p:cNvPr id="60" name="Obdélník 59"/>
            <p:cNvSpPr/>
            <p:nvPr/>
          </p:nvSpPr>
          <p:spPr>
            <a:xfrm>
              <a:off x="899592" y="3012053"/>
              <a:ext cx="2808312" cy="921003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1" name="Picture 8" descr="C:\Documents and Settings\notebook\Local Settings\Temporary Internet Files\Content.IE5\WBWZ43O9\MC900319318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8553" y="2547066"/>
              <a:ext cx="1810512" cy="17986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40125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1970" y="-4119"/>
            <a:ext cx="9144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4803" y="764704"/>
            <a:ext cx="8496944" cy="582983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07504" y="105063"/>
            <a:ext cx="6293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 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you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know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any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words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 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Write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5147984"/>
              </p:ext>
            </p:extLst>
          </p:nvPr>
        </p:nvGraphicFramePr>
        <p:xfrm>
          <a:off x="4716016" y="908720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0976608"/>
              </p:ext>
            </p:extLst>
          </p:nvPr>
        </p:nvGraphicFramePr>
        <p:xfrm>
          <a:off x="4716016" y="2096852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3129624"/>
              </p:ext>
            </p:extLst>
          </p:nvPr>
        </p:nvGraphicFramePr>
        <p:xfrm>
          <a:off x="4716016" y="3284984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1619249"/>
              </p:ext>
            </p:extLst>
          </p:nvPr>
        </p:nvGraphicFramePr>
        <p:xfrm>
          <a:off x="4716016" y="4473116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9033715"/>
              </p:ext>
            </p:extLst>
          </p:nvPr>
        </p:nvGraphicFramePr>
        <p:xfrm>
          <a:off x="4716016" y="5661248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4790875" y="3429000"/>
            <a:ext cx="396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latin typeface="Candara" pitchFamily="34" charset="0"/>
              </a:rPr>
              <a:t>X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4755609" y="2271028"/>
            <a:ext cx="5132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latin typeface="Candara" pitchFamily="34" charset="0"/>
              </a:rPr>
              <a:t>W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4811010" y="5804120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latin typeface="Candara" pitchFamily="34" charset="0"/>
              </a:rPr>
              <a:t>Z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785265" y="4620023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latin typeface="Candara" pitchFamily="34" charset="0"/>
              </a:rPr>
              <a:t>Y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4822935" y="1059199"/>
            <a:ext cx="391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Candara" pitchFamily="34" charset="0"/>
              </a:rPr>
              <a:t>V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graphicFrame>
        <p:nvGraphicFramePr>
          <p:cNvPr id="32" name="Tabulka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8252148"/>
              </p:ext>
            </p:extLst>
          </p:nvPr>
        </p:nvGraphicFramePr>
        <p:xfrm>
          <a:off x="467544" y="888761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501218"/>
              </p:ext>
            </p:extLst>
          </p:nvPr>
        </p:nvGraphicFramePr>
        <p:xfrm>
          <a:off x="467544" y="2076893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6683544"/>
              </p:ext>
            </p:extLst>
          </p:nvPr>
        </p:nvGraphicFramePr>
        <p:xfrm>
          <a:off x="467544" y="3265025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2553326"/>
              </p:ext>
            </p:extLst>
          </p:nvPr>
        </p:nvGraphicFramePr>
        <p:xfrm>
          <a:off x="467544" y="4453157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6" name="Tabulka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3536339"/>
              </p:ext>
            </p:extLst>
          </p:nvPr>
        </p:nvGraphicFramePr>
        <p:xfrm>
          <a:off x="467544" y="5641289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37" name="TextovéPole 36"/>
          <p:cNvSpPr txBox="1"/>
          <p:nvPr/>
        </p:nvSpPr>
        <p:spPr>
          <a:xfrm>
            <a:off x="542403" y="3409041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latin typeface="Candara" pitchFamily="34" charset="0"/>
              </a:rPr>
              <a:t>S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507137" y="2251069"/>
            <a:ext cx="397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latin typeface="Candara" pitchFamily="34" charset="0"/>
              </a:rPr>
              <a:t>R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62538" y="5784161"/>
            <a:ext cx="4203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latin typeface="Candara" pitchFamily="34" charset="0"/>
              </a:rPr>
              <a:t>U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36793" y="4600064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latin typeface="Candara" pitchFamily="34" charset="0"/>
              </a:rPr>
              <a:t>T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574463" y="1039240"/>
            <a:ext cx="434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latin typeface="Candara" pitchFamily="34" charset="0"/>
              </a:rPr>
              <a:t>Q</a:t>
            </a:r>
          </a:p>
        </p:txBody>
      </p:sp>
    </p:spTree>
    <p:extLst>
      <p:ext uri="{BB962C8B-B14F-4D97-AF65-F5344CB8AC3E}">
        <p14:creationId xmlns:p14="http://schemas.microsoft.com/office/powerpoint/2010/main" val="275367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9766" y="980728"/>
            <a:ext cx="7986032" cy="65248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(Klipart):</a:t>
            </a:r>
          </a:p>
          <a:p>
            <a:endParaRPr lang="cs-CZ" dirty="0"/>
          </a:p>
          <a:p>
            <a:endParaRPr lang="cs-CZ" sz="2400" b="1" i="1" dirty="0"/>
          </a:p>
          <a:p>
            <a:r>
              <a:rPr lang="cs-CZ" sz="1200" b="1" i="1" dirty="0" err="1"/>
              <a:t>r</a:t>
            </a:r>
            <a:r>
              <a:rPr lang="cs-CZ" sz="1200" b="1" i="1" dirty="0" err="1" smtClean="0"/>
              <a:t>abbit</a:t>
            </a:r>
            <a:r>
              <a:rPr lang="cs-CZ" sz="1200" b="1" i="1" dirty="0" smtClean="0"/>
              <a:t>  </a:t>
            </a:r>
            <a:r>
              <a:rPr lang="cs-CZ" sz="1200" b="1" i="1" dirty="0">
                <a:hlinkClick r:id="rId2"/>
              </a:rPr>
              <a:t>http://office.microsoft.com/cs-cz/images/results.aspx?qu=kr%C3%A1l%C3%ADk&amp;ex=1#ai:MC900250168</a:t>
            </a:r>
            <a:r>
              <a:rPr lang="cs-CZ" sz="1200" b="1" i="1" dirty="0" smtClean="0">
                <a:hlinkClick r:id="rId2"/>
              </a:rPr>
              <a:t>|</a:t>
            </a:r>
            <a:endParaRPr lang="cs-CZ" sz="1200" b="1" i="1" dirty="0" smtClean="0"/>
          </a:p>
          <a:p>
            <a:r>
              <a:rPr lang="cs-CZ" sz="1200" b="1" i="1" dirty="0" err="1" smtClean="0"/>
              <a:t>queen</a:t>
            </a:r>
            <a:r>
              <a:rPr lang="cs-CZ" sz="1200" b="1" i="1" dirty="0" smtClean="0"/>
              <a:t>  </a:t>
            </a:r>
            <a:r>
              <a:rPr lang="cs-CZ" sz="1200" b="1" i="1" dirty="0">
                <a:hlinkClick r:id="rId3"/>
              </a:rPr>
              <a:t>http://office.microsoft.com/cs-cz/images/results.aspx?qu=kr%C3%A1lovna&amp;ex=1#ai:MC900283417</a:t>
            </a:r>
            <a:r>
              <a:rPr lang="cs-CZ" sz="1200" b="1" i="1" dirty="0" smtClean="0">
                <a:hlinkClick r:id="rId3"/>
              </a:rPr>
              <a:t>|</a:t>
            </a:r>
            <a:endParaRPr lang="cs-CZ" sz="1200" b="1" i="1" dirty="0" smtClean="0"/>
          </a:p>
          <a:p>
            <a:r>
              <a:rPr lang="cs-CZ" sz="1200" b="1" i="1" dirty="0" err="1" smtClean="0"/>
              <a:t>umbrella</a:t>
            </a:r>
            <a:r>
              <a:rPr lang="cs-CZ" sz="1200" b="1" i="1" dirty="0" smtClean="0"/>
              <a:t>  </a:t>
            </a:r>
            <a:r>
              <a:rPr lang="cs-CZ" sz="1200" b="1" i="1" dirty="0">
                <a:hlinkClick r:id="rId4"/>
              </a:rPr>
              <a:t>http://office.microsoft.com/cs-cz/images/results.aspx?qu=de%C5%A1tn%C3%ADk&amp;ex=1#ai:MC900237588</a:t>
            </a:r>
            <a:r>
              <a:rPr lang="cs-CZ" sz="1200" b="1" i="1" dirty="0" smtClean="0">
                <a:hlinkClick r:id="rId4"/>
              </a:rPr>
              <a:t>|</a:t>
            </a:r>
            <a:endParaRPr lang="cs-CZ" sz="1200" b="1" i="1" dirty="0" smtClean="0"/>
          </a:p>
          <a:p>
            <a:r>
              <a:rPr lang="cs-CZ" sz="1200" b="1" i="1" dirty="0" smtClean="0"/>
              <a:t>zebra  </a:t>
            </a:r>
            <a:r>
              <a:rPr lang="cs-CZ" sz="1200" b="1" i="1" dirty="0">
                <a:hlinkClick r:id="rId5"/>
              </a:rPr>
              <a:t>http://office.microsoft.com/cs-cz/images/results.aspx?qu=zebra&amp;ex=1#ai:MP900289122</a:t>
            </a:r>
            <a:r>
              <a:rPr lang="cs-CZ" sz="1200" b="1" i="1" dirty="0" smtClean="0">
                <a:hlinkClick r:id="rId5"/>
              </a:rPr>
              <a:t>|</a:t>
            </a:r>
            <a:endParaRPr lang="cs-CZ" sz="1200" b="1" i="1" dirty="0" smtClean="0"/>
          </a:p>
          <a:p>
            <a:r>
              <a:rPr lang="cs-CZ" sz="1200" b="1" i="1" dirty="0" err="1" smtClean="0"/>
              <a:t>whale</a:t>
            </a:r>
            <a:r>
              <a:rPr lang="cs-CZ" sz="1200" b="1" i="1" dirty="0" smtClean="0"/>
              <a:t>  </a:t>
            </a:r>
            <a:r>
              <a:rPr lang="cs-CZ" sz="1200" b="1" i="1" dirty="0">
                <a:hlinkClick r:id="rId6"/>
              </a:rPr>
              <a:t>http://office.microsoft.com/cs-cz/images/results.aspx?qu=velryba&amp;ex=1#ai:MC900437689</a:t>
            </a:r>
            <a:r>
              <a:rPr lang="cs-CZ" sz="1200" b="1" i="1" dirty="0" smtClean="0">
                <a:hlinkClick r:id="rId6"/>
              </a:rPr>
              <a:t>|</a:t>
            </a:r>
            <a:endParaRPr lang="cs-CZ" sz="1200" b="1" i="1" dirty="0" smtClean="0"/>
          </a:p>
          <a:p>
            <a:r>
              <a:rPr lang="cs-CZ" sz="1200" b="1" i="1" dirty="0" smtClean="0"/>
              <a:t>T-</a:t>
            </a:r>
            <a:r>
              <a:rPr lang="cs-CZ" sz="1200" b="1" i="1" dirty="0" err="1" smtClean="0"/>
              <a:t>shirt</a:t>
            </a:r>
            <a:r>
              <a:rPr lang="cs-CZ" sz="1200" b="1" i="1" dirty="0" smtClean="0"/>
              <a:t>  </a:t>
            </a:r>
            <a:r>
              <a:rPr lang="cs-CZ" sz="1200" b="1" i="1" dirty="0">
                <a:hlinkClick r:id="rId7"/>
              </a:rPr>
              <a:t>http://office.microsoft.com/cs-cz/images/results.aspx?qu=tri%C4%8Dko&amp;ex=1#ai:MC900308034</a:t>
            </a:r>
            <a:r>
              <a:rPr lang="cs-CZ" sz="1200" b="1" i="1" dirty="0" smtClean="0">
                <a:hlinkClick r:id="rId7"/>
              </a:rPr>
              <a:t>|</a:t>
            </a:r>
            <a:endParaRPr lang="cs-CZ" sz="1200" b="1" i="1" dirty="0" smtClean="0"/>
          </a:p>
          <a:p>
            <a:r>
              <a:rPr lang="cs-CZ" sz="1200" b="1" i="1" dirty="0" err="1" smtClean="0"/>
              <a:t>vase</a:t>
            </a:r>
            <a:r>
              <a:rPr lang="cs-CZ" sz="1200" b="1" i="1" dirty="0" smtClean="0"/>
              <a:t>  </a:t>
            </a:r>
            <a:r>
              <a:rPr lang="cs-CZ" sz="1200" b="1" i="1" dirty="0">
                <a:hlinkClick r:id="rId8"/>
              </a:rPr>
              <a:t>http://office.microsoft.com/cs-cz/images/results.aspx?qu=v%C3%A1za&amp;ex=1#ai:MC900287497</a:t>
            </a:r>
            <a:r>
              <a:rPr lang="cs-CZ" sz="1200" b="1" i="1" dirty="0" smtClean="0">
                <a:hlinkClick r:id="rId8"/>
              </a:rPr>
              <a:t>|</a:t>
            </a:r>
            <a:endParaRPr lang="cs-CZ" sz="1200" b="1" i="1" dirty="0" smtClean="0"/>
          </a:p>
          <a:p>
            <a:r>
              <a:rPr lang="cs-CZ" sz="1200" b="1" i="1" dirty="0" err="1" smtClean="0"/>
              <a:t>yo-yo</a:t>
            </a:r>
            <a:r>
              <a:rPr lang="cs-CZ" sz="1200" b="1" i="1" dirty="0" smtClean="0"/>
              <a:t>  </a:t>
            </a:r>
            <a:r>
              <a:rPr lang="cs-CZ" sz="1200" b="1" i="1" dirty="0">
                <a:hlinkClick r:id="rId9"/>
              </a:rPr>
              <a:t>http://office.microsoft.com/cs-cz/images/results.aspx?qu=yo-yo&amp;ex=1#ai:MC900297931</a:t>
            </a:r>
            <a:r>
              <a:rPr lang="cs-CZ" sz="1200" b="1" i="1" dirty="0" smtClean="0">
                <a:hlinkClick r:id="rId9"/>
              </a:rPr>
              <a:t>|</a:t>
            </a:r>
            <a:endParaRPr lang="cs-CZ" sz="1200" b="1" i="1" dirty="0" smtClean="0"/>
          </a:p>
          <a:p>
            <a:r>
              <a:rPr lang="cs-CZ" sz="1200" b="1" i="1" dirty="0" err="1" smtClean="0"/>
              <a:t>sheep</a:t>
            </a:r>
            <a:r>
              <a:rPr lang="cs-CZ" sz="1200" b="1" i="1" dirty="0"/>
              <a:t>  </a:t>
            </a:r>
            <a:r>
              <a:rPr lang="cs-CZ" sz="1200" b="1" i="1" dirty="0">
                <a:hlinkClick r:id="rId10"/>
              </a:rPr>
              <a:t>http://office.microsoft.com/cs-cz/images/results.aspx?qu=ovce&amp;ex=1#ai:MP900446580</a:t>
            </a:r>
            <a:r>
              <a:rPr lang="cs-CZ" sz="1200" b="1" i="1" dirty="0" smtClean="0">
                <a:hlinkClick r:id="rId10"/>
              </a:rPr>
              <a:t>|</a:t>
            </a:r>
            <a:endParaRPr lang="cs-CZ" sz="1200" b="1" i="1" dirty="0" smtClean="0"/>
          </a:p>
          <a:p>
            <a:r>
              <a:rPr lang="cs-CZ" sz="1200" b="1" i="1" dirty="0" err="1" smtClean="0"/>
              <a:t>xylophone</a:t>
            </a:r>
            <a:r>
              <a:rPr lang="cs-CZ" sz="1200" b="1" i="1" dirty="0"/>
              <a:t>  </a:t>
            </a:r>
            <a:r>
              <a:rPr lang="cs-CZ" sz="1200" b="1" i="1" dirty="0">
                <a:hlinkClick r:id="rId11"/>
              </a:rPr>
              <a:t>http://office.microsoft.com/cs-cz/images/results.aspx?qu=xylofon&amp;ex=1#ai:MC900319318</a:t>
            </a:r>
            <a:r>
              <a:rPr lang="cs-CZ" sz="1200" b="1" i="1" dirty="0" smtClean="0">
                <a:hlinkClick r:id="rId11"/>
              </a:rPr>
              <a:t>|</a:t>
            </a:r>
            <a:endParaRPr lang="cs-CZ" sz="1200" b="1" i="1" dirty="0" smtClean="0"/>
          </a:p>
          <a:p>
            <a:endParaRPr lang="cs-CZ" sz="1200" b="1" i="1" dirty="0"/>
          </a:p>
          <a:p>
            <a:r>
              <a:rPr lang="cs-CZ" sz="2800" b="1" i="1" dirty="0"/>
              <a:t> </a:t>
            </a:r>
            <a:r>
              <a:rPr lang="cs-CZ" sz="1200" dirty="0"/>
              <a:t>Vytvořeno: duben 2011, upraveno 2013</a:t>
            </a:r>
          </a:p>
          <a:p>
            <a:endParaRPr lang="cs-CZ" b="1" i="1" dirty="0"/>
          </a:p>
          <a:p>
            <a:endParaRPr lang="cs-CZ" sz="2400" b="1" i="1" dirty="0"/>
          </a:p>
          <a:p>
            <a:endParaRPr lang="cs-CZ" sz="2400" b="1" i="1" dirty="0"/>
          </a:p>
          <a:p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240847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332</Words>
  <Application>Microsoft Office PowerPoint</Application>
  <PresentationFormat>Předvádění na obrazovce (4:3)</PresentationFormat>
  <Paragraphs>96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VY_32_INOVACE_03_AJ_Alphabet 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VY_32_INOVACE_48_Alphabet - 2</dc:title>
  <cp:lastModifiedBy>Admin</cp:lastModifiedBy>
  <cp:revision>23</cp:revision>
  <dcterms:modified xsi:type="dcterms:W3CDTF">2013-02-23T10:18:21Z</dcterms:modified>
</cp:coreProperties>
</file>