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4C23A-2A04-400C-96E0-3371221DF393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07A99C-8883-4DF5-9E48-201B5789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693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3016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smtClean="0">
                <a:solidFill>
                  <a:srgbClr val="FF0000"/>
                </a:solidFill>
              </a:rPr>
              <a:t>VY_32_INOVACE_15_AJ_Colours </a:t>
            </a:r>
            <a:r>
              <a:rPr lang="cs-CZ" sz="3600" dirty="0" smtClean="0">
                <a:solidFill>
                  <a:srgbClr val="FF0000"/>
                </a:solidFill>
              </a:rPr>
              <a:t>2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Jazyk a jazyková komunikace</a:t>
            </a:r>
          </a:p>
          <a:p>
            <a:r>
              <a:rPr lang="cs-CZ" sz="3200" dirty="0" smtClean="0"/>
              <a:t>             Anglický jazyk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041" y="5157192"/>
            <a:ext cx="3397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Irena Trefilová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83778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ANOTACE</a:t>
            </a:r>
            <a:endParaRPr lang="cs-CZ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2875002"/>
            <a:ext cx="85689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Digitální učební materiál (DUM) byl vytvořen v rámci projektu  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 Peníze školám – OP Vzdělávání pro konkurenceschopnost</a:t>
            </a:r>
          </a:p>
          <a:p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Vzdělávací oblast: anglický jazyk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Ročník: 1. až 3. ZŠ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Klíčová slova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colour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pink, violet,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white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black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brown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DUM je určen k procvičování slovní zásoby tématu „</a:t>
            </a:r>
            <a:r>
              <a:rPr lang="cs-CZ" b="1" dirty="0" err="1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Colours</a:t>
            </a:r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“.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031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9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</a:t>
            </a:r>
            <a:r>
              <a:rPr lang="cs-CZ" sz="9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</a:t>
            </a:r>
            <a:r>
              <a:rPr lang="cs-CZ" sz="9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</a:t>
            </a:r>
            <a:r>
              <a:rPr lang="cs-CZ" sz="9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</a:t>
            </a:r>
            <a:r>
              <a:rPr lang="cs-CZ" sz="9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</a:t>
            </a:r>
            <a:r>
              <a:rPr lang="cs-CZ" sz="9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</a:t>
            </a:r>
            <a:r>
              <a:rPr lang="cs-CZ" sz="9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33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</a:t>
            </a:r>
            <a:r>
              <a:rPr lang="cs-CZ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33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</a:t>
            </a:r>
            <a:r>
              <a:rPr lang="cs-CZ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33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9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4" name="Ovál 3"/>
          <p:cNvSpPr/>
          <p:nvPr/>
        </p:nvSpPr>
        <p:spPr>
          <a:xfrm>
            <a:off x="497400" y="1484784"/>
            <a:ext cx="1008112" cy="1150796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6051768" y="3166512"/>
            <a:ext cx="1008112" cy="1150796"/>
          </a:xfrm>
          <a:prstGeom prst="ellipse">
            <a:avLst/>
          </a:prstGeom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3275856" y="4521892"/>
            <a:ext cx="1008112" cy="1150796"/>
          </a:xfrm>
          <a:prstGeom prst="ellipse">
            <a:avLst/>
          </a:prstGeom>
          <a:solidFill>
            <a:srgbClr val="0080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5220072" y="5457996"/>
            <a:ext cx="1008112" cy="1150796"/>
          </a:xfrm>
          <a:prstGeom prst="ellipse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123728" y="3166512"/>
            <a:ext cx="1008112" cy="1150796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415128" y="5204636"/>
            <a:ext cx="1008112" cy="1150796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7236296" y="4570668"/>
            <a:ext cx="1008112" cy="1150796"/>
          </a:xfrm>
          <a:prstGeom prst="ellipse">
            <a:avLst/>
          </a:prstGeom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7452320" y="1985366"/>
            <a:ext cx="1008112" cy="1150796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97400" y="3429000"/>
            <a:ext cx="1008112" cy="1150796"/>
          </a:xfrm>
          <a:prstGeom prst="ellips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4215016" y="2322828"/>
            <a:ext cx="1008112" cy="1150796"/>
          </a:xfrm>
          <a:prstGeom prst="ellips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2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ál 5"/>
          <p:cNvSpPr/>
          <p:nvPr/>
        </p:nvSpPr>
        <p:spPr>
          <a:xfrm>
            <a:off x="2221915" y="2933034"/>
            <a:ext cx="1037024" cy="1129772"/>
          </a:xfrm>
          <a:prstGeom prst="ellipse">
            <a:avLst/>
          </a:prstGeom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Ovál 9"/>
          <p:cNvSpPr/>
          <p:nvPr/>
        </p:nvSpPr>
        <p:spPr>
          <a:xfrm>
            <a:off x="539552" y="4259964"/>
            <a:ext cx="1037024" cy="119432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771800" y="5550299"/>
            <a:ext cx="1037024" cy="1119061"/>
          </a:xfrm>
          <a:prstGeom prst="ellips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39552" y="1661930"/>
            <a:ext cx="1037024" cy="1077437"/>
          </a:xfrm>
          <a:prstGeom prst="ellips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Ovál 13"/>
          <p:cNvSpPr/>
          <p:nvPr/>
        </p:nvSpPr>
        <p:spPr>
          <a:xfrm>
            <a:off x="3633163" y="221589"/>
            <a:ext cx="1037024" cy="1182117"/>
          </a:xfrm>
          <a:prstGeom prst="ellips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081435" y="80268"/>
            <a:ext cx="295138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err="1" smtClean="0">
                <a:ln w="18000">
                  <a:noFill/>
                  <a:prstDash val="solid"/>
                  <a:miter lim="800000"/>
                </a:ln>
                <a:solidFill>
                  <a:srgbClr val="66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brown</a:t>
            </a:r>
            <a:endParaRPr lang="cs-CZ" sz="8000" b="1" dirty="0">
              <a:ln w="18000">
                <a:noFill/>
                <a:prstDash val="solid"/>
                <a:miter lim="800000"/>
              </a:ln>
              <a:solidFill>
                <a:srgbClr val="66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987824" y="1403707"/>
            <a:ext cx="20281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ln w="18000">
                  <a:noFill/>
                  <a:prstDash val="solid"/>
                  <a:miter lim="800000"/>
                </a:ln>
                <a:solidFill>
                  <a:srgbClr val="FF33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pink</a:t>
            </a:r>
            <a:endParaRPr lang="cs-CZ" sz="8000" b="1" dirty="0">
              <a:ln w="18000">
                <a:noFill/>
                <a:prstDash val="solid"/>
                <a:miter lim="800000"/>
              </a:ln>
              <a:solidFill>
                <a:srgbClr val="FF33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70187" y="2739367"/>
            <a:ext cx="259019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ln w="18000">
                  <a:noFill/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violet</a:t>
            </a:r>
            <a:endParaRPr lang="cs-CZ" sz="8000" b="1" dirty="0">
              <a:ln w="18000">
                <a:noFill/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987824" y="4130853"/>
            <a:ext cx="26103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err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white</a:t>
            </a:r>
            <a:endParaRPr lang="cs-CZ" sz="8000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191160" y="5485744"/>
            <a:ext cx="241444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err="1" smtClean="0">
                <a:ln w="18000">
                  <a:noFill/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black</a:t>
            </a:r>
            <a:endParaRPr lang="cs-CZ" sz="8000" b="1" dirty="0">
              <a:ln w="18000">
                <a:noFill/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68464" y="631056"/>
            <a:ext cx="26143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 </a:t>
            </a:r>
            <a:r>
              <a:rPr lang="cs-CZ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you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know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950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ál 5"/>
          <p:cNvSpPr/>
          <p:nvPr/>
        </p:nvSpPr>
        <p:spPr>
          <a:xfrm>
            <a:off x="539552" y="2960946"/>
            <a:ext cx="1008112" cy="1089221"/>
          </a:xfrm>
          <a:prstGeom prst="ellipse">
            <a:avLst/>
          </a:prstGeom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Ovál 9"/>
          <p:cNvSpPr/>
          <p:nvPr/>
        </p:nvSpPr>
        <p:spPr>
          <a:xfrm>
            <a:off x="539552" y="4259963"/>
            <a:ext cx="1008112" cy="108922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68464" y="5558980"/>
            <a:ext cx="1008112" cy="1089221"/>
          </a:xfrm>
          <a:prstGeom prst="ellips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39552" y="1661929"/>
            <a:ext cx="1008112" cy="1089221"/>
          </a:xfrm>
          <a:prstGeom prst="ellips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39552" y="362912"/>
            <a:ext cx="1008112" cy="1089221"/>
          </a:xfrm>
          <a:prstGeom prst="ellips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987824" y="4087592"/>
            <a:ext cx="295138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err="1" smtClean="0">
                <a:ln w="12700">
                  <a:solidFill>
                    <a:srgbClr val="04580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brown</a:t>
            </a:r>
            <a:endParaRPr lang="cs-CZ" sz="8000" b="1" dirty="0">
              <a:ln w="12700">
                <a:solidFill>
                  <a:srgbClr val="04580E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987824" y="5441585"/>
            <a:ext cx="20281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ln w="12700">
                  <a:solidFill>
                    <a:srgbClr val="04580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pink</a:t>
            </a:r>
            <a:endParaRPr lang="cs-CZ" sz="8000" b="1" dirty="0">
              <a:ln w="12700">
                <a:solidFill>
                  <a:srgbClr val="04580E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987824" y="19707"/>
            <a:ext cx="259019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ln w="12700">
                  <a:solidFill>
                    <a:srgbClr val="04580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violet</a:t>
            </a:r>
            <a:endParaRPr lang="cs-CZ" sz="8000" b="1" dirty="0">
              <a:ln w="12700">
                <a:solidFill>
                  <a:srgbClr val="04580E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987824" y="1383280"/>
            <a:ext cx="26103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err="1" smtClean="0">
                <a:ln w="12700">
                  <a:solidFill>
                    <a:srgbClr val="04580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white</a:t>
            </a:r>
            <a:endParaRPr lang="cs-CZ" sz="8000" b="1" dirty="0">
              <a:ln w="12700">
                <a:solidFill>
                  <a:srgbClr val="04580E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987824" y="2706719"/>
            <a:ext cx="241444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err="1" smtClean="0">
                <a:ln w="12700">
                  <a:solidFill>
                    <a:srgbClr val="04580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black</a:t>
            </a:r>
            <a:endParaRPr lang="cs-CZ" sz="8000" b="1" dirty="0">
              <a:ln w="12700">
                <a:solidFill>
                  <a:srgbClr val="04580E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674004" y="362913"/>
            <a:ext cx="18446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>
                <a:ln w="18000">
                  <a:noFill/>
                  <a:prstDash val="solid"/>
                  <a:miter lim="800000"/>
                </a:ln>
                <a:solidFill>
                  <a:srgbClr val="66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brown</a:t>
            </a:r>
            <a:endParaRPr lang="cs-CZ" sz="4800" b="1" dirty="0">
              <a:ln w="18000">
                <a:noFill/>
                <a:prstDash val="solid"/>
                <a:miter lim="800000"/>
              </a:ln>
              <a:solidFill>
                <a:srgbClr val="66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674004" y="1726486"/>
            <a:ext cx="12907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ln w="18000">
                  <a:noFill/>
                  <a:prstDash val="solid"/>
                  <a:miter lim="800000"/>
                </a:ln>
                <a:solidFill>
                  <a:srgbClr val="FF33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pink</a:t>
            </a:r>
            <a:endParaRPr lang="cs-CZ" sz="4800" b="1" dirty="0">
              <a:ln w="18000">
                <a:noFill/>
                <a:prstDash val="solid"/>
                <a:miter lim="800000"/>
              </a:ln>
              <a:solidFill>
                <a:srgbClr val="FF33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674004" y="3090059"/>
            <a:ext cx="16263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ln w="18000">
                  <a:noFill/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violet</a:t>
            </a:r>
            <a:endParaRPr lang="cs-CZ" sz="4800" b="1" dirty="0">
              <a:ln w="18000">
                <a:noFill/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674004" y="4453632"/>
            <a:ext cx="16391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white</a:t>
            </a:r>
            <a:endParaRPr lang="cs-CZ" sz="4800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674004" y="5817205"/>
            <a:ext cx="15231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>
                <a:ln w="18000">
                  <a:noFill/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black</a:t>
            </a:r>
            <a:endParaRPr lang="cs-CZ" sz="4800" b="1" dirty="0">
              <a:ln w="18000">
                <a:noFill/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6228184" y="-1"/>
            <a:ext cx="2915816" cy="6858000"/>
          </a:xfrm>
          <a:prstGeom prst="rect">
            <a:avLst/>
          </a:prstGeom>
          <a:solidFill>
            <a:srgbClr val="04580E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Check</a:t>
            </a:r>
            <a:r>
              <a:rPr lang="cs-CZ" dirty="0"/>
              <a:t>!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691680" y="-88734"/>
            <a:ext cx="1098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Join</a:t>
            </a:r>
            <a:r>
              <a:rPr lang="cs-CZ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  <a:endParaRPr lang="cs-CZ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235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6390313" y="5283080"/>
            <a:ext cx="1189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8000">
                  <a:noFill/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black</a:t>
            </a:r>
            <a:endParaRPr lang="cs-CZ" sz="3600" b="1" dirty="0">
              <a:ln w="18000">
                <a:noFill/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569134" y="4848094"/>
            <a:ext cx="14316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8000">
                  <a:noFill/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brown</a:t>
            </a:r>
            <a:endParaRPr lang="cs-CZ" sz="3600" b="1" dirty="0">
              <a:ln w="18000">
                <a:noFill/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015006" y="1395260"/>
            <a:ext cx="10166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8000">
                  <a:noFill/>
                  <a:prstDash val="solid"/>
                  <a:miter lim="800000"/>
                </a:ln>
                <a:solidFill>
                  <a:srgbClr val="FF33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pink</a:t>
            </a:r>
            <a:endParaRPr lang="cs-CZ" sz="3600" b="1" dirty="0">
              <a:ln w="18000">
                <a:noFill/>
                <a:prstDash val="solid"/>
                <a:miter lim="800000"/>
              </a:ln>
              <a:solidFill>
                <a:srgbClr val="FF33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274627" y="2591165"/>
            <a:ext cx="1268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8000">
                  <a:noFill/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violet</a:t>
            </a:r>
            <a:endParaRPr lang="cs-CZ" sz="3600" b="1" dirty="0">
              <a:ln w="18000">
                <a:noFill/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324950" y="2041591"/>
            <a:ext cx="1278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white</a:t>
            </a:r>
            <a:endParaRPr lang="cs-CZ" sz="3600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Ovál 3"/>
          <p:cNvSpPr/>
          <p:nvPr/>
        </p:nvSpPr>
        <p:spPr>
          <a:xfrm>
            <a:off x="6026794" y="4450336"/>
            <a:ext cx="1908000" cy="226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1297405" y="4149080"/>
            <a:ext cx="1908000" cy="2268000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076571" y="1292662"/>
            <a:ext cx="1908000" cy="2268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985355" y="1893535"/>
            <a:ext cx="1908000" cy="22680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6637583" y="646331"/>
            <a:ext cx="1908000" cy="2268000"/>
          </a:xfrm>
          <a:prstGeom prst="ellips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000808" y="0"/>
            <a:ext cx="3173305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2700">
                  <a:noFill/>
                  <a:prstDash val="solid"/>
                </a:ln>
                <a:solidFill>
                  <a:srgbClr val="04580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What</a:t>
            </a:r>
            <a:r>
              <a:rPr lang="cs-CZ" sz="3200" b="1" dirty="0" smtClean="0">
                <a:ln w="12700">
                  <a:noFill/>
                  <a:prstDash val="solid"/>
                </a:ln>
                <a:solidFill>
                  <a:srgbClr val="04580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ln w="12700">
                  <a:noFill/>
                  <a:prstDash val="solid"/>
                </a:ln>
                <a:solidFill>
                  <a:srgbClr val="04580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colour</a:t>
            </a:r>
            <a:r>
              <a:rPr lang="cs-CZ" sz="3200" b="1" dirty="0" smtClean="0">
                <a:ln w="12700">
                  <a:noFill/>
                  <a:prstDash val="solid"/>
                </a:ln>
                <a:solidFill>
                  <a:srgbClr val="04580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ln w="12700">
                  <a:noFill/>
                  <a:prstDash val="solid"/>
                </a:ln>
                <a:solidFill>
                  <a:srgbClr val="04580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</a:t>
            </a:r>
            <a:r>
              <a:rPr lang="cs-CZ" sz="3200" b="1" dirty="0" smtClean="0">
                <a:ln w="12700">
                  <a:noFill/>
                  <a:prstDash val="solid"/>
                </a:ln>
                <a:solidFill>
                  <a:srgbClr val="04580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ln w="12700">
                  <a:noFill/>
                  <a:prstDash val="solid"/>
                </a:ln>
                <a:solidFill>
                  <a:srgbClr val="04580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it</a:t>
            </a:r>
            <a:r>
              <a:rPr lang="cs-CZ" sz="3200" b="1" dirty="0" smtClean="0">
                <a:ln w="12700">
                  <a:noFill/>
                  <a:prstDash val="solid"/>
                </a:ln>
                <a:solidFill>
                  <a:srgbClr val="04580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</a:p>
          <a:p>
            <a:endParaRPr lang="cs-CZ" dirty="0"/>
          </a:p>
          <a:p>
            <a:r>
              <a:rPr lang="cs-CZ" sz="2800" b="1" dirty="0" err="1" smtClean="0">
                <a:ln w="18000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It</a:t>
            </a:r>
            <a:r>
              <a:rPr lang="cs-CZ" sz="2800" b="1" dirty="0" smtClean="0">
                <a:ln w="18000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2800" b="1" dirty="0" err="1" smtClean="0">
                <a:ln w="18000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is</a:t>
            </a:r>
            <a:r>
              <a:rPr lang="cs-CZ" sz="2800" b="1" dirty="0" smtClean="0">
                <a:ln w="18000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… .</a:t>
            </a:r>
            <a:endParaRPr lang="cs-CZ" sz="2800" b="1" dirty="0">
              <a:ln w="18000">
                <a:noFill/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14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3" descr="C:\Documents and Settings\notebook\Local Settings\Temporary Internet Files\Content.IE5\IBG3MXSD\MC9004375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245" y="5708770"/>
            <a:ext cx="689509" cy="70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C:\Documents and Settings\notebook\Local Settings\Temporary Internet Files\Content.IE5\S5A38PAN\MC90043381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304" y="5698089"/>
            <a:ext cx="698262" cy="69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:\Documents and Settings\notebook\Local Settings\Temporary Internet Files\Content.IE5\S5A38PAN\MC90043381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492" y="3528251"/>
            <a:ext cx="698262" cy="69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Documents and Settings\notebook\Local Settings\Temporary Internet Files\Content.IE5\IBG3MXSD\MC9004375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304" y="3512573"/>
            <a:ext cx="689509" cy="70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notebook\Local Settings\Temporary Internet Files\Content.IE5\S5A38PAN\MC90043381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492" y="1100202"/>
            <a:ext cx="698262" cy="69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Documents and Settings\notebook\Local Settings\Temporary Internet Files\Content.IE5\IBG3MXSD\MC9004375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221" y="1110833"/>
            <a:ext cx="689509" cy="70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Documents and Settings\notebook\Local Settings\Temporary Internet Files\Content.IE5\IBG3MXSD\MC9004375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582" y="5698089"/>
            <a:ext cx="689509" cy="70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C:\Documents and Settings\notebook\Local Settings\Temporary Internet Files\Content.IE5\S5A38PAN\MC90043381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02" y="5718004"/>
            <a:ext cx="698262" cy="69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C:\Documents and Settings\notebook\Local Settings\Temporary Internet Files\Content.IE5\S5A38PAN\MC90043381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582" y="3003527"/>
            <a:ext cx="698262" cy="69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notebook\Local Settings\Temporary Internet Files\Content.IE5\IBG3MXSD\MC9004375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02" y="2997634"/>
            <a:ext cx="689509" cy="70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1270184" y="1824743"/>
            <a:ext cx="12913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2700">
                  <a:solidFill>
                    <a:srgbClr val="04580E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brown</a:t>
            </a:r>
            <a:endParaRPr lang="cs-CZ" sz="3200" b="1" dirty="0">
              <a:ln w="12700">
                <a:solidFill>
                  <a:srgbClr val="04580E"/>
                </a:solidFill>
                <a:prstDash val="solid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452294" y="193807"/>
            <a:ext cx="11484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n w="12700">
                  <a:solidFill>
                    <a:srgbClr val="04580E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violet</a:t>
            </a:r>
            <a:endParaRPr lang="cs-CZ" sz="3200" b="1" dirty="0">
              <a:ln w="12700">
                <a:solidFill>
                  <a:srgbClr val="04580E"/>
                </a:solidFill>
                <a:prstDash val="solid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237813" y="4763392"/>
            <a:ext cx="1075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2700">
                  <a:solidFill>
                    <a:srgbClr val="04580E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black</a:t>
            </a:r>
            <a:endParaRPr lang="cs-CZ" sz="3200" b="1" dirty="0">
              <a:ln w="12700">
                <a:solidFill>
                  <a:srgbClr val="04580E"/>
                </a:solidFill>
                <a:prstDash val="solid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470560" y="4506644"/>
            <a:ext cx="9220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n w="12700">
                  <a:solidFill>
                    <a:srgbClr val="04580E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pink</a:t>
            </a:r>
            <a:endParaRPr lang="cs-CZ" sz="3200" b="1" dirty="0">
              <a:ln w="12700">
                <a:solidFill>
                  <a:srgbClr val="04580E"/>
                </a:solidFill>
                <a:prstDash val="solid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Ovál 3"/>
          <p:cNvSpPr/>
          <p:nvPr/>
        </p:nvSpPr>
        <p:spPr>
          <a:xfrm>
            <a:off x="333156" y="5342817"/>
            <a:ext cx="1260000" cy="1404000"/>
          </a:xfrm>
          <a:prstGeom prst="ellipse">
            <a:avLst/>
          </a:prstGeom>
          <a:solidFill>
            <a:srgbClr val="FF3399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2057336" y="2647711"/>
            <a:ext cx="1260000" cy="1404000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087222" y="5342817"/>
            <a:ext cx="1260000" cy="1404000"/>
          </a:xfrm>
          <a:prstGeom prst="ellipse">
            <a:avLst/>
          </a:prstGeom>
          <a:solidFill>
            <a:srgbClr val="7030A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316477" y="5342817"/>
            <a:ext cx="1260000" cy="1404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289109" y="2383294"/>
            <a:ext cx="11558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2700">
                  <a:solidFill>
                    <a:srgbClr val="04580E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white</a:t>
            </a:r>
            <a:endParaRPr lang="cs-CZ" sz="3200" b="1" dirty="0">
              <a:ln w="12700">
                <a:solidFill>
                  <a:srgbClr val="04580E"/>
                </a:solidFill>
                <a:prstDash val="solid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Ovál 11"/>
          <p:cNvSpPr/>
          <p:nvPr/>
        </p:nvSpPr>
        <p:spPr>
          <a:xfrm>
            <a:off x="337533" y="2647711"/>
            <a:ext cx="1260000" cy="140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33157" y="176872"/>
            <a:ext cx="38702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Show </a:t>
            </a:r>
            <a:r>
              <a:rPr lang="cs-CZ" sz="5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me</a:t>
            </a:r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… !</a:t>
            </a:r>
            <a:endParaRPr lang="cs-CZ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Ovál 12"/>
          <p:cNvSpPr/>
          <p:nvPr/>
        </p:nvSpPr>
        <p:spPr>
          <a:xfrm>
            <a:off x="5316477" y="3102644"/>
            <a:ext cx="1260000" cy="1404000"/>
          </a:xfrm>
          <a:prstGeom prst="ellipse">
            <a:avLst/>
          </a:prstGeom>
          <a:solidFill>
            <a:srgbClr val="FF3399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7269623" y="5342817"/>
            <a:ext cx="1260000" cy="1404000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7273999" y="721021"/>
            <a:ext cx="1260000" cy="14040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5316477" y="747333"/>
            <a:ext cx="1260000" cy="1404000"/>
          </a:xfrm>
          <a:prstGeom prst="ellipse">
            <a:avLst/>
          </a:prstGeom>
          <a:ln>
            <a:noFill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7269623" y="3102644"/>
            <a:ext cx="1260000" cy="140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0" name="Volný tvar 29"/>
          <p:cNvSpPr/>
          <p:nvPr/>
        </p:nvSpPr>
        <p:spPr>
          <a:xfrm>
            <a:off x="8610600" y="2451100"/>
            <a:ext cx="12701" cy="12701"/>
          </a:xfrm>
          <a:custGeom>
            <a:avLst/>
            <a:gdLst/>
            <a:ahLst/>
            <a:cxnLst/>
            <a:rect l="0" t="0" r="0" b="0"/>
            <a:pathLst>
              <a:path w="12701" h="12701">
                <a:moveTo>
                  <a:pt x="0" y="0"/>
                </a:moveTo>
                <a:lnTo>
                  <a:pt x="0" y="0"/>
                </a:lnTo>
                <a:lnTo>
                  <a:pt x="0" y="12700"/>
                </a:lnTo>
                <a:lnTo>
                  <a:pt x="12700" y="12700"/>
                </a:lnTo>
              </a:path>
            </a:pathLst>
          </a:custGeom>
          <a:ln w="30480" cap="flat" cmpd="sng" algn="ctr">
            <a:solidFill>
              <a:srgbClr val="FF0032">
                <a:alpha val="5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578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3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</a:t>
            </a:r>
            <a:r>
              <a:rPr lang="cs-CZ" sz="73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</a:t>
            </a:r>
            <a:r>
              <a:rPr lang="cs-CZ" sz="73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</a:t>
            </a:r>
            <a:r>
              <a:rPr lang="cs-CZ" sz="73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</a:t>
            </a:r>
            <a:r>
              <a:rPr lang="cs-CZ" sz="73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</a:t>
            </a:r>
            <a:r>
              <a:rPr lang="cs-CZ" sz="73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</a:t>
            </a:r>
            <a:r>
              <a:rPr lang="cs-CZ" sz="73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33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!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8647" y="332656"/>
            <a:ext cx="21517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Worksheet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41887" y="2200170"/>
            <a:ext cx="218611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err="1" smtClean="0">
                <a:ln w="1905"/>
                <a:solidFill>
                  <a:srgbClr val="04580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white</a:t>
            </a:r>
            <a:endParaRPr lang="cs-CZ" sz="6600" b="1" dirty="0">
              <a:ln w="1905"/>
              <a:solidFill>
                <a:srgbClr val="04580E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76771" y="3861048"/>
            <a:ext cx="202491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err="1" smtClean="0">
                <a:ln w="1905"/>
                <a:solidFill>
                  <a:srgbClr val="04580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black</a:t>
            </a:r>
            <a:endParaRPr lang="cs-CZ" sz="6600" b="1" dirty="0">
              <a:ln w="1905"/>
              <a:solidFill>
                <a:srgbClr val="04580E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8952" y="917431"/>
            <a:ext cx="21714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ln w="1905"/>
                <a:solidFill>
                  <a:srgbClr val="04580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violet</a:t>
            </a:r>
            <a:endParaRPr lang="cs-CZ" sz="6600" b="1" dirty="0">
              <a:ln w="1905"/>
              <a:solidFill>
                <a:srgbClr val="04580E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9734" y="1299016"/>
            <a:ext cx="170591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ln w="1905"/>
                <a:solidFill>
                  <a:srgbClr val="04580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pink</a:t>
            </a:r>
            <a:endParaRPr lang="cs-CZ" sz="6600" b="1" dirty="0">
              <a:ln w="1905"/>
              <a:solidFill>
                <a:srgbClr val="04580E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25982" y="3861047"/>
            <a:ext cx="246657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err="1" smtClean="0">
                <a:ln w="1905"/>
                <a:solidFill>
                  <a:srgbClr val="04580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brown</a:t>
            </a:r>
            <a:endParaRPr lang="cs-CZ" sz="6600" b="1" dirty="0">
              <a:ln w="1905"/>
              <a:solidFill>
                <a:srgbClr val="04580E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vál 4"/>
          <p:cNvSpPr/>
          <p:nvPr/>
        </p:nvSpPr>
        <p:spPr>
          <a:xfrm>
            <a:off x="1240369" y="4969043"/>
            <a:ext cx="1239916" cy="141760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4580E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400631" y="3501008"/>
            <a:ext cx="1728192" cy="12595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4580E"/>
              </a:solidFill>
            </a:endParaRPr>
          </a:p>
        </p:txBody>
      </p:sp>
      <p:sp>
        <p:nvSpPr>
          <p:cNvPr id="12" name="Rovnoramenný trojúhelník 11"/>
          <p:cNvSpPr/>
          <p:nvPr/>
        </p:nvSpPr>
        <p:spPr>
          <a:xfrm>
            <a:off x="6588224" y="4936291"/>
            <a:ext cx="1504518" cy="1450353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4580E"/>
              </a:solidFill>
            </a:endParaRPr>
          </a:p>
        </p:txBody>
      </p:sp>
      <p:sp>
        <p:nvSpPr>
          <p:cNvPr id="13" name="Pěticípá hvězda 12"/>
          <p:cNvSpPr/>
          <p:nvPr/>
        </p:nvSpPr>
        <p:spPr>
          <a:xfrm>
            <a:off x="428647" y="2283125"/>
            <a:ext cx="1715162" cy="1700317"/>
          </a:xfrm>
          <a:prstGeom prst="star5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518931" y="2026769"/>
            <a:ext cx="1371469" cy="15563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36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300" b="1" dirty="0" err="1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Colour</a:t>
            </a:r>
            <a:r>
              <a:rPr lang="cs-CZ" sz="73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!</a:t>
            </a:r>
            <a:r>
              <a:rPr lang="cs-CZ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/>
            </a:r>
            <a:br>
              <a:rPr lang="cs-CZ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endParaRPr lang="cs-CZ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647" y="332656"/>
            <a:ext cx="21517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Worksheet</a:t>
            </a:r>
            <a:r>
              <a:rPr lang="cs-CZ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endParaRPr lang="cs-CZ" sz="32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41887" y="2200170"/>
            <a:ext cx="218611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err="1" smtClean="0">
                <a:ln w="190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white</a:t>
            </a:r>
            <a:endParaRPr lang="cs-CZ" sz="6600" b="1" dirty="0">
              <a:ln w="1905">
                <a:solidFill>
                  <a:schemeClr val="tx1"/>
                </a:solidFill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76771" y="3861048"/>
            <a:ext cx="202491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err="1" smtClean="0">
                <a:ln w="190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black</a:t>
            </a:r>
            <a:endParaRPr lang="cs-CZ" sz="6600" b="1" dirty="0">
              <a:ln w="1905">
                <a:solidFill>
                  <a:schemeClr val="tx1"/>
                </a:solidFill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8952" y="917431"/>
            <a:ext cx="21714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ln w="190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violet</a:t>
            </a:r>
            <a:endParaRPr lang="cs-CZ" sz="6600" b="1" dirty="0">
              <a:ln w="1905">
                <a:solidFill>
                  <a:schemeClr val="tx1"/>
                </a:solidFill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9734" y="1299016"/>
            <a:ext cx="170591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ln w="190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pink</a:t>
            </a:r>
            <a:endParaRPr lang="cs-CZ" sz="6600" b="1" dirty="0">
              <a:ln w="1905">
                <a:solidFill>
                  <a:schemeClr val="tx1"/>
                </a:solidFill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25982" y="3861047"/>
            <a:ext cx="246657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err="1" smtClean="0">
                <a:ln w="190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brown</a:t>
            </a:r>
            <a:endParaRPr lang="cs-CZ" sz="6600" b="1" dirty="0">
              <a:ln w="1905">
                <a:solidFill>
                  <a:schemeClr val="tx1"/>
                </a:solidFill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vál 4"/>
          <p:cNvSpPr/>
          <p:nvPr/>
        </p:nvSpPr>
        <p:spPr>
          <a:xfrm>
            <a:off x="1240369" y="4969043"/>
            <a:ext cx="1239916" cy="141760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4580E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400631" y="3501008"/>
            <a:ext cx="1728192" cy="12595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" name="Rovnoramenný trojúhelník 11"/>
          <p:cNvSpPr/>
          <p:nvPr/>
        </p:nvSpPr>
        <p:spPr>
          <a:xfrm>
            <a:off x="6588224" y="4936291"/>
            <a:ext cx="1504518" cy="1450353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4580E"/>
              </a:solidFill>
            </a:endParaRPr>
          </a:p>
        </p:txBody>
      </p:sp>
      <p:sp>
        <p:nvSpPr>
          <p:cNvPr id="13" name="Pěticípá hvězda 12"/>
          <p:cNvSpPr/>
          <p:nvPr/>
        </p:nvSpPr>
        <p:spPr>
          <a:xfrm>
            <a:off x="428647" y="2283125"/>
            <a:ext cx="1715162" cy="1700317"/>
          </a:xfrm>
          <a:prstGeom prst="star5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518931" y="2026769"/>
            <a:ext cx="1371469" cy="15563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8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3"/>
          <p:cNvSpPr/>
          <p:nvPr/>
        </p:nvSpPr>
        <p:spPr>
          <a:xfrm>
            <a:off x="7213600" y="2425700"/>
            <a:ext cx="1" cy="1"/>
          </a:xfrm>
          <a:custGeom>
            <a:avLst/>
            <a:gdLst/>
            <a:ahLst/>
            <a:cxnLst/>
            <a:rect l="0" t="0" r="0" b="0"/>
            <a:pathLst>
              <a:path w="1" h="1">
                <a:moveTo>
                  <a:pt x="0" y="0"/>
                </a:moveTo>
                <a:close/>
              </a:path>
            </a:pathLst>
          </a:custGeom>
          <a:noFill/>
          <a:ln w="190500" cap="flat" cmpd="sng" algn="ctr">
            <a:solidFill>
              <a:srgbClr val="FFC640">
                <a:alpha val="50000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55576" y="980728"/>
            <a:ext cx="798603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Autor: Mgr. Irena Trefilová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r>
              <a:rPr lang="cs-CZ" dirty="0" smtClean="0"/>
              <a:t>Vytvořeno 2011, upraveno 2013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813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170</Words>
  <Application>Microsoft Office PowerPoint</Application>
  <PresentationFormat>Předvádění na obrazovce (4:3)</PresentationFormat>
  <Paragraphs>68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VY_32_INOVACE_15_AJ_Colours 2</vt:lpstr>
      <vt:lpstr>ANOTACE</vt:lpstr>
      <vt:lpstr>Colours - 2</vt:lpstr>
      <vt:lpstr>Prezentace aplikace PowerPoint</vt:lpstr>
      <vt:lpstr>Prezentace aplikace PowerPoint</vt:lpstr>
      <vt:lpstr>Prezentace aplikace PowerPoint</vt:lpstr>
      <vt:lpstr>Prezentace aplikace PowerPoint</vt:lpstr>
      <vt:lpstr>Colour! </vt:lpstr>
      <vt:lpstr>Colour!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Colours - 2</dc:title>
  <cp:lastModifiedBy>Admin</cp:lastModifiedBy>
  <cp:revision>12</cp:revision>
  <dcterms:modified xsi:type="dcterms:W3CDTF">2013-02-23T11:16:23Z</dcterms:modified>
</cp:coreProperties>
</file>