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theme/themeOverride7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0"/>
  </p:notesMasterIdLst>
  <p:sldIdLst>
    <p:sldId id="269" r:id="rId4"/>
    <p:sldId id="256" r:id="rId5"/>
    <p:sldId id="257" r:id="rId6"/>
    <p:sldId id="258" r:id="rId7"/>
    <p:sldId id="259" r:id="rId8"/>
    <p:sldId id="260" r:id="rId9"/>
    <p:sldId id="261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72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48" autoAdjust="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6FD752-C4E4-405C-8D4E-52DD7B4B02C2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7412FD-D514-4E98-9123-5F7CD46A9C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582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file:///\\commons.wikimedia.org\wiki\User:Kozuch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412FD-D514-4E98-9123-5F7CD46A9C3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75310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Jan Kučera (</a:t>
            </a:r>
            <a:r>
              <a:rPr lang="cs-CZ" sz="1200" dirty="0" err="1" smtClean="0">
                <a:hlinkClick r:id="rId3" action="ppaction://hlinkfile" tooltip="User:Kozuch"/>
              </a:rPr>
              <a:t>Kozuch</a:t>
            </a:r>
            <a:r>
              <a:rPr lang="cs-CZ" sz="1200" dirty="0" smtClean="0"/>
              <a:t>), </a:t>
            </a:r>
            <a:r>
              <a:rPr lang="cs-CZ" sz="1200" dirty="0" smtClean="0">
                <a:solidFill>
                  <a:srgbClr val="7030A0"/>
                </a:solidFill>
              </a:rPr>
              <a:t>http://en.wikipedia.org/wiki/File:White_Tower_(Hradec_Kr%C3%A1lov%C3%A9)_top_angle.jpg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412FD-D514-4E98-9123-5F7CD46A9C3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6021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9654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3242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647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9272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952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3458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4764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3882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1875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8605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63452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3193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5176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650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05034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47799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18147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22959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14606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64919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16171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4213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90821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49311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46122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0204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95191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01078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47820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02771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8476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08419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4410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B0553-4CBA-4CB4-A1A9-0DC19EF6EF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4767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6606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3314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f/fc/Hradec_Kr%C3%A1lov%C3%A9_-_Velk%C3%A9_n%C3%A1m%C4%9Bst%C3%AD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f/fe/Hradec_Kr%C3%A1lov%C3%A9_-_pr%C5%AF%C4%8Del%C3%AD_Muzea_V%C3%BDchodn%C3%ADch_%C4%8Cech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d/db/White_Tower_(Hradec_Kr%C3%A1lov%C3%A9)_top_angle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a/Areal_UHK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1/Hv%C4%9Bzd%C3%A1rna_a_planet%C3%A1rium_Hradec_Kr%C3%A1lov%C3%A9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17482236"/>
              </p:ext>
            </p:extLst>
          </p:nvPr>
        </p:nvGraphicFramePr>
        <p:xfrm>
          <a:off x="250825" y="2781300"/>
          <a:ext cx="8569325" cy="38673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Dana Vítová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1238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VY_32_INOVACE_4_ANGLICKY_JAZYK_KOMUNIKACNI_SITUACE_15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Hradec Králové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 jazyk, komunikační situace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527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nor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Hradec Králové, základní fakta, historie, památky, volný čas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procvičování terminologie, podpora konverzace na dané téma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0847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157192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Hradec Králové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City </a:t>
            </a:r>
            <a:r>
              <a:rPr lang="cs-CZ" b="1" dirty="0" err="1" smtClean="0">
                <a:solidFill>
                  <a:srgbClr val="FF0000"/>
                </a:solidFill>
              </a:rPr>
              <a:t>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confluence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Picture 4" descr="File:Hradec Králové - Velké náměstí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5988" y="260648"/>
            <a:ext cx="6502400" cy="4332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99592" y="4581128"/>
            <a:ext cx="698477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1400" dirty="0" smtClean="0"/>
              <a:t>Obrázek </a:t>
            </a:r>
            <a:r>
              <a:rPr lang="en-US" sz="1400" dirty="0" smtClean="0"/>
              <a:t>[1]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82545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Basic </a:t>
            </a:r>
            <a:r>
              <a:rPr lang="cs-CZ" sz="5400" b="1" dirty="0" err="1" smtClean="0">
                <a:solidFill>
                  <a:srgbClr val="FF0000"/>
                </a:solidFill>
              </a:rPr>
              <a:t>facts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3705275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Situated at the confluence of the rivers Elbe and </a:t>
            </a:r>
            <a:r>
              <a:rPr lang="en-US" dirty="0" err="1" smtClean="0"/>
              <a:t>Orlice</a:t>
            </a:r>
            <a:r>
              <a:rPr lang="en-US" dirty="0" smtClean="0"/>
              <a:t> in eastern Bohemia</a:t>
            </a:r>
          </a:p>
          <a:p>
            <a:r>
              <a:rPr lang="en-US" dirty="0" err="1" smtClean="0"/>
              <a:t>Metrop</a:t>
            </a:r>
            <a:r>
              <a:rPr lang="cs-CZ" dirty="0" smtClean="0"/>
              <a:t>o</a:t>
            </a:r>
            <a:r>
              <a:rPr lang="en-US" dirty="0" err="1" smtClean="0"/>
              <a:t>lis</a:t>
            </a:r>
            <a:r>
              <a:rPr lang="en-US" dirty="0" smtClean="0"/>
              <a:t> of Eastern Bohemia</a:t>
            </a:r>
            <a:endParaRPr lang="cs-CZ" dirty="0" smtClean="0"/>
          </a:p>
          <a:p>
            <a:r>
              <a:rPr lang="cs-CZ" dirty="0" err="1" smtClean="0"/>
              <a:t>Seats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institutions</a:t>
            </a:r>
            <a:r>
              <a:rPr lang="cs-CZ" dirty="0" smtClean="0"/>
              <a:t>, </a:t>
            </a:r>
            <a:r>
              <a:rPr lang="cs-CZ" dirty="0" err="1" smtClean="0"/>
              <a:t>companies</a:t>
            </a:r>
            <a:r>
              <a:rPr lang="cs-CZ" dirty="0" smtClean="0"/>
              <a:t>, </a:t>
            </a:r>
            <a:r>
              <a:rPr lang="cs-CZ" dirty="0" err="1" smtClean="0"/>
              <a:t>museums</a:t>
            </a:r>
            <a:r>
              <a:rPr lang="cs-CZ" dirty="0" smtClean="0"/>
              <a:t>, </a:t>
            </a:r>
            <a:r>
              <a:rPr lang="cs-CZ" dirty="0" err="1" smtClean="0"/>
              <a:t>theaters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</a:p>
          <a:p>
            <a:r>
              <a:rPr lang="en-US" dirty="0" smtClean="0"/>
              <a:t>Population almost one hundred thousand</a:t>
            </a:r>
            <a:r>
              <a:rPr lang="cs-CZ" dirty="0" smtClean="0"/>
              <a:t> </a:t>
            </a:r>
            <a:r>
              <a:rPr lang="cs-CZ" dirty="0" err="1" smtClean="0"/>
              <a:t>inhabitants</a:t>
            </a:r>
            <a:endParaRPr lang="en-US" dirty="0" smtClean="0"/>
          </a:p>
          <a:p>
            <a:r>
              <a:rPr lang="en-US" dirty="0" smtClean="0"/>
              <a:t>Best place for living</a:t>
            </a:r>
            <a:endParaRPr lang="cs-CZ" dirty="0" smtClean="0"/>
          </a:p>
          <a:p>
            <a:r>
              <a:rPr lang="cs-CZ" dirty="0" err="1" smtClean="0"/>
              <a:t>Former</a:t>
            </a:r>
            <a:r>
              <a:rPr lang="cs-CZ" dirty="0" smtClean="0"/>
              <a:t> </a:t>
            </a:r>
            <a:r>
              <a:rPr lang="cs-CZ" dirty="0" err="1" smtClean="0"/>
              <a:t>military</a:t>
            </a:r>
            <a:r>
              <a:rPr lang="cs-CZ" dirty="0" smtClean="0"/>
              <a:t> </a:t>
            </a:r>
            <a:r>
              <a:rPr lang="cs-CZ" dirty="0" err="1" smtClean="0"/>
              <a:t>stronghold</a:t>
            </a:r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08537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err="1" smtClean="0">
                <a:solidFill>
                  <a:srgbClr val="FF0000"/>
                </a:solidFill>
              </a:rPr>
              <a:t>History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US" sz="2400" dirty="0" smtClean="0"/>
              <a:t>A </a:t>
            </a:r>
            <a:r>
              <a:rPr lang="en-US" sz="2400" dirty="0"/>
              <a:t>pre-historic </a:t>
            </a:r>
            <a:r>
              <a:rPr lang="en-US" sz="2400" dirty="0" smtClean="0"/>
              <a:t>settlement located at the confluence</a:t>
            </a:r>
          </a:p>
          <a:p>
            <a:r>
              <a:rPr lang="en-US" sz="2400" dirty="0" smtClean="0"/>
              <a:t>First written reference to HK is from the 13th century</a:t>
            </a:r>
          </a:p>
          <a:p>
            <a:r>
              <a:rPr lang="en-US" sz="2400" dirty="0" smtClean="0"/>
              <a:t>From t</a:t>
            </a:r>
            <a:r>
              <a:rPr lang="cs-CZ" sz="2400" dirty="0" smtClean="0"/>
              <a:t>he</a:t>
            </a:r>
            <a:r>
              <a:rPr lang="en-US" sz="2400" dirty="0" smtClean="0"/>
              <a:t> 14th century royal dowry town</a:t>
            </a:r>
          </a:p>
          <a:p>
            <a:r>
              <a:rPr lang="cs-CZ" sz="2400" dirty="0" err="1" smtClean="0"/>
              <a:t>Gothic</a:t>
            </a:r>
            <a:r>
              <a:rPr lang="cs-CZ" sz="2400" dirty="0" smtClean="0"/>
              <a:t> period -</a:t>
            </a:r>
            <a:r>
              <a:rPr lang="en-US" sz="2400" dirty="0" smtClean="0"/>
              <a:t>Queen Elizabeth </a:t>
            </a:r>
            <a:r>
              <a:rPr lang="en-US" sz="2400" dirty="0" err="1" smtClean="0"/>
              <a:t>Richenza</a:t>
            </a:r>
            <a:r>
              <a:rPr lang="cs-CZ" sz="2400" dirty="0" smtClean="0"/>
              <a:t>, </a:t>
            </a:r>
            <a:r>
              <a:rPr lang="cs-CZ" sz="2400" dirty="0" err="1" smtClean="0"/>
              <a:t>Holy</a:t>
            </a:r>
            <a:r>
              <a:rPr lang="cs-CZ" sz="2400" dirty="0" smtClean="0"/>
              <a:t> Spirit </a:t>
            </a:r>
            <a:r>
              <a:rPr lang="cs-CZ" sz="2400" dirty="0" err="1" smtClean="0"/>
              <a:t>Church</a:t>
            </a:r>
            <a:endParaRPr lang="cs-CZ" sz="2400" dirty="0" smtClean="0"/>
          </a:p>
          <a:p>
            <a:r>
              <a:rPr lang="cs-CZ" sz="2400" dirty="0" err="1" smtClean="0"/>
              <a:t>Renaissance</a:t>
            </a:r>
            <a:r>
              <a:rPr lang="cs-CZ" sz="2400" dirty="0" smtClean="0"/>
              <a:t> period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White</a:t>
            </a:r>
            <a:r>
              <a:rPr lang="cs-CZ" sz="2400" dirty="0" smtClean="0"/>
              <a:t> Tower</a:t>
            </a:r>
          </a:p>
          <a:p>
            <a:r>
              <a:rPr lang="cs-CZ" sz="2400" dirty="0" err="1" smtClean="0"/>
              <a:t>Baroque</a:t>
            </a:r>
            <a:r>
              <a:rPr lang="cs-CZ" sz="2400" dirty="0" smtClean="0"/>
              <a:t> style – </a:t>
            </a:r>
            <a:r>
              <a:rPr lang="cs-CZ" sz="2400" dirty="0" err="1" smtClean="0"/>
              <a:t>Episcopal</a:t>
            </a:r>
            <a:r>
              <a:rPr lang="cs-CZ" sz="2400" dirty="0" smtClean="0"/>
              <a:t> Residence, </a:t>
            </a:r>
            <a:r>
              <a:rPr lang="cs-CZ" sz="2400" dirty="0" err="1" smtClean="0"/>
              <a:t>Plague</a:t>
            </a:r>
            <a:r>
              <a:rPr lang="cs-CZ" sz="2400" dirty="0" smtClean="0"/>
              <a:t> </a:t>
            </a:r>
            <a:r>
              <a:rPr lang="cs-CZ" sz="2400" dirty="0" err="1" smtClean="0"/>
              <a:t>Column</a:t>
            </a:r>
            <a:endParaRPr lang="cs-CZ" sz="2400" dirty="0" smtClean="0"/>
          </a:p>
          <a:p>
            <a:r>
              <a:rPr lang="cs-CZ" sz="2400" dirty="0" smtClean="0"/>
              <a:t>Maria Theresa and Joseph II (18th cent.) – </a:t>
            </a:r>
            <a:r>
              <a:rPr lang="cs-CZ" sz="2400" dirty="0" err="1" smtClean="0"/>
              <a:t>town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rebuilt</a:t>
            </a:r>
            <a:r>
              <a:rPr lang="cs-CZ" sz="2400" dirty="0" smtClean="0"/>
              <a:t> </a:t>
            </a:r>
            <a:r>
              <a:rPr lang="cs-CZ" sz="2400" dirty="0" err="1" smtClean="0"/>
              <a:t>into</a:t>
            </a:r>
            <a:r>
              <a:rPr lang="cs-CZ" sz="2400" dirty="0" smtClean="0"/>
              <a:t> a </a:t>
            </a:r>
            <a:r>
              <a:rPr lang="cs-CZ" sz="2400" dirty="0" err="1" smtClean="0"/>
              <a:t>military</a:t>
            </a:r>
            <a:r>
              <a:rPr lang="cs-CZ" sz="2400" dirty="0" smtClean="0"/>
              <a:t> </a:t>
            </a:r>
            <a:r>
              <a:rPr lang="cs-CZ" sz="2400" dirty="0" err="1" smtClean="0"/>
              <a:t>stronghold</a:t>
            </a:r>
            <a:endParaRPr lang="cs-CZ" sz="2400" dirty="0" smtClean="0"/>
          </a:p>
          <a:p>
            <a:r>
              <a:rPr lang="cs-CZ" sz="2400" dirty="0" err="1" smtClean="0"/>
              <a:t>Demolition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city </a:t>
            </a:r>
            <a:r>
              <a:rPr lang="cs-CZ" sz="2400" dirty="0" err="1" smtClean="0"/>
              <a:t>walls</a:t>
            </a:r>
            <a:r>
              <a:rPr lang="cs-CZ" sz="2400" dirty="0" smtClean="0"/>
              <a:t> </a:t>
            </a:r>
            <a:r>
              <a:rPr lang="cs-CZ" sz="2400" dirty="0" err="1" smtClean="0"/>
              <a:t>enabled</a:t>
            </a:r>
            <a:r>
              <a:rPr lang="cs-CZ" sz="2400" dirty="0" smtClean="0"/>
              <a:t> </a:t>
            </a:r>
            <a:r>
              <a:rPr lang="cs-CZ" sz="2400" dirty="0" err="1" smtClean="0"/>
              <a:t>building</a:t>
            </a:r>
            <a:r>
              <a:rPr lang="cs-CZ" sz="2400" dirty="0" smtClean="0"/>
              <a:t> up a </a:t>
            </a:r>
            <a:r>
              <a:rPr lang="cs-CZ" sz="2400" dirty="0" err="1" smtClean="0"/>
              <a:t>modern</a:t>
            </a:r>
            <a:r>
              <a:rPr lang="cs-CZ" sz="2400" dirty="0" smtClean="0"/>
              <a:t> city</a:t>
            </a:r>
          </a:p>
        </p:txBody>
      </p:sp>
    </p:spTree>
    <p:extLst>
      <p:ext uri="{BB962C8B-B14F-4D97-AF65-F5344CB8AC3E}">
        <p14:creationId xmlns:p14="http://schemas.microsoft.com/office/powerpoint/2010/main" xmlns="" val="37914690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err="1" smtClean="0">
                <a:solidFill>
                  <a:srgbClr val="FF0000"/>
                </a:solidFill>
              </a:rPr>
              <a:t>Modern</a:t>
            </a:r>
            <a:r>
              <a:rPr lang="cs-CZ" b="1" dirty="0" smtClean="0">
                <a:solidFill>
                  <a:srgbClr val="FF0000"/>
                </a:solidFill>
              </a:rPr>
              <a:t> city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52578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err="1" smtClean="0"/>
              <a:t>Mayor</a:t>
            </a:r>
            <a:r>
              <a:rPr lang="cs-CZ" sz="3000" dirty="0" smtClean="0"/>
              <a:t> </a:t>
            </a:r>
            <a:r>
              <a:rPr lang="cs-CZ" sz="3000" b="1" dirty="0" smtClean="0"/>
              <a:t>František Ulrich -</a:t>
            </a:r>
          </a:p>
          <a:p>
            <a:pPr marL="0" indent="0">
              <a:buNone/>
            </a:pPr>
            <a:r>
              <a:rPr lang="cs-CZ" sz="3000" dirty="0" err="1" smtClean="0"/>
              <a:t>greatest</a:t>
            </a:r>
            <a:r>
              <a:rPr lang="cs-CZ" sz="3000" dirty="0" smtClean="0"/>
              <a:t> influence </a:t>
            </a:r>
          </a:p>
          <a:p>
            <a:pPr marL="0" indent="0">
              <a:buNone/>
            </a:pPr>
            <a:r>
              <a:rPr lang="cs-CZ" sz="3000" dirty="0" smtClean="0"/>
              <a:t>on 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development</a:t>
            </a:r>
            <a:r>
              <a:rPr lang="cs-CZ" sz="3000" dirty="0" smtClean="0"/>
              <a:t>  </a:t>
            </a:r>
          </a:p>
          <a:p>
            <a:pPr marL="0" indent="0">
              <a:buNone/>
            </a:pPr>
            <a:r>
              <a:rPr lang="cs-CZ" sz="3000" dirty="0" err="1" smtClean="0"/>
              <a:t>of</a:t>
            </a:r>
            <a:r>
              <a:rPr lang="cs-CZ" sz="3000" dirty="0" smtClean="0"/>
              <a:t> </a:t>
            </a:r>
            <a:r>
              <a:rPr lang="cs-CZ" sz="3000" dirty="0" err="1" smtClean="0"/>
              <a:t>modern</a:t>
            </a:r>
            <a:r>
              <a:rPr lang="cs-CZ" sz="3000" dirty="0" smtClean="0"/>
              <a:t> HK</a:t>
            </a:r>
            <a:endParaRPr lang="en-US" dirty="0" smtClean="0"/>
          </a:p>
          <a:p>
            <a:pPr marL="0" indent="0">
              <a:buNone/>
            </a:pPr>
            <a:r>
              <a:rPr lang="cs-CZ" sz="3000" dirty="0" err="1"/>
              <a:t>Historic</a:t>
            </a:r>
            <a:r>
              <a:rPr lang="cs-CZ" sz="3000" dirty="0"/>
              <a:t> </a:t>
            </a:r>
            <a:r>
              <a:rPr lang="cs-CZ" sz="3000" dirty="0" err="1"/>
              <a:t>core</a:t>
            </a:r>
            <a:r>
              <a:rPr lang="cs-CZ" sz="3000" dirty="0"/>
              <a:t> </a:t>
            </a:r>
            <a:r>
              <a:rPr lang="cs-CZ" sz="3000" dirty="0" err="1"/>
              <a:t>is</a:t>
            </a:r>
            <a:r>
              <a:rPr lang="cs-CZ" sz="3000" dirty="0"/>
              <a:t> </a:t>
            </a:r>
            <a:r>
              <a:rPr lang="cs-CZ" sz="3000" dirty="0" err="1" smtClean="0"/>
              <a:t>surrounded</a:t>
            </a:r>
            <a:endParaRPr lang="cs-CZ" sz="3000" dirty="0" smtClean="0"/>
          </a:p>
          <a:p>
            <a:pPr marL="0" indent="0">
              <a:buNone/>
            </a:pPr>
            <a:r>
              <a:rPr lang="cs-CZ" sz="3000" dirty="0" smtClean="0"/>
              <a:t>by </a:t>
            </a:r>
            <a:r>
              <a:rPr lang="cs-CZ" sz="3000" dirty="0" err="1"/>
              <a:t>outstanding</a:t>
            </a:r>
            <a:r>
              <a:rPr lang="cs-CZ" sz="3000" dirty="0"/>
              <a:t> </a:t>
            </a:r>
            <a:r>
              <a:rPr lang="cs-CZ" sz="3000" dirty="0" err="1" smtClean="0"/>
              <a:t>modern</a:t>
            </a:r>
            <a:endParaRPr lang="cs-CZ" sz="3000" dirty="0" smtClean="0"/>
          </a:p>
          <a:p>
            <a:pPr marL="0" indent="0">
              <a:buNone/>
            </a:pPr>
            <a:r>
              <a:rPr lang="cs-CZ" sz="3000" dirty="0" err="1" smtClean="0"/>
              <a:t>architecture</a:t>
            </a:r>
            <a:r>
              <a:rPr lang="cs-CZ" sz="3000" dirty="0" smtClean="0"/>
              <a:t> </a:t>
            </a:r>
            <a:r>
              <a:rPr lang="cs-CZ" sz="3000" dirty="0" err="1"/>
              <a:t>of</a:t>
            </a:r>
            <a:r>
              <a:rPr lang="cs-CZ" sz="3000" dirty="0"/>
              <a:t> </a:t>
            </a:r>
            <a:r>
              <a:rPr lang="cs-CZ" sz="3000" dirty="0" err="1"/>
              <a:t>of</a:t>
            </a:r>
            <a:r>
              <a:rPr lang="cs-CZ" sz="3000" dirty="0"/>
              <a:t> </a:t>
            </a:r>
            <a:r>
              <a:rPr lang="cs-CZ" sz="3000" dirty="0" err="1"/>
              <a:t>the</a:t>
            </a:r>
            <a:r>
              <a:rPr lang="cs-CZ" sz="3000" dirty="0"/>
              <a:t> </a:t>
            </a:r>
            <a:r>
              <a:rPr lang="cs-CZ" sz="3000" dirty="0" err="1"/>
              <a:t>first</a:t>
            </a:r>
            <a:r>
              <a:rPr lang="cs-CZ" sz="3000" dirty="0"/>
              <a:t> </a:t>
            </a:r>
            <a:r>
              <a:rPr lang="cs-CZ" sz="3000" dirty="0" err="1"/>
              <a:t>half</a:t>
            </a:r>
            <a:r>
              <a:rPr lang="cs-CZ" sz="3000" dirty="0"/>
              <a:t> </a:t>
            </a:r>
            <a:endParaRPr lang="cs-CZ" sz="3000" dirty="0" smtClean="0"/>
          </a:p>
          <a:p>
            <a:pPr marL="0" indent="0">
              <a:buNone/>
            </a:pPr>
            <a:r>
              <a:rPr lang="cs-CZ" sz="3000" dirty="0" err="1" smtClean="0"/>
              <a:t>of</a:t>
            </a:r>
            <a:r>
              <a:rPr lang="cs-CZ" sz="3000" dirty="0" smtClean="0"/>
              <a:t> </a:t>
            </a:r>
            <a:r>
              <a:rPr lang="cs-CZ" sz="3000" dirty="0" err="1"/>
              <a:t>the</a:t>
            </a:r>
            <a:r>
              <a:rPr lang="cs-CZ" sz="3000" dirty="0"/>
              <a:t> 20th </a:t>
            </a:r>
            <a:r>
              <a:rPr lang="cs-CZ" sz="3000" dirty="0" err="1" smtClean="0"/>
              <a:t>century</a:t>
            </a:r>
            <a:endParaRPr lang="cs-CZ" sz="3000" dirty="0" smtClean="0"/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endParaRPr lang="cs-CZ" sz="3000" dirty="0" smtClean="0"/>
          </a:p>
        </p:txBody>
      </p:sp>
      <p:pic>
        <p:nvPicPr>
          <p:cNvPr id="3074" name="Picture 2" descr="File:Hradec Králové - průčelí Muzea Východních Čech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5001"/>
            <a:ext cx="381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004048" y="5877272"/>
            <a:ext cx="37444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1400" dirty="0" smtClean="0"/>
              <a:t>Obrázek </a:t>
            </a:r>
            <a:r>
              <a:rPr lang="en-US" sz="1400" dirty="0" smtClean="0"/>
              <a:t>[</a:t>
            </a:r>
            <a:r>
              <a:rPr lang="cs-CZ" sz="1400" dirty="0" smtClean="0"/>
              <a:t>2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7341596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Salon </a:t>
            </a:r>
            <a:r>
              <a:rPr lang="cs-CZ" b="1" dirty="0" err="1" smtClean="0">
                <a:solidFill>
                  <a:srgbClr val="FF0000"/>
                </a:solidFill>
              </a:rPr>
              <a:t>of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Republic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Prof. </a:t>
            </a:r>
            <a:r>
              <a:rPr lang="cs-CZ" b="1" dirty="0" smtClean="0"/>
              <a:t>Jan </a:t>
            </a:r>
            <a:r>
              <a:rPr lang="cs-CZ" b="1" dirty="0" err="1" smtClean="0"/>
              <a:t>Kotěra</a:t>
            </a:r>
            <a:r>
              <a:rPr lang="cs-CZ" b="1" dirty="0" smtClean="0"/>
              <a:t> 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Museum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Eastern</a:t>
            </a:r>
            <a:r>
              <a:rPr lang="cs-CZ" dirty="0" smtClean="0"/>
              <a:t> Bohemia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Urban Grand Hotel</a:t>
            </a:r>
          </a:p>
          <a:p>
            <a:pPr marL="0" indent="0">
              <a:buNone/>
            </a:pPr>
            <a:r>
              <a:rPr lang="cs-CZ" dirty="0"/>
              <a:t>And his pupil </a:t>
            </a:r>
            <a:r>
              <a:rPr lang="cs-CZ" b="1" dirty="0" err="1"/>
              <a:t>Prof.Josef</a:t>
            </a:r>
            <a:r>
              <a:rPr lang="cs-CZ" b="1" dirty="0"/>
              <a:t> Gočár </a:t>
            </a:r>
            <a:endParaRPr lang="cs-CZ" dirty="0"/>
          </a:p>
          <a:p>
            <a:pPr lvl="5">
              <a:buFont typeface="Wingdings" pitchFamily="2" charset="2"/>
              <a:buChar char="Ø"/>
            </a:pPr>
            <a:r>
              <a:rPr lang="cs-CZ" sz="3200" dirty="0"/>
              <a:t>set </a:t>
            </a:r>
            <a:r>
              <a:rPr lang="cs-CZ" sz="3200" dirty="0" err="1"/>
              <a:t>of</a:t>
            </a:r>
            <a:r>
              <a:rPr lang="cs-CZ" sz="3200" dirty="0"/>
              <a:t> </a:t>
            </a:r>
            <a:r>
              <a:rPr lang="cs-CZ" sz="3200" dirty="0" err="1"/>
              <a:t>schools</a:t>
            </a:r>
            <a:r>
              <a:rPr lang="cs-CZ" sz="3200" dirty="0"/>
              <a:t> V lipkách</a:t>
            </a:r>
          </a:p>
          <a:p>
            <a:pPr lvl="5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err="1"/>
              <a:t>Gočár´s</a:t>
            </a:r>
            <a:r>
              <a:rPr lang="cs-CZ" sz="3200" dirty="0"/>
              <a:t> </a:t>
            </a:r>
            <a:r>
              <a:rPr lang="cs-CZ" sz="3200" dirty="0" err="1"/>
              <a:t>staircase</a:t>
            </a:r>
            <a:endParaRPr lang="cs-CZ" sz="3200" dirty="0"/>
          </a:p>
          <a:p>
            <a:pPr lvl="5">
              <a:buFont typeface="Wingdings" pitchFamily="2" charset="2"/>
              <a:buChar char="Ø"/>
            </a:pPr>
            <a:r>
              <a:rPr lang="cs-CZ" sz="3200" dirty="0" err="1"/>
              <a:t>Ulrich´s</a:t>
            </a:r>
            <a:r>
              <a:rPr lang="cs-CZ" sz="3200" dirty="0"/>
              <a:t> square</a:t>
            </a:r>
          </a:p>
          <a:p>
            <a:pPr lvl="5">
              <a:buFont typeface="Wingdings" pitchFamily="2" charset="2"/>
              <a:buChar char="Ø"/>
            </a:pPr>
            <a:r>
              <a:rPr lang="cs-CZ" sz="3200" dirty="0" err="1"/>
              <a:t>Congregation</a:t>
            </a:r>
            <a:r>
              <a:rPr lang="cs-CZ" sz="3200" dirty="0"/>
              <a:t> </a:t>
            </a:r>
            <a:r>
              <a:rPr lang="cs-CZ" sz="3200" dirty="0" err="1"/>
              <a:t>of</a:t>
            </a:r>
            <a:r>
              <a:rPr lang="cs-CZ" sz="3200" dirty="0"/>
              <a:t> </a:t>
            </a:r>
            <a:r>
              <a:rPr lang="cs-CZ" sz="3200" dirty="0" err="1"/>
              <a:t>Priest</a:t>
            </a:r>
            <a:r>
              <a:rPr lang="cs-CZ" sz="3200" dirty="0"/>
              <a:t> Ambrož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9020105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80110"/>
          </a:xfrm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Main sites of the city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9997"/>
            <a:ext cx="8229600" cy="5112568"/>
          </a:xfrm>
        </p:spPr>
        <p:txBody>
          <a:bodyPr numCol="1">
            <a:normAutofit fontScale="92500" lnSpcReduction="10000"/>
          </a:bodyPr>
          <a:lstStyle/>
          <a:p>
            <a:r>
              <a:rPr lang="cs-CZ" sz="3500" dirty="0"/>
              <a:t>Katedrála Sv</a:t>
            </a:r>
            <a:r>
              <a:rPr lang="cs-CZ" sz="3500" dirty="0" smtClean="0"/>
              <a:t>. Ducha</a:t>
            </a:r>
            <a:endParaRPr lang="cs-CZ" sz="3500" dirty="0"/>
          </a:p>
          <a:p>
            <a:r>
              <a:rPr lang="cs-CZ" sz="3500" dirty="0" err="1">
                <a:solidFill>
                  <a:srgbClr val="7030A0"/>
                </a:solidFill>
              </a:rPr>
              <a:t>Holy</a:t>
            </a:r>
            <a:r>
              <a:rPr lang="cs-CZ" sz="3500" dirty="0">
                <a:solidFill>
                  <a:srgbClr val="7030A0"/>
                </a:solidFill>
              </a:rPr>
              <a:t> Spirit </a:t>
            </a:r>
            <a:r>
              <a:rPr lang="cs-CZ" sz="3500" dirty="0" err="1" smtClean="0">
                <a:solidFill>
                  <a:srgbClr val="7030A0"/>
                </a:solidFill>
              </a:rPr>
              <a:t>Cathedral</a:t>
            </a:r>
            <a:endParaRPr lang="cs-CZ" sz="3500" dirty="0" smtClean="0">
              <a:solidFill>
                <a:srgbClr val="7030A0"/>
              </a:solidFill>
            </a:endParaRPr>
          </a:p>
          <a:p>
            <a:r>
              <a:rPr lang="cs-CZ" sz="3500" dirty="0" smtClean="0"/>
              <a:t>Bílá věž</a:t>
            </a:r>
          </a:p>
          <a:p>
            <a:r>
              <a:rPr lang="cs-CZ" sz="3500" dirty="0" err="1" smtClean="0">
                <a:solidFill>
                  <a:srgbClr val="7030A0"/>
                </a:solidFill>
              </a:rPr>
              <a:t>White</a:t>
            </a:r>
            <a:r>
              <a:rPr lang="cs-CZ" sz="3500" dirty="0" smtClean="0">
                <a:solidFill>
                  <a:srgbClr val="7030A0"/>
                </a:solidFill>
              </a:rPr>
              <a:t> Tower</a:t>
            </a:r>
          </a:p>
          <a:p>
            <a:r>
              <a:rPr lang="cs-CZ" sz="3500" dirty="0" smtClean="0"/>
              <a:t>Morový sloup</a:t>
            </a:r>
          </a:p>
          <a:p>
            <a:r>
              <a:rPr lang="cs-CZ" sz="3500" dirty="0" err="1" smtClean="0">
                <a:solidFill>
                  <a:srgbClr val="7030A0"/>
                </a:solidFill>
              </a:rPr>
              <a:t>Plague</a:t>
            </a:r>
            <a:r>
              <a:rPr lang="cs-CZ" sz="3500" dirty="0" smtClean="0">
                <a:solidFill>
                  <a:srgbClr val="7030A0"/>
                </a:solidFill>
              </a:rPr>
              <a:t> </a:t>
            </a:r>
            <a:r>
              <a:rPr lang="cs-CZ" sz="3500" dirty="0" err="1" smtClean="0">
                <a:solidFill>
                  <a:srgbClr val="7030A0"/>
                </a:solidFill>
              </a:rPr>
              <a:t>column</a:t>
            </a:r>
            <a:endParaRPr lang="cs-CZ" sz="3500" dirty="0" smtClean="0">
              <a:solidFill>
                <a:srgbClr val="7030A0"/>
              </a:solidFill>
            </a:endParaRPr>
          </a:p>
          <a:p>
            <a:r>
              <a:rPr lang="cs-CZ" sz="3500" dirty="0" smtClean="0"/>
              <a:t>Galerie moderního umění</a:t>
            </a:r>
          </a:p>
          <a:p>
            <a:r>
              <a:rPr lang="cs-CZ" sz="3500" dirty="0" err="1" smtClean="0">
                <a:solidFill>
                  <a:srgbClr val="7030A0"/>
                </a:solidFill>
              </a:rPr>
              <a:t>Galery</a:t>
            </a:r>
            <a:r>
              <a:rPr lang="cs-CZ" sz="3500" dirty="0" smtClean="0">
                <a:solidFill>
                  <a:srgbClr val="7030A0"/>
                </a:solidFill>
              </a:rPr>
              <a:t> </a:t>
            </a:r>
            <a:r>
              <a:rPr lang="cs-CZ" sz="3500" dirty="0" err="1" smtClean="0">
                <a:solidFill>
                  <a:srgbClr val="7030A0"/>
                </a:solidFill>
              </a:rPr>
              <a:t>of</a:t>
            </a:r>
            <a:r>
              <a:rPr lang="cs-CZ" sz="3500" dirty="0" smtClean="0">
                <a:solidFill>
                  <a:srgbClr val="7030A0"/>
                </a:solidFill>
              </a:rPr>
              <a:t> </a:t>
            </a:r>
            <a:r>
              <a:rPr lang="cs-CZ" sz="3500" dirty="0" err="1" smtClean="0">
                <a:solidFill>
                  <a:srgbClr val="7030A0"/>
                </a:solidFill>
              </a:rPr>
              <a:t>Modern</a:t>
            </a:r>
            <a:r>
              <a:rPr lang="cs-CZ" sz="3500" dirty="0" smtClean="0">
                <a:solidFill>
                  <a:srgbClr val="7030A0"/>
                </a:solidFill>
              </a:rPr>
              <a:t> </a:t>
            </a:r>
            <a:r>
              <a:rPr lang="cs-CZ" sz="3500" dirty="0" err="1" smtClean="0">
                <a:solidFill>
                  <a:srgbClr val="7030A0"/>
                </a:solidFill>
              </a:rPr>
              <a:t>Arts</a:t>
            </a:r>
            <a:endParaRPr lang="cs-CZ" sz="35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		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rgbClr val="7030A0"/>
              </a:solidFill>
            </a:endParaRPr>
          </a:p>
        </p:txBody>
      </p:sp>
      <p:pic>
        <p:nvPicPr>
          <p:cNvPr id="1026" name="Picture 2" descr="File:White Tower (Hradec Králové) top ang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0" y="1412776"/>
            <a:ext cx="2828571" cy="42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72000" y="5805264"/>
            <a:ext cx="37444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1400" dirty="0" smtClean="0"/>
              <a:t>Obrázek </a:t>
            </a:r>
            <a:r>
              <a:rPr lang="en-US" sz="1400" dirty="0" smtClean="0"/>
              <a:t>[</a:t>
            </a:r>
            <a:r>
              <a:rPr lang="cs-CZ" sz="1400" dirty="0" smtClean="0"/>
              <a:t>3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971004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File:Areal UHK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3164" y="3212976"/>
            <a:ext cx="5567680" cy="293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Autofit/>
          </a:bodyPr>
          <a:lstStyle/>
          <a:p>
            <a:r>
              <a:rPr lang="cs-CZ" dirty="0" smtClean="0"/>
              <a:t>Labská elektrárna</a:t>
            </a:r>
          </a:p>
          <a:p>
            <a:r>
              <a:rPr lang="cs-CZ" dirty="0" err="1" smtClean="0">
                <a:solidFill>
                  <a:srgbClr val="7030A0"/>
                </a:solidFill>
              </a:rPr>
              <a:t>Hydroelectric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Power</a:t>
            </a:r>
            <a:r>
              <a:rPr lang="cs-CZ" dirty="0" smtClean="0">
                <a:solidFill>
                  <a:srgbClr val="7030A0"/>
                </a:solidFill>
              </a:rPr>
              <a:t> Station on </a:t>
            </a:r>
            <a:r>
              <a:rPr lang="cs-CZ" dirty="0" err="1" smtClean="0">
                <a:solidFill>
                  <a:srgbClr val="7030A0"/>
                </a:solidFill>
              </a:rPr>
              <a:t>the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river</a:t>
            </a:r>
            <a:r>
              <a:rPr lang="cs-CZ" dirty="0" smtClean="0">
                <a:solidFill>
                  <a:srgbClr val="7030A0"/>
                </a:solidFill>
              </a:rPr>
              <a:t> Elbe</a:t>
            </a:r>
            <a:endParaRPr lang="cs-CZ" dirty="0" smtClean="0"/>
          </a:p>
          <a:p>
            <a:r>
              <a:rPr lang="cs-CZ" dirty="0" smtClean="0"/>
              <a:t>Muzeum východních Čech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Museum </a:t>
            </a:r>
            <a:r>
              <a:rPr lang="cs-CZ" dirty="0" err="1" smtClean="0">
                <a:solidFill>
                  <a:srgbClr val="7030A0"/>
                </a:solidFill>
              </a:rPr>
              <a:t>of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Eastern</a:t>
            </a:r>
            <a:r>
              <a:rPr lang="cs-CZ" dirty="0" smtClean="0">
                <a:solidFill>
                  <a:srgbClr val="7030A0"/>
                </a:solidFill>
              </a:rPr>
              <a:t> Bohemia</a:t>
            </a:r>
          </a:p>
          <a:p>
            <a:r>
              <a:rPr lang="cs-CZ" dirty="0" smtClean="0"/>
              <a:t>Městské lázně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City </a:t>
            </a:r>
            <a:r>
              <a:rPr lang="cs-CZ" dirty="0" err="1" smtClean="0">
                <a:solidFill>
                  <a:srgbClr val="7030A0"/>
                </a:solidFill>
              </a:rPr>
              <a:t>Bath</a:t>
            </a:r>
            <a:r>
              <a:rPr lang="cs-CZ" dirty="0" smtClean="0">
                <a:solidFill>
                  <a:srgbClr val="7030A0"/>
                </a:solidFill>
              </a:rPr>
              <a:t> House</a:t>
            </a:r>
            <a:endParaRPr lang="cs-CZ" dirty="0" smtClean="0"/>
          </a:p>
          <a:p>
            <a:r>
              <a:rPr lang="cs-CZ" dirty="0" smtClean="0"/>
              <a:t>Školský komplex </a:t>
            </a:r>
            <a:r>
              <a:rPr lang="cs-CZ" dirty="0" smtClean="0">
                <a:solidFill>
                  <a:schemeClr val="bg1"/>
                </a:solidFill>
              </a:rPr>
              <a:t>V Lipkách</a:t>
            </a:r>
          </a:p>
          <a:p>
            <a:r>
              <a:rPr lang="cs-CZ" dirty="0" err="1" smtClean="0">
                <a:solidFill>
                  <a:srgbClr val="7030A0"/>
                </a:solidFill>
              </a:rPr>
              <a:t>School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Complex</a:t>
            </a:r>
            <a:r>
              <a:rPr lang="cs-CZ" dirty="0" smtClean="0">
                <a:solidFill>
                  <a:srgbClr val="7030A0"/>
                </a:solidFill>
              </a:rPr>
              <a:t> V Lipkách</a:t>
            </a:r>
          </a:p>
          <a:p>
            <a:r>
              <a:rPr lang="cs-CZ" dirty="0" smtClean="0"/>
              <a:t>Univerzita Hrade</a:t>
            </a:r>
            <a:r>
              <a:rPr lang="cs-CZ" dirty="0" smtClean="0">
                <a:solidFill>
                  <a:schemeClr val="bg1"/>
                </a:solidFill>
              </a:rPr>
              <a:t>c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Králové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University </a:t>
            </a:r>
            <a:r>
              <a:rPr lang="cs-CZ" dirty="0" err="1" smtClean="0">
                <a:solidFill>
                  <a:srgbClr val="7030A0"/>
                </a:solidFill>
              </a:rPr>
              <a:t>of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Hra</a:t>
            </a:r>
            <a:r>
              <a:rPr lang="cs-CZ" dirty="0" smtClean="0">
                <a:solidFill>
                  <a:schemeClr val="bg1"/>
                </a:solidFill>
              </a:rPr>
              <a:t>dec Králové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76056" y="6309320"/>
            <a:ext cx="37444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1400" dirty="0" smtClean="0"/>
              <a:t>Obrázek </a:t>
            </a:r>
            <a:r>
              <a:rPr lang="en-US" sz="1400" dirty="0" smtClean="0"/>
              <a:t>[</a:t>
            </a:r>
            <a:r>
              <a:rPr lang="cs-CZ" sz="1400" dirty="0" smtClean="0"/>
              <a:t>4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046341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363272" cy="5649491"/>
          </a:xfrm>
        </p:spPr>
        <p:txBody>
          <a:bodyPr>
            <a:normAutofit/>
          </a:bodyPr>
          <a:lstStyle/>
          <a:p>
            <a:r>
              <a:rPr lang="cs-CZ" dirty="0" err="1" smtClean="0"/>
              <a:t>Adalbertinum</a:t>
            </a:r>
            <a:endParaRPr lang="cs-CZ" dirty="0" smtClean="0"/>
          </a:p>
          <a:p>
            <a:r>
              <a:rPr lang="cs-CZ" dirty="0" smtClean="0"/>
              <a:t>Pozůstatky opevnění</a:t>
            </a:r>
          </a:p>
          <a:p>
            <a:r>
              <a:rPr lang="cs-CZ" dirty="0" err="1" smtClean="0">
                <a:solidFill>
                  <a:srgbClr val="7030A0"/>
                </a:solidFill>
              </a:rPr>
              <a:t>Remnants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of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the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fortification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system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Studijní a vědecká knihovna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Study and </a:t>
            </a:r>
            <a:r>
              <a:rPr lang="cs-CZ" dirty="0" err="1" smtClean="0">
                <a:solidFill>
                  <a:srgbClr val="7030A0"/>
                </a:solidFill>
              </a:rPr>
              <a:t>Research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Library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Terminá</a:t>
            </a:r>
            <a:r>
              <a:rPr lang="cs-CZ" dirty="0"/>
              <a:t>l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err="1" smtClean="0">
                <a:solidFill>
                  <a:srgbClr val="7030A0"/>
                </a:solidFill>
              </a:rPr>
              <a:t>The</a:t>
            </a:r>
            <a:r>
              <a:rPr lang="cs-CZ" dirty="0" smtClean="0">
                <a:solidFill>
                  <a:srgbClr val="7030A0"/>
                </a:solidFill>
              </a:rPr>
              <a:t> Public Transport Terminal</a:t>
            </a:r>
          </a:p>
          <a:p>
            <a:r>
              <a:rPr lang="cs-CZ" dirty="0"/>
              <a:t>Bývalý pivovar </a:t>
            </a:r>
          </a:p>
          <a:p>
            <a:r>
              <a:rPr lang="cs-CZ" dirty="0" err="1">
                <a:solidFill>
                  <a:srgbClr val="7030A0"/>
                </a:solidFill>
              </a:rPr>
              <a:t>Former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err="1">
                <a:solidFill>
                  <a:srgbClr val="7030A0"/>
                </a:solidFill>
              </a:rPr>
              <a:t>Brewery</a:t>
            </a:r>
            <a:endParaRPr lang="cs-CZ" dirty="0" smtClean="0">
              <a:solidFill>
                <a:srgbClr val="7030A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62099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Other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places</a:t>
            </a:r>
            <a:r>
              <a:rPr lang="cs-CZ" b="1" dirty="0" smtClean="0">
                <a:solidFill>
                  <a:srgbClr val="FF0000"/>
                </a:solidFill>
              </a:rPr>
              <a:t> to visit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Observatory</a:t>
            </a:r>
            <a:r>
              <a:rPr lang="cs-CZ" dirty="0" smtClean="0">
                <a:solidFill>
                  <a:schemeClr val="bg1"/>
                </a:solidFill>
              </a:rPr>
              <a:t> and </a:t>
            </a:r>
            <a:r>
              <a:rPr lang="cs-CZ" dirty="0" err="1" smtClean="0">
                <a:solidFill>
                  <a:schemeClr val="bg1"/>
                </a:solidFill>
              </a:rPr>
              <a:t>Planetarium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Giant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aquarium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Botanical</a:t>
            </a:r>
            <a:r>
              <a:rPr lang="cs-CZ" dirty="0" smtClean="0">
                <a:solidFill>
                  <a:schemeClr val="bg1"/>
                </a:solidFill>
              </a:rPr>
              <a:t> garden </a:t>
            </a:r>
            <a:r>
              <a:rPr lang="cs-CZ" dirty="0" err="1" smtClean="0">
                <a:solidFill>
                  <a:schemeClr val="bg1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Medicinal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herbs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File:Hvězdárna a planetárium Hradec Králové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284984"/>
            <a:ext cx="5689600" cy="3299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076056" y="6237312"/>
            <a:ext cx="37444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1400" dirty="0" smtClean="0"/>
              <a:t>Obrázek </a:t>
            </a:r>
            <a:r>
              <a:rPr lang="en-US" sz="1400" dirty="0" smtClean="0"/>
              <a:t>[</a:t>
            </a:r>
            <a:r>
              <a:rPr lang="cs-CZ" sz="1400" dirty="0" smtClean="0"/>
              <a:t>5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3844172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Culture</a:t>
            </a:r>
            <a:r>
              <a:rPr lang="cs-CZ" b="1" dirty="0" smtClean="0">
                <a:solidFill>
                  <a:srgbClr val="FF0000"/>
                </a:solidFill>
              </a:rPr>
              <a:t> in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city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err="1" smtClean="0"/>
              <a:t>Klicpera´s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endParaRPr lang="cs-CZ" dirty="0" smtClean="0"/>
          </a:p>
          <a:p>
            <a:r>
              <a:rPr lang="cs-CZ" dirty="0" smtClean="0"/>
              <a:t>Drak </a:t>
            </a:r>
            <a:r>
              <a:rPr lang="cs-CZ" dirty="0" err="1" smtClean="0"/>
              <a:t>Theatre</a:t>
            </a:r>
            <a:endParaRPr lang="cs-CZ" dirty="0" smtClean="0"/>
          </a:p>
          <a:p>
            <a:r>
              <a:rPr lang="cs-CZ" dirty="0" err="1" smtClean="0"/>
              <a:t>Central</a:t>
            </a:r>
            <a:r>
              <a:rPr lang="cs-CZ" dirty="0" smtClean="0"/>
              <a:t> Art </a:t>
            </a:r>
            <a:r>
              <a:rPr lang="cs-CZ" dirty="0" err="1" smtClean="0"/>
              <a:t>Cinema</a:t>
            </a:r>
            <a:endParaRPr lang="cs-CZ" dirty="0" smtClean="0"/>
          </a:p>
          <a:p>
            <a:r>
              <a:rPr lang="cs-CZ" dirty="0" smtClean="0"/>
              <a:t>Širák open-air </a:t>
            </a:r>
            <a:r>
              <a:rPr lang="cs-CZ" dirty="0" err="1" smtClean="0"/>
              <a:t>cinema</a:t>
            </a:r>
            <a:endParaRPr lang="cs-CZ" dirty="0" smtClean="0"/>
          </a:p>
          <a:p>
            <a:r>
              <a:rPr lang="cs-CZ" dirty="0" err="1" smtClean="0"/>
              <a:t>Gallery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Modern</a:t>
            </a:r>
            <a:r>
              <a:rPr lang="cs-CZ" dirty="0" smtClean="0"/>
              <a:t> Art</a:t>
            </a:r>
          </a:p>
          <a:p>
            <a:r>
              <a:rPr lang="cs-CZ" dirty="0" smtClean="0"/>
              <a:t>HK </a:t>
            </a:r>
            <a:r>
              <a:rPr lang="cs-CZ" dirty="0" err="1" smtClean="0"/>
              <a:t>Filharmonic</a:t>
            </a:r>
            <a:r>
              <a:rPr lang="cs-CZ" dirty="0" smtClean="0"/>
              <a:t> </a:t>
            </a:r>
            <a:r>
              <a:rPr lang="cs-CZ" dirty="0" err="1" smtClean="0"/>
              <a:t>orchestra</a:t>
            </a:r>
            <a:endParaRPr lang="cs-CZ" dirty="0" smtClean="0"/>
          </a:p>
          <a:p>
            <a:r>
              <a:rPr lang="cs-CZ" dirty="0" smtClean="0"/>
              <a:t>Music </a:t>
            </a:r>
            <a:r>
              <a:rPr lang="cs-CZ" dirty="0" err="1" smtClean="0"/>
              <a:t>clubs</a:t>
            </a:r>
            <a:endParaRPr lang="cs-CZ" dirty="0" smtClean="0"/>
          </a:p>
          <a:p>
            <a:r>
              <a:rPr lang="cs-CZ" dirty="0" err="1" smtClean="0"/>
              <a:t>Libraries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21030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Significant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events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Hip hop camp</a:t>
            </a:r>
          </a:p>
          <a:p>
            <a:r>
              <a:rPr lang="cs-CZ" dirty="0" smtClean="0"/>
              <a:t>Rock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 smtClean="0"/>
          </a:p>
          <a:p>
            <a:r>
              <a:rPr lang="cs-CZ" dirty="0" err="1" smtClean="0"/>
              <a:t>Festivities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Elisabeth</a:t>
            </a:r>
          </a:p>
          <a:p>
            <a:r>
              <a:rPr lang="cs-CZ" dirty="0" err="1" smtClean="0"/>
              <a:t>Theatre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</a:t>
            </a:r>
            <a:r>
              <a:rPr lang="cs-CZ" dirty="0" err="1" smtClean="0"/>
              <a:t>Regions</a:t>
            </a:r>
            <a:endParaRPr lang="cs-CZ" dirty="0" smtClean="0"/>
          </a:p>
          <a:p>
            <a:r>
              <a:rPr lang="cs-CZ" dirty="0" err="1" smtClean="0"/>
              <a:t>Anniversary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1866 </a:t>
            </a:r>
            <a:r>
              <a:rPr lang="cs-CZ" dirty="0" err="1" smtClean="0"/>
              <a:t>Battle</a:t>
            </a:r>
            <a:r>
              <a:rPr lang="cs-CZ" dirty="0" smtClean="0"/>
              <a:t> </a:t>
            </a:r>
            <a:r>
              <a:rPr lang="cs-CZ" dirty="0" err="1" smtClean="0"/>
              <a:t>near</a:t>
            </a:r>
            <a:r>
              <a:rPr lang="cs-CZ" dirty="0" smtClean="0"/>
              <a:t> Hradec Králové</a:t>
            </a:r>
          </a:p>
          <a:p>
            <a:r>
              <a:rPr lang="cs-CZ" dirty="0" smtClean="0"/>
              <a:t>Jazz </a:t>
            </a:r>
            <a:r>
              <a:rPr lang="cs-CZ" dirty="0" err="1" smtClean="0"/>
              <a:t>goes</a:t>
            </a:r>
            <a:r>
              <a:rPr lang="cs-CZ" dirty="0" smtClean="0"/>
              <a:t> to </a:t>
            </a:r>
            <a:r>
              <a:rPr lang="cs-CZ" dirty="0" err="1" smtClean="0"/>
              <a:t>town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97040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Hradec Králové – </a:t>
            </a:r>
            <a:r>
              <a:rPr lang="cs-CZ" b="1" dirty="0" smtClean="0">
                <a:solidFill>
                  <a:schemeClr val="bg1"/>
                </a:solidFill>
              </a:rPr>
              <a:t>city </a:t>
            </a:r>
            <a:r>
              <a:rPr lang="cs-CZ" b="1" dirty="0" err="1" smtClean="0">
                <a:solidFill>
                  <a:schemeClr val="bg1"/>
                </a:solidFill>
              </a:rPr>
              <a:t>of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cyclists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Leisure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activities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in HK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Green city </a:t>
            </a:r>
            <a:r>
              <a:rPr lang="cs-CZ" dirty="0" smtClean="0">
                <a:solidFill>
                  <a:schemeClr val="bg1"/>
                </a:solidFill>
              </a:rPr>
              <a:t>(</a:t>
            </a:r>
            <a:r>
              <a:rPr lang="cs-CZ" dirty="0" err="1" smtClean="0">
                <a:solidFill>
                  <a:schemeClr val="bg1"/>
                </a:solidFill>
              </a:rPr>
              <a:t>e.g</a:t>
            </a:r>
            <a:r>
              <a:rPr lang="cs-CZ" dirty="0" smtClean="0">
                <a:solidFill>
                  <a:schemeClr val="bg1"/>
                </a:solidFill>
              </a:rPr>
              <a:t>. city </a:t>
            </a:r>
            <a:r>
              <a:rPr lang="cs-CZ" dirty="0" err="1" smtClean="0">
                <a:solidFill>
                  <a:schemeClr val="bg1"/>
                </a:solidFill>
              </a:rPr>
              <a:t>woods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City Public Transport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Shopping</a:t>
            </a:r>
          </a:p>
          <a:p>
            <a:r>
              <a:rPr lang="cs-CZ" b="1" dirty="0" err="1" smtClean="0">
                <a:solidFill>
                  <a:schemeClr val="bg1"/>
                </a:solidFill>
              </a:rPr>
              <a:t>Trips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– Chlum, Hrádek u Nechanic, Třebechovice pod </a:t>
            </a:r>
            <a:r>
              <a:rPr lang="cs-CZ" dirty="0" err="1" smtClean="0">
                <a:solidFill>
                  <a:schemeClr val="bg1"/>
                </a:solidFill>
              </a:rPr>
              <a:t>Orebem</a:t>
            </a:r>
            <a:r>
              <a:rPr lang="cs-CZ" dirty="0" smtClean="0">
                <a:solidFill>
                  <a:schemeClr val="bg1"/>
                </a:solidFill>
              </a:rPr>
              <a:t>, Open-air Museum in </a:t>
            </a:r>
            <a:r>
              <a:rPr lang="cs-CZ" dirty="0" err="1" smtClean="0">
                <a:solidFill>
                  <a:schemeClr val="bg1"/>
                </a:solidFill>
              </a:rPr>
              <a:t>Krňovice</a:t>
            </a:r>
            <a:r>
              <a:rPr lang="cs-CZ" dirty="0" smtClean="0">
                <a:solidFill>
                  <a:schemeClr val="bg1"/>
                </a:solidFill>
              </a:rPr>
              <a:t>, Smiřice, Chlumec n. Cidlinou)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07678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Prameny a literatura</a:t>
            </a:r>
            <a:r>
              <a:rPr lang="cs-CZ" sz="2000" b="1" dirty="0" smtClean="0">
                <a:latin typeface="Arial" charset="0"/>
                <a:cs typeface="Arial" charset="0"/>
              </a:rPr>
              <a:t>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032746"/>
          </a:xfrm>
        </p:spPr>
        <p:txBody>
          <a:bodyPr rtlCol="0">
            <a:normAutofit/>
          </a:bodyPr>
          <a:lstStyle/>
          <a:p>
            <a:pPr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Obrázky:</a:t>
            </a:r>
          </a:p>
          <a:p>
            <a:pPr eaLnBrk="1" hangingPunct="1"/>
            <a:r>
              <a:rPr lang="en-US" sz="1300" dirty="0" smtClean="0">
                <a:latin typeface="Arial" charset="0"/>
                <a:cs typeface="Arial" charset="0"/>
              </a:rPr>
              <a:t>[1]</a:t>
            </a:r>
            <a:r>
              <a:rPr lang="cs-CZ" sz="1300" dirty="0" smtClean="0">
                <a:latin typeface="Arial" charset="0"/>
                <a:cs typeface="Arial" charset="0"/>
              </a:rPr>
              <a:t>: </a:t>
            </a:r>
            <a:r>
              <a:rPr lang="cs-CZ" sz="1300" dirty="0" smtClean="0"/>
              <a:t>PRAZAK</a:t>
            </a:r>
            <a:r>
              <a:rPr lang="cs-CZ" sz="1300" dirty="0" smtClean="0"/>
              <a:t>. Hradec Králové - průčelí Muzea Východních Čech. In: </a:t>
            </a:r>
            <a:r>
              <a:rPr lang="cs-CZ" sz="1300" i="1" dirty="0" err="1" smtClean="0"/>
              <a:t>Wikipedia</a:t>
            </a:r>
            <a:r>
              <a:rPr lang="cs-CZ" sz="1300" i="1" dirty="0" smtClean="0"/>
              <a:t>: </a:t>
            </a:r>
            <a:r>
              <a:rPr lang="cs-CZ" sz="1300" i="1" dirty="0" err="1" smtClean="0"/>
              <a:t>the</a:t>
            </a:r>
            <a:r>
              <a:rPr lang="cs-CZ" sz="1300" i="1" dirty="0" smtClean="0"/>
              <a:t> free </a:t>
            </a:r>
            <a:r>
              <a:rPr lang="cs-CZ" sz="1300" i="1" dirty="0" err="1" smtClean="0"/>
              <a:t>encyclopedia</a:t>
            </a:r>
            <a:r>
              <a:rPr lang="cs-CZ" sz="1300" dirty="0" smtClean="0"/>
              <a:t> [online]. San </a:t>
            </a:r>
            <a:r>
              <a:rPr lang="cs-CZ" sz="1300" dirty="0" err="1" smtClean="0"/>
              <a:t>Francisco</a:t>
            </a:r>
            <a:r>
              <a:rPr lang="cs-CZ" sz="1300" dirty="0" smtClean="0"/>
              <a:t> (CA): </a:t>
            </a:r>
            <a:r>
              <a:rPr lang="cs-CZ" sz="1300" dirty="0" err="1" smtClean="0"/>
              <a:t>Wikimedia</a:t>
            </a:r>
            <a:r>
              <a:rPr lang="cs-CZ" sz="1300" dirty="0" smtClean="0"/>
              <a:t> </a:t>
            </a:r>
            <a:r>
              <a:rPr lang="cs-CZ" sz="1300" dirty="0" err="1" smtClean="0"/>
              <a:t>Foundation</a:t>
            </a:r>
            <a:r>
              <a:rPr lang="cs-CZ" sz="1300" dirty="0" smtClean="0"/>
              <a:t>, 2001- [cit. 2013-02-14]. Dostupné z: </a:t>
            </a:r>
            <a:r>
              <a:rPr lang="cs-CZ" sz="1300" dirty="0" smtClean="0"/>
              <a:t> http</a:t>
            </a:r>
            <a:r>
              <a:rPr lang="cs-CZ" sz="1300" dirty="0" smtClean="0"/>
              <a:t>://en.wikipedia.org/wiki/File:Hradec_Kr%C3%A1lov%C3%A9_-_Velk%C3%A9_n%C3%A1m%C4%9Bst%C3%AD.jpg</a:t>
            </a:r>
          </a:p>
          <a:p>
            <a:pPr eaLnBrk="1" hangingPunct="1"/>
            <a:r>
              <a:rPr lang="en-US" sz="1300" dirty="0" smtClean="0">
                <a:latin typeface="Arial" charset="0"/>
                <a:cs typeface="Arial" charset="0"/>
              </a:rPr>
              <a:t>[</a:t>
            </a:r>
            <a:r>
              <a:rPr lang="cs-CZ" sz="1300" dirty="0" smtClean="0">
                <a:latin typeface="Arial" charset="0"/>
                <a:cs typeface="Arial" charset="0"/>
              </a:rPr>
              <a:t>2</a:t>
            </a:r>
            <a:r>
              <a:rPr lang="en-US" sz="1300" dirty="0" smtClean="0">
                <a:latin typeface="Arial" charset="0"/>
                <a:cs typeface="Arial" charset="0"/>
              </a:rPr>
              <a:t>]</a:t>
            </a:r>
            <a:r>
              <a:rPr lang="cs-CZ" sz="1300" dirty="0" smtClean="0">
                <a:latin typeface="Arial" charset="0"/>
                <a:cs typeface="Arial" charset="0"/>
              </a:rPr>
              <a:t>: </a:t>
            </a:r>
            <a:r>
              <a:rPr lang="cs-CZ" sz="1300" dirty="0" smtClean="0"/>
              <a:t>PRAZAK</a:t>
            </a:r>
            <a:r>
              <a:rPr lang="cs-CZ" sz="1300" dirty="0" smtClean="0"/>
              <a:t>. Hradec Králové - průčelí Muzea Východních Čech. In: &lt;I&gt;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: </a:t>
            </a:r>
            <a:r>
              <a:rPr lang="cs-CZ" sz="1300" dirty="0" err="1" smtClean="0"/>
              <a:t>the</a:t>
            </a:r>
            <a:r>
              <a:rPr lang="cs-CZ" sz="1300" dirty="0" smtClean="0"/>
              <a:t> free </a:t>
            </a:r>
            <a:r>
              <a:rPr lang="cs-CZ" sz="1300" dirty="0" err="1" smtClean="0"/>
              <a:t>encyclopedia</a:t>
            </a:r>
            <a:r>
              <a:rPr lang="cs-CZ" sz="1300" dirty="0" smtClean="0"/>
              <a:t>&lt;/I&gt; [online]. San </a:t>
            </a:r>
            <a:r>
              <a:rPr lang="cs-CZ" sz="1300" dirty="0" err="1" smtClean="0"/>
              <a:t>Francisco</a:t>
            </a:r>
            <a:r>
              <a:rPr lang="cs-CZ" sz="1300" dirty="0" smtClean="0"/>
              <a:t> (CA): </a:t>
            </a:r>
            <a:r>
              <a:rPr lang="cs-CZ" sz="1300" dirty="0" err="1" smtClean="0"/>
              <a:t>Wikimedia</a:t>
            </a:r>
            <a:r>
              <a:rPr lang="cs-CZ" sz="1300" dirty="0" smtClean="0"/>
              <a:t> </a:t>
            </a:r>
            <a:r>
              <a:rPr lang="cs-CZ" sz="1300" dirty="0" err="1" smtClean="0"/>
              <a:t>Foundation</a:t>
            </a:r>
            <a:r>
              <a:rPr lang="cs-CZ" sz="1300" dirty="0" smtClean="0"/>
              <a:t>, 2001- [cit. 2013-02-14]. Dostupné z: http://en.wikipedia.org/wiki/File:Hradec_Kr%C3%A1lov%C3%A9_-_pr%C5%AF%C4%8Del%C3%AD_Muzea_V%C3%BDchodn%C3%ADch_%C4%8Cech.jpg</a:t>
            </a:r>
          </a:p>
          <a:p>
            <a:pPr eaLnBrk="1" hangingPunct="1"/>
            <a:r>
              <a:rPr lang="en-US" sz="1300" dirty="0" smtClean="0">
                <a:latin typeface="Arial" charset="0"/>
                <a:cs typeface="Arial" charset="0"/>
              </a:rPr>
              <a:t>[</a:t>
            </a:r>
            <a:r>
              <a:rPr lang="cs-CZ" sz="1300" dirty="0" smtClean="0">
                <a:latin typeface="Arial" charset="0"/>
                <a:cs typeface="Arial" charset="0"/>
              </a:rPr>
              <a:t>3</a:t>
            </a:r>
            <a:r>
              <a:rPr lang="en-US" sz="1300" dirty="0" smtClean="0">
                <a:latin typeface="Arial" charset="0"/>
                <a:cs typeface="Arial" charset="0"/>
              </a:rPr>
              <a:t>]</a:t>
            </a:r>
            <a:r>
              <a:rPr lang="cs-CZ" sz="1300" dirty="0" smtClean="0">
                <a:latin typeface="Arial" charset="0"/>
                <a:cs typeface="Arial" charset="0"/>
              </a:rPr>
              <a:t>:</a:t>
            </a:r>
            <a:r>
              <a:rPr lang="cs-CZ" sz="1300" dirty="0" smtClean="0"/>
              <a:t>KUČERA</a:t>
            </a:r>
            <a:r>
              <a:rPr lang="cs-CZ" sz="1300" dirty="0" smtClean="0"/>
              <a:t>, Jan. Bílá věž, Hradec Králové. In: </a:t>
            </a:r>
            <a:r>
              <a:rPr lang="cs-CZ" sz="1300" i="1" dirty="0" err="1" smtClean="0"/>
              <a:t>Wikipedia</a:t>
            </a:r>
            <a:r>
              <a:rPr lang="cs-CZ" sz="1300" i="1" dirty="0" smtClean="0"/>
              <a:t>: </a:t>
            </a:r>
            <a:r>
              <a:rPr lang="cs-CZ" sz="1300" i="1" dirty="0" err="1" smtClean="0"/>
              <a:t>the</a:t>
            </a:r>
            <a:r>
              <a:rPr lang="cs-CZ" sz="1300" i="1" dirty="0" smtClean="0"/>
              <a:t> free </a:t>
            </a:r>
            <a:r>
              <a:rPr lang="cs-CZ" sz="1300" i="1" dirty="0" err="1" smtClean="0"/>
              <a:t>encyclopedia</a:t>
            </a:r>
            <a:r>
              <a:rPr lang="cs-CZ" sz="1300" dirty="0" smtClean="0"/>
              <a:t> [online]. San </a:t>
            </a:r>
            <a:r>
              <a:rPr lang="cs-CZ" sz="1300" dirty="0" err="1" smtClean="0"/>
              <a:t>Francisco</a:t>
            </a:r>
            <a:r>
              <a:rPr lang="cs-CZ" sz="1300" dirty="0" smtClean="0"/>
              <a:t> (CA): </a:t>
            </a:r>
            <a:r>
              <a:rPr lang="cs-CZ" sz="1300" dirty="0" err="1" smtClean="0"/>
              <a:t>Wikimedia</a:t>
            </a:r>
            <a:r>
              <a:rPr lang="cs-CZ" sz="1300" dirty="0" smtClean="0"/>
              <a:t> </a:t>
            </a:r>
            <a:r>
              <a:rPr lang="cs-CZ" sz="1300" dirty="0" err="1" smtClean="0"/>
              <a:t>Foundation</a:t>
            </a:r>
            <a:r>
              <a:rPr lang="cs-CZ" sz="1300" dirty="0" smtClean="0"/>
              <a:t>, 2001- [cit. 2013-02-14]. Dostupné z: http://en.wikipedia.org/wiki/File:White_Tower_(Hradec_Kr%C3%A1lov%C3%A9)_top_angle.jpg</a:t>
            </a:r>
          </a:p>
          <a:p>
            <a:pPr eaLnBrk="1" hangingPunct="1"/>
            <a:r>
              <a:rPr lang="en-US" sz="1300" dirty="0" smtClean="0">
                <a:latin typeface="Arial" charset="0"/>
                <a:cs typeface="Arial" charset="0"/>
              </a:rPr>
              <a:t>[</a:t>
            </a:r>
            <a:r>
              <a:rPr lang="cs-CZ" sz="1300" dirty="0" smtClean="0">
                <a:latin typeface="Arial" charset="0"/>
                <a:cs typeface="Arial" charset="0"/>
              </a:rPr>
              <a:t>4</a:t>
            </a:r>
            <a:r>
              <a:rPr lang="en-US" sz="1300" dirty="0" smtClean="0">
                <a:latin typeface="Arial" charset="0"/>
                <a:cs typeface="Arial" charset="0"/>
              </a:rPr>
              <a:t>]</a:t>
            </a:r>
            <a:r>
              <a:rPr lang="cs-CZ" sz="1300" dirty="0" smtClean="0">
                <a:latin typeface="Arial" charset="0"/>
                <a:cs typeface="Arial" charset="0"/>
              </a:rPr>
              <a:t>:</a:t>
            </a:r>
            <a:r>
              <a:rPr lang="cs-CZ" sz="1300" dirty="0" smtClean="0"/>
              <a:t>SOBOTKA</a:t>
            </a:r>
            <a:r>
              <a:rPr lang="cs-CZ" sz="1300" dirty="0" smtClean="0"/>
              <a:t>, Jakub. Hradec Králové, univerzitní areál Na Soutoku. In: &lt;I&gt;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: </a:t>
            </a:r>
            <a:r>
              <a:rPr lang="cs-CZ" sz="1300" dirty="0" err="1" smtClean="0"/>
              <a:t>the</a:t>
            </a:r>
            <a:r>
              <a:rPr lang="cs-CZ" sz="1300" dirty="0" smtClean="0"/>
              <a:t> free </a:t>
            </a:r>
            <a:r>
              <a:rPr lang="cs-CZ" sz="1300" dirty="0" err="1" smtClean="0"/>
              <a:t>encyclopedia</a:t>
            </a:r>
            <a:r>
              <a:rPr lang="cs-CZ" sz="1300" dirty="0" smtClean="0"/>
              <a:t>&lt;/I&gt; [online]. San </a:t>
            </a:r>
            <a:r>
              <a:rPr lang="cs-CZ" sz="1300" dirty="0" err="1" smtClean="0"/>
              <a:t>Francisco</a:t>
            </a:r>
            <a:r>
              <a:rPr lang="cs-CZ" sz="1300" dirty="0" smtClean="0"/>
              <a:t> (CA): </a:t>
            </a:r>
            <a:r>
              <a:rPr lang="cs-CZ" sz="1300" dirty="0" err="1" smtClean="0"/>
              <a:t>Wikimedia</a:t>
            </a:r>
            <a:r>
              <a:rPr lang="cs-CZ" sz="1300" dirty="0" smtClean="0"/>
              <a:t> </a:t>
            </a:r>
            <a:r>
              <a:rPr lang="cs-CZ" sz="1300" dirty="0" err="1" smtClean="0"/>
              <a:t>Foundation</a:t>
            </a:r>
            <a:r>
              <a:rPr lang="cs-CZ" sz="1300" dirty="0" smtClean="0"/>
              <a:t>, 2001- [cit. 2013-02-14]. Dostupné z: http://en.wikipedia.org/wiki/File:White_Tower_(Hradec_Kr%C3%A1lov%C3%A9)_top_angle.jpg</a:t>
            </a: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567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Prameny a literatura</a:t>
            </a:r>
            <a:r>
              <a:rPr lang="cs-CZ" sz="2000" b="1" dirty="0" smtClean="0">
                <a:latin typeface="Arial" charset="0"/>
                <a:cs typeface="Arial" charset="0"/>
              </a:rPr>
              <a:t>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032746"/>
          </a:xfrm>
        </p:spPr>
        <p:txBody>
          <a:bodyPr rtlCol="0">
            <a:normAutofit/>
          </a:bodyPr>
          <a:lstStyle/>
          <a:p>
            <a:pPr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Obrázky:</a:t>
            </a:r>
          </a:p>
          <a:p>
            <a:pPr eaLnBrk="1" hangingPunct="1"/>
            <a:r>
              <a:rPr lang="en-US" sz="1300" dirty="0" smtClean="0">
                <a:latin typeface="Arial" charset="0"/>
                <a:cs typeface="Arial" charset="0"/>
              </a:rPr>
              <a:t>[</a:t>
            </a:r>
            <a:r>
              <a:rPr lang="cs-CZ" sz="1300" dirty="0" smtClean="0">
                <a:latin typeface="Arial" charset="0"/>
                <a:cs typeface="Arial" charset="0"/>
              </a:rPr>
              <a:t>5</a:t>
            </a:r>
            <a:r>
              <a:rPr lang="en-US" sz="1300" dirty="0" smtClean="0">
                <a:latin typeface="Arial" charset="0"/>
                <a:cs typeface="Arial" charset="0"/>
              </a:rPr>
              <a:t>]</a:t>
            </a:r>
            <a:r>
              <a:rPr lang="cs-CZ" sz="1300" dirty="0" smtClean="0">
                <a:latin typeface="Arial" charset="0"/>
                <a:cs typeface="Arial" charset="0"/>
              </a:rPr>
              <a:t>:</a:t>
            </a:r>
            <a:r>
              <a:rPr lang="cs-CZ" sz="1400" dirty="0" smtClean="0"/>
              <a:t>CS:ŠJŮ. Hvězdárna a planetárium Hradec Králové. In: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: </a:t>
            </a:r>
            <a:r>
              <a:rPr lang="cs-CZ" sz="1400" dirty="0" err="1" smtClean="0"/>
              <a:t>the</a:t>
            </a:r>
            <a:r>
              <a:rPr lang="cs-CZ" sz="1400" dirty="0" smtClean="0"/>
              <a:t> free </a:t>
            </a:r>
            <a:r>
              <a:rPr lang="cs-CZ" sz="1400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2013-02-14]. Dostupné z: http://en.wikipedia.org/wiki/File:Hv%C4%9Bzd%C3%A1rna_a_planet%C3%A1rium_Hradec_Kr%C3%A1lov%C3%A9.jpg </a:t>
            </a:r>
          </a:p>
          <a:p>
            <a:pPr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Ostatní prameny:</a:t>
            </a:r>
            <a:endParaRPr lang="cs-CZ" sz="1300" dirty="0" smtClean="0"/>
          </a:p>
          <a:p>
            <a:pPr eaLnBrk="1" hangingPunct="1">
              <a:spcBef>
                <a:spcPts val="0"/>
              </a:spcBef>
            </a:pPr>
            <a:r>
              <a:rPr lang="cs-CZ" sz="1400" dirty="0" err="1" smtClean="0"/>
              <a:t>Wikipedia</a:t>
            </a:r>
            <a:r>
              <a:rPr lang="cs-CZ" sz="1400" dirty="0" smtClean="0"/>
              <a:t> [online]. [cit. 2013-02-14]. Dostupné z: http://www.</a:t>
            </a:r>
            <a:r>
              <a:rPr lang="cs-CZ" sz="1400" dirty="0" err="1" smtClean="0"/>
              <a:t>wikipedia.org</a:t>
            </a:r>
            <a:r>
              <a:rPr lang="cs-CZ" sz="1400" dirty="0" smtClean="0"/>
              <a:t>/ </a:t>
            </a: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567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Autorská práva</a:t>
            </a:r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Dílo smí být dále šířeno pod licencí CC BY-SA.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Materiály jsou určeny pro bezplatné používání pro potřeby výuky a vzdělávání na všech typech škol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a školských zařízení. Jakékoliv další využití podléhá autorskému zákonu.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Všechna neocitovaná autorská díla jsou dílem autora.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Všechny neocitované kliparty a další grafické objekty jsou součástí prostředků výukového </a:t>
            </a:r>
            <a:r>
              <a:rPr lang="cs-CZ" sz="2400" dirty="0" err="1" smtClean="0">
                <a:latin typeface="Arial" charset="0"/>
                <a:cs typeface="Arial" charset="0"/>
              </a:rPr>
              <a:t>sw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err="1" smtClean="0">
                <a:latin typeface="Arial" charset="0"/>
                <a:cs typeface="Arial" charset="0"/>
              </a:rPr>
              <a:t>Smart</a:t>
            </a:r>
            <a:r>
              <a:rPr lang="cs-CZ" sz="2400" dirty="0" smtClean="0">
                <a:latin typeface="Arial" charset="0"/>
                <a:cs typeface="Arial" charset="0"/>
              </a:rPr>
              <a:t> Notebook a MS Office.</a:t>
            </a: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567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792</Words>
  <Application>Microsoft Office PowerPoint</Application>
  <PresentationFormat>Předvádění na obrazovce (4:3)</PresentationFormat>
  <Paragraphs>135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Motiv systému Office</vt:lpstr>
      <vt:lpstr>Motiv sady Office</vt:lpstr>
      <vt:lpstr>1_Motiv sady Office</vt:lpstr>
      <vt:lpstr>Obchodní akademie, Střední odborná škola  a Jazyková škola s právem státní jazykové zkoušky,  Hradec Králové</vt:lpstr>
      <vt:lpstr>Hradec Králové City at the confluence</vt:lpstr>
      <vt:lpstr>Basic facts</vt:lpstr>
      <vt:lpstr>History</vt:lpstr>
      <vt:lpstr>Modern city</vt:lpstr>
      <vt:lpstr>Salon of the Republic</vt:lpstr>
      <vt:lpstr>Main sites of the city</vt:lpstr>
      <vt:lpstr> </vt:lpstr>
      <vt:lpstr> </vt:lpstr>
      <vt:lpstr>Other places to visit</vt:lpstr>
      <vt:lpstr>Culture in the city</vt:lpstr>
      <vt:lpstr>Significant events</vt:lpstr>
      <vt:lpstr> </vt:lpstr>
      <vt:lpstr>Prameny a literatura    </vt:lpstr>
      <vt:lpstr>Prameny a literatura    </vt:lpstr>
      <vt:lpstr>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Hradec Králové City at the confluence</dc:title>
  <dc:creator>VitK</dc:creator>
  <cp:lastModifiedBy>Jana Vitvarová</cp:lastModifiedBy>
  <cp:revision>32</cp:revision>
  <dcterms:created xsi:type="dcterms:W3CDTF">2012-01-15T19:59:11Z</dcterms:created>
  <dcterms:modified xsi:type="dcterms:W3CDTF">2013-03-25T22:04:09Z</dcterms:modified>
</cp:coreProperties>
</file>