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63" r:id="rId4"/>
    <p:sldId id="257" r:id="rId5"/>
    <p:sldId id="264" r:id="rId6"/>
    <p:sldId id="265" r:id="rId7"/>
    <p:sldId id="266" r:id="rId8"/>
    <p:sldId id="267" r:id="rId9"/>
    <p:sldId id="268" r:id="rId10"/>
    <p:sldId id="269" r:id="rId11"/>
    <p:sldId id="272"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0" d="100"/>
          <a:sy n="50" d="100"/>
        </p:scale>
        <p:origin x="-1944" y="-49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theme" Target="theme/theme1.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6AF26BFC-5E15-4559-BAD4-DEE9103B3B06}" type="datetimeFigureOut">
              <a:rPr lang="cs-CZ" smtClean="0"/>
              <a:t>17.2.2014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AF26BFC-5E15-4559-BAD4-DEE9103B3B06}" type="datetimeFigureOut">
              <a:rPr lang="cs-CZ" smtClean="0"/>
              <a:t>17.2.2014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6AF26BFC-5E15-4559-BAD4-DEE9103B3B06}" type="datetimeFigureOut">
              <a:rPr lang="cs-CZ" smtClean="0"/>
              <a:t>17.2.2014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AF26BFC-5E15-4559-BAD4-DEE9103B3B06}" type="datetimeFigureOut">
              <a:rPr lang="cs-CZ" smtClean="0"/>
              <a:t>17.2.2014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AF26BFC-5E15-4559-BAD4-DEE9103B3B06}" type="datetimeFigureOut">
              <a:rPr lang="cs-CZ" smtClean="0"/>
              <a:t>17.2.2014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6AF26BFC-5E15-4559-BAD4-DEE9103B3B06}" type="datetimeFigureOut">
              <a:rPr lang="cs-CZ" smtClean="0"/>
              <a:t>17.2.2014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AF26BFC-5E15-4559-BAD4-DEE9103B3B06}" type="datetimeFigureOut">
              <a:rPr lang="cs-CZ" smtClean="0"/>
              <a:t>17.2.2014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6AF26BFC-5E15-4559-BAD4-DEE9103B3B06}" type="datetimeFigureOut">
              <a:rPr lang="cs-CZ" smtClean="0"/>
              <a:t>17.2.2014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6AF26BFC-5E15-4559-BAD4-DEE9103B3B06}" type="datetimeFigureOut">
              <a:rPr lang="cs-CZ" smtClean="0"/>
              <a:t>17.2.2014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AF26BFC-5E15-4559-BAD4-DEE9103B3B06}" type="datetimeFigureOut">
              <a:rPr lang="cs-CZ" smtClean="0"/>
              <a:t>17.2.2014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AF26BFC-5E15-4559-BAD4-DEE9103B3B06}" type="datetimeFigureOut">
              <a:rPr lang="cs-CZ" smtClean="0"/>
              <a:t>17.2.2014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9D8B48B-2AEB-4A92-8791-4719E4BF9636}"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3DB534FF-AC30-4D6E-B74C-0A2CB83DC567}" type="datetimeFigureOut">
              <a:rPr lang="cs-CZ">
                <a:solidFill>
                  <a:prstClr val="black">
                    <a:tint val="75000"/>
                  </a:prstClr>
                </a:solidFill>
              </a:rPr>
              <a:pPr>
                <a:def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528E964E-6FFA-4D33-A94C-ED3D14C3E409}"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2719633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58FB828-3023-4209-9657-4FBD1692462A}" type="datetimeFigureOut">
              <a:rPr lang="cs-CZ">
                <a:solidFill>
                  <a:prstClr val="black">
                    <a:tint val="75000"/>
                  </a:prstClr>
                </a:solidFill>
              </a:rPr>
              <a:pPr>
                <a:def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4C8A1F1D-1205-47BF-B9E3-CC40ABAB166B}"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23692074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80853B49-22D9-4C21-ABA8-635DA0FA4C3F}" type="datetimeFigureOut">
              <a:rPr lang="cs-CZ">
                <a:solidFill>
                  <a:prstClr val="black">
                    <a:tint val="75000"/>
                  </a:prstClr>
                </a:solidFill>
              </a:rPr>
              <a:pPr>
                <a:def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B5668D66-C251-4FAF-9E76-9932175ADBBA}"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1976826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2DC7E6DF-F651-410F-B9D3-6689C48EB647}" type="datetimeFigureOut">
              <a:rPr lang="cs-CZ">
                <a:solidFill>
                  <a:prstClr val="black">
                    <a:tint val="75000"/>
                  </a:prstClr>
                </a:solidFill>
              </a:rPr>
              <a:pPr>
                <a:defRPr/>
              </a:pPr>
              <a:t>17.2.2014</a:t>
            </a:fld>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249FA615-3EA7-4C01-999B-F0F46085C521}"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988480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818FD9A1-85C3-4504-B84D-70A754D56D5F}" type="datetimeFigureOut">
              <a:rPr lang="cs-CZ">
                <a:solidFill>
                  <a:prstClr val="black">
                    <a:tint val="75000"/>
                  </a:prstClr>
                </a:solidFill>
              </a:rPr>
              <a:pPr>
                <a:defRPr/>
              </a:pPr>
              <a:t>17.2.2014</a:t>
            </a:fld>
            <a:endParaRPr lang="cs-CZ">
              <a:solidFill>
                <a:prstClr val="black">
                  <a:tint val="75000"/>
                </a:prstClr>
              </a:solidFill>
            </a:endParaRPr>
          </a:p>
        </p:txBody>
      </p:sp>
      <p:sp>
        <p:nvSpPr>
          <p:cNvPr id="8"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9" name="Zástupný symbol pro číslo snímku 5"/>
          <p:cNvSpPr>
            <a:spLocks noGrp="1"/>
          </p:cNvSpPr>
          <p:nvPr>
            <p:ph type="sldNum" sz="quarter" idx="12"/>
          </p:nvPr>
        </p:nvSpPr>
        <p:spPr/>
        <p:txBody>
          <a:bodyPr/>
          <a:lstStyle>
            <a:lvl1pPr>
              <a:defRPr/>
            </a:lvl1pPr>
          </a:lstStyle>
          <a:p>
            <a:pPr>
              <a:defRPr/>
            </a:pPr>
            <a:fld id="{96E411E3-791A-4D0B-9029-F94D9947EF7F}"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2293491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79674B3A-459E-45BE-A03A-9CCF3D4D983D}" type="datetimeFigureOut">
              <a:rPr lang="cs-CZ">
                <a:solidFill>
                  <a:prstClr val="black">
                    <a:tint val="75000"/>
                  </a:prstClr>
                </a:solidFill>
              </a:rPr>
              <a:pPr>
                <a:defRPr/>
              </a:pPr>
              <a:t>17.2.2014</a:t>
            </a:fld>
            <a:endParaRPr lang="cs-CZ">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pPr>
              <a:defRPr/>
            </a:pPr>
            <a:fld id="{0C83D6D3-374D-4488-9CFD-34708363DF50}"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10850112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69327AED-D0D4-49AA-95FA-D64A3874ED7F}" type="datetimeFigureOut">
              <a:rPr lang="cs-CZ">
                <a:solidFill>
                  <a:prstClr val="black">
                    <a:tint val="75000"/>
                  </a:prstClr>
                </a:solidFill>
              </a:rPr>
              <a:pPr>
                <a:defRPr/>
              </a:pPr>
              <a:t>17.2.2014</a:t>
            </a:fld>
            <a:endParaRPr lang="cs-CZ">
              <a:solidFill>
                <a:prstClr val="black">
                  <a:tint val="75000"/>
                </a:prstClr>
              </a:solidFill>
            </a:endParaRPr>
          </a:p>
        </p:txBody>
      </p:sp>
      <p:sp>
        <p:nvSpPr>
          <p:cNvPr id="3"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4" name="Zástupný symbol pro číslo snímku 5"/>
          <p:cNvSpPr>
            <a:spLocks noGrp="1"/>
          </p:cNvSpPr>
          <p:nvPr>
            <p:ph type="sldNum" sz="quarter" idx="12"/>
          </p:nvPr>
        </p:nvSpPr>
        <p:spPr/>
        <p:txBody>
          <a:bodyPr/>
          <a:lstStyle>
            <a:lvl1pPr>
              <a:defRPr/>
            </a:lvl1pPr>
          </a:lstStyle>
          <a:p>
            <a:pPr>
              <a:defRPr/>
            </a:pPr>
            <a:fld id="{BD036DE7-7D72-4CA8-98FE-A4C82E67A6FE}"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23054412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096C9204-0FC5-48AB-8799-377C8CAE2714}" type="datetimeFigureOut">
              <a:rPr lang="cs-CZ">
                <a:solidFill>
                  <a:prstClr val="black">
                    <a:tint val="75000"/>
                  </a:prstClr>
                </a:solidFill>
              </a:rPr>
              <a:pPr>
                <a:defRPr/>
              </a:pPr>
              <a:t>17.2.2014</a:t>
            </a:fld>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7C2682B7-0EC9-493D-A534-AC7C54EA3E85}"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648855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3E211002-C079-4109-A15A-9E28B46FDEC7}" type="datetimeFigureOut">
              <a:rPr lang="cs-CZ">
                <a:solidFill>
                  <a:prstClr val="black">
                    <a:tint val="75000"/>
                  </a:prstClr>
                </a:solidFill>
              </a:rPr>
              <a:pPr>
                <a:defRPr/>
              </a:pPr>
              <a:t>17.2.2014</a:t>
            </a:fld>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E7B0C9E4-7C3C-4EF2-B5D2-CA372566833E}"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18322694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B3AD8C92-BB84-4CDF-9B89-30879B75FFFD}" type="datetimeFigureOut">
              <a:rPr lang="cs-CZ">
                <a:solidFill>
                  <a:prstClr val="black">
                    <a:tint val="75000"/>
                  </a:prstClr>
                </a:solidFill>
              </a:rPr>
              <a:pPr>
                <a:def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B5254435-12BE-43A0-811F-A2118D8DC8AC}"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2991285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9C0DC75-EED4-4D87-BD99-D702F755E273}" type="datetimeFigureOut">
              <a:rPr lang="cs-CZ">
                <a:solidFill>
                  <a:prstClr val="black">
                    <a:tint val="75000"/>
                  </a:prstClr>
                </a:solidFill>
              </a:rPr>
              <a:pPr>
                <a:def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B0E0B466-9055-4E50-8A47-58F12819AEF2}"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2643701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768671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757491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8560075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8223584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8"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9"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498957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079089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3"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4"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779691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985145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2189308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1796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901078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F26BFC-5E15-4559-BAD4-DEE9103B3B06}" type="datetimeFigureOut">
              <a:rPr lang="cs-CZ" smtClean="0"/>
              <a:t>17.2.2014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D8B48B-2AEB-4A92-8791-4719E4BF9636}"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dirty="0"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68A97D5F-E750-4364-9B72-3C0B7A17FD16}" type="datetimeFigureOut">
              <a:rPr lang="cs-CZ">
                <a:solidFill>
                  <a:prstClr val="black">
                    <a:tint val="75000"/>
                  </a:prstClr>
                </a:solidFill>
              </a:rPr>
              <a:pPr>
                <a:defRPr/>
              </a:pPr>
              <a:t>17.2.2014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E90D45FE-98B4-4C79-93F0-1FC2D787E719}" type="slidenum">
              <a:rPr lang="cs-CZ">
                <a:solidFill>
                  <a:prstClr val="black">
                    <a:tint val="75000"/>
                  </a:prstClr>
                </a:solidFill>
              </a:rPr>
              <a:pPr>
                <a:defRPr/>
              </a:pPr>
              <a:t>‹#›</a:t>
            </a:fld>
            <a:endParaRPr lang="cs-CZ">
              <a:solidFill>
                <a:prstClr val="black">
                  <a:tint val="75000"/>
                </a:prstClr>
              </a:solidFill>
            </a:endParaRPr>
          </a:p>
        </p:txBody>
      </p:sp>
    </p:spTree>
    <p:extLst>
      <p:ext uri="{BB962C8B-B14F-4D97-AF65-F5344CB8AC3E}">
        <p14:creationId xmlns:p14="http://schemas.microsoft.com/office/powerpoint/2010/main" val="34227528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dirty="0"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fld id="{47182E40-68A5-4F88-A560-939304D8787C}" type="datetimeFigureOut">
              <a:rPr lang="cs-CZ" smtClean="0">
                <a:solidFill>
                  <a:prstClr val="black">
                    <a:tint val="75000"/>
                  </a:prstClr>
                </a:solidFill>
              </a:rPr>
              <a:pPr/>
              <a:t>17.2.2014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fld id="{3EA16EC3-2248-4423-A12C-1514DE03FD11}"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6706939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4.xml"/><Relationship Id="rId1" Type="http://schemas.openxmlformats.org/officeDocument/2006/relationships/themeOverride" Target="../theme/themeOverride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l="-6000" r="-6000"/>
          </a:stretch>
        </a:blipFill>
        <a:effectLst/>
      </p:bgPr>
    </p:bg>
    <p:spTree>
      <p:nvGrpSpPr>
        <p:cNvPr id="1" name=""/>
        <p:cNvGrpSpPr/>
        <p:nvPr/>
      </p:nvGrpSpPr>
      <p:grpSpPr>
        <a:xfrm>
          <a:off x="0" y="0"/>
          <a:ext cx="0" cy="0"/>
          <a:chOff x="0" y="0"/>
          <a:chExt cx="0" cy="0"/>
        </a:xfrm>
      </p:grpSpPr>
      <p:sp>
        <p:nvSpPr>
          <p:cNvPr id="2050" name="Nadpis 1"/>
          <p:cNvSpPr>
            <a:spLocks noGrp="1"/>
          </p:cNvSpPr>
          <p:nvPr>
            <p:ph type="ctrTitle"/>
          </p:nvPr>
        </p:nvSpPr>
        <p:spPr>
          <a:xfrm>
            <a:off x="503238" y="1125538"/>
            <a:ext cx="8640762" cy="1295400"/>
          </a:xfrm>
        </p:spPr>
        <p:txBody>
          <a:bodyPr/>
          <a:lstStyle/>
          <a:p>
            <a:pPr algn="r" eaLnBrk="1" hangingPunct="1"/>
            <a:r>
              <a:rPr lang="cs-CZ" sz="2000" b="1" dirty="0" smtClean="0">
                <a:latin typeface="Arial" charset="0"/>
                <a:cs typeface="Arial" charset="0"/>
              </a:rPr>
              <a:t>Obchodní akademie, Střední odborná škola </a:t>
            </a:r>
            <a:br>
              <a:rPr lang="cs-CZ" sz="2000" b="1" dirty="0" smtClean="0">
                <a:latin typeface="Arial" charset="0"/>
                <a:cs typeface="Arial" charset="0"/>
              </a:rPr>
            </a:br>
            <a:r>
              <a:rPr lang="cs-CZ" sz="2000" b="1" dirty="0" smtClean="0">
                <a:latin typeface="Arial" charset="0"/>
                <a:cs typeface="Arial" charset="0"/>
              </a:rPr>
              <a:t>a Jazyková škola s právem státní jazykové zkoušky, </a:t>
            </a:r>
            <a:br>
              <a:rPr lang="cs-CZ" sz="2000" b="1" dirty="0" smtClean="0">
                <a:latin typeface="Arial" charset="0"/>
                <a:cs typeface="Arial" charset="0"/>
              </a:rPr>
            </a:br>
            <a:r>
              <a:rPr lang="cs-CZ" sz="2000" b="1" dirty="0" smtClean="0">
                <a:latin typeface="Arial" charset="0"/>
                <a:cs typeface="Arial" charset="0"/>
              </a:rPr>
              <a:t>Hradec Králové</a:t>
            </a:r>
          </a:p>
        </p:txBody>
      </p:sp>
      <p:pic>
        <p:nvPicPr>
          <p:cNvPr id="2066" name="Picture 2"/>
          <p:cNvPicPr>
            <a:picLocks noChangeAspect="1" noChangeArrowheads="1"/>
          </p:cNvPicPr>
          <p:nvPr/>
        </p:nvPicPr>
        <p:blipFill>
          <a:blip r:embed="rId3" cstate="print"/>
          <a:srcRect/>
          <a:stretch>
            <a:fillRect/>
          </a:stretch>
        </p:blipFill>
        <p:spPr bwMode="auto">
          <a:xfrm>
            <a:off x="4806950" y="0"/>
            <a:ext cx="4337050" cy="1060450"/>
          </a:xfrm>
          <a:prstGeom prst="rect">
            <a:avLst/>
          </a:prstGeom>
          <a:solidFill>
            <a:srgbClr val="FFFFFF"/>
          </a:solidFill>
          <a:ln w="9525">
            <a:noFill/>
            <a:miter lim="800000"/>
            <a:headEnd/>
            <a:tailEnd/>
          </a:ln>
        </p:spPr>
      </p:pic>
      <p:graphicFrame>
        <p:nvGraphicFramePr>
          <p:cNvPr id="6" name="Tabulka 5"/>
          <p:cNvGraphicFramePr>
            <a:graphicFrameLocks noGrp="1"/>
          </p:cNvGraphicFramePr>
          <p:nvPr>
            <p:extLst>
              <p:ext uri="{D42A27DB-BD31-4B8C-83A1-F6EECF244321}">
                <p14:modId xmlns:p14="http://schemas.microsoft.com/office/powerpoint/2010/main" val="3015998352"/>
              </p:ext>
            </p:extLst>
          </p:nvPr>
        </p:nvGraphicFramePr>
        <p:xfrm>
          <a:off x="250825" y="2781300"/>
          <a:ext cx="8569325" cy="3867394"/>
        </p:xfrm>
        <a:graphic>
          <a:graphicData uri="http://schemas.openxmlformats.org/drawingml/2006/table">
            <a:tbl>
              <a:tblPr firstRow="1" bandRow="1">
                <a:tableStyleId>{5C22544A-7EE6-4342-B048-85BDC9FD1C3A}</a:tableStyleId>
              </a:tblPr>
              <a:tblGrid>
                <a:gridCol w="2088323"/>
                <a:gridCol w="6481002"/>
              </a:tblGrid>
              <a:tr h="555398">
                <a:tc>
                  <a:txBody>
                    <a:bodyPr/>
                    <a:lstStyle/>
                    <a:p>
                      <a:r>
                        <a:rPr lang="cs-CZ" sz="1800" b="1" dirty="0" smtClean="0">
                          <a:solidFill>
                            <a:schemeClr val="bg1">
                              <a:lumMod val="50000"/>
                            </a:schemeClr>
                          </a:solidFill>
                          <a:latin typeface="Arial" pitchFamily="34" charset="0"/>
                          <a:cs typeface="Arial" pitchFamily="34" charset="0"/>
                        </a:rPr>
                        <a:t>Autor:</a:t>
                      </a:r>
                      <a:endParaRPr lang="cs-CZ" sz="1800" b="1" dirty="0">
                        <a:solidFill>
                          <a:schemeClr val="bg1">
                            <a:lumMod val="50000"/>
                          </a:schemeClr>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cs-CZ" sz="1800" b="0" dirty="0" smtClean="0">
                          <a:solidFill>
                            <a:schemeClr val="tx1"/>
                          </a:solidFill>
                          <a:latin typeface="Arial" pitchFamily="34" charset="0"/>
                          <a:cs typeface="Arial" pitchFamily="34" charset="0"/>
                        </a:rPr>
                        <a:t>Mgr. Dana Vítová</a:t>
                      </a:r>
                      <a:endParaRPr lang="cs-CZ" sz="1800" b="0" dirty="0">
                        <a:solidFill>
                          <a:schemeClr val="tx1"/>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r>
              <a:tr h="812382">
                <a:tc>
                  <a:txBody>
                    <a:bodyPr/>
                    <a:lstStyle/>
                    <a:p>
                      <a:r>
                        <a:rPr lang="cs-CZ" sz="1800" b="1" dirty="0" smtClean="0">
                          <a:solidFill>
                            <a:schemeClr val="bg1">
                              <a:lumMod val="50000"/>
                            </a:schemeClr>
                          </a:solidFill>
                          <a:latin typeface="Arial" pitchFamily="34" charset="0"/>
                          <a:cs typeface="Arial" pitchFamily="34" charset="0"/>
                        </a:rPr>
                        <a:t>Název materiálu:</a:t>
                      </a:r>
                      <a:endParaRPr lang="cs-CZ" sz="1800" b="1" dirty="0">
                        <a:solidFill>
                          <a:schemeClr val="bg1">
                            <a:lumMod val="50000"/>
                          </a:schemeClr>
                        </a:solidFill>
                        <a:latin typeface="Arial" pitchFamily="34" charset="0"/>
                        <a:cs typeface="Arial" pitchFamily="34" charset="0"/>
                      </a:endParaRPr>
                    </a:p>
                  </a:txBody>
                  <a:tcPr marL="91444" marR="91444" marT="45712" marB="45712"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cs-CZ" sz="1400" b="1" dirty="0" smtClean="0">
                          <a:solidFill>
                            <a:schemeClr val="tx1"/>
                          </a:solidFill>
                          <a:latin typeface="Arial" pitchFamily="34" charset="0"/>
                          <a:cs typeface="Arial" pitchFamily="34" charset="0"/>
                        </a:rPr>
                        <a:t>VY_32_INOVACE_4_ANGLICKY_JAZYK_KOMUNIKACNI_SITUACE_16</a:t>
                      </a:r>
                    </a:p>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solidFill>
                            <a:schemeClr val="tx1"/>
                          </a:solidFill>
                          <a:latin typeface="Arial" pitchFamily="34" charset="0"/>
                          <a:ea typeface="+mn-ea"/>
                          <a:cs typeface="Arial" pitchFamily="34" charset="0"/>
                        </a:rPr>
                        <a:t>Média</a:t>
                      </a:r>
                    </a:p>
                  </a:txBody>
                  <a:tcPr marL="91444" marR="91444" marT="45712" marB="45712"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r>
              <a:tr h="555398">
                <a:tc>
                  <a:txBody>
                    <a:bodyPr/>
                    <a:lstStyle/>
                    <a:p>
                      <a:r>
                        <a:rPr lang="cs-CZ" sz="1800" b="1" dirty="0" smtClean="0">
                          <a:solidFill>
                            <a:schemeClr val="bg1">
                              <a:lumMod val="50000"/>
                            </a:schemeClr>
                          </a:solidFill>
                          <a:latin typeface="Arial" pitchFamily="34" charset="0"/>
                          <a:cs typeface="Arial" pitchFamily="34" charset="0"/>
                        </a:rPr>
                        <a:t>Téma sady:</a:t>
                      </a: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sz="1800" dirty="0" smtClean="0">
                          <a:solidFill>
                            <a:schemeClr val="tx1"/>
                          </a:solidFill>
                          <a:latin typeface="Arial" pitchFamily="34" charset="0"/>
                          <a:cs typeface="Arial" pitchFamily="34" charset="0"/>
                        </a:rPr>
                        <a:t>Anglický jazyk, komunikační</a:t>
                      </a:r>
                      <a:r>
                        <a:rPr lang="cs-CZ" sz="1800" baseline="0" dirty="0" smtClean="0">
                          <a:solidFill>
                            <a:schemeClr val="tx1"/>
                          </a:solidFill>
                          <a:latin typeface="Arial" pitchFamily="34" charset="0"/>
                          <a:cs typeface="Arial" pitchFamily="34" charset="0"/>
                        </a:rPr>
                        <a:t> situace</a:t>
                      </a:r>
                      <a:endParaRPr lang="cs-CZ" sz="1800" dirty="0">
                        <a:solidFill>
                          <a:schemeClr val="tx1"/>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452714">
                <a:tc>
                  <a:txBody>
                    <a:bodyPr/>
                    <a:lstStyle/>
                    <a:p>
                      <a:r>
                        <a:rPr lang="cs-CZ" sz="1800" b="1" dirty="0" smtClean="0">
                          <a:solidFill>
                            <a:schemeClr val="bg1">
                              <a:lumMod val="50000"/>
                            </a:schemeClr>
                          </a:solidFill>
                          <a:latin typeface="Arial" pitchFamily="34" charset="0"/>
                          <a:cs typeface="Arial" pitchFamily="34" charset="0"/>
                        </a:rPr>
                        <a:t>Obor, ročník:</a:t>
                      </a:r>
                      <a:endParaRPr lang="cs-CZ" sz="1800" b="1" dirty="0">
                        <a:solidFill>
                          <a:schemeClr val="bg1">
                            <a:lumMod val="50000"/>
                          </a:schemeClr>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sz="1800" dirty="0" smtClean="0">
                          <a:solidFill>
                            <a:schemeClr val="tx1"/>
                          </a:solidFill>
                          <a:latin typeface="Arial" pitchFamily="34" charset="0"/>
                          <a:cs typeface="Arial" pitchFamily="34" charset="0"/>
                        </a:rPr>
                        <a:t>Obchodní</a:t>
                      </a:r>
                      <a:r>
                        <a:rPr lang="cs-CZ" sz="1800" baseline="0" dirty="0" smtClean="0">
                          <a:solidFill>
                            <a:schemeClr val="tx1"/>
                          </a:solidFill>
                          <a:latin typeface="Arial" pitchFamily="34" charset="0"/>
                          <a:cs typeface="Arial" pitchFamily="34" charset="0"/>
                        </a:rPr>
                        <a:t> akademie</a:t>
                      </a:r>
                      <a:r>
                        <a:rPr lang="cs-CZ" sz="1800" dirty="0" smtClean="0">
                          <a:solidFill>
                            <a:schemeClr val="tx1"/>
                          </a:solidFill>
                          <a:latin typeface="Arial" pitchFamily="34" charset="0"/>
                          <a:cs typeface="Arial" pitchFamily="34" charset="0"/>
                        </a:rPr>
                        <a:t>, 4. ročník</a:t>
                      </a:r>
                      <a:endParaRPr lang="cs-CZ" sz="1800" dirty="0">
                        <a:solidFill>
                          <a:schemeClr val="tx1"/>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432048">
                <a:tc>
                  <a:txBody>
                    <a:bodyPr/>
                    <a:lstStyle/>
                    <a:p>
                      <a:r>
                        <a:rPr lang="cs-CZ" sz="1800" b="1" dirty="0" smtClean="0">
                          <a:solidFill>
                            <a:schemeClr val="bg1">
                              <a:lumMod val="50000"/>
                            </a:schemeClr>
                          </a:solidFill>
                          <a:latin typeface="Arial" pitchFamily="34" charset="0"/>
                          <a:cs typeface="Arial" pitchFamily="34" charset="0"/>
                        </a:rPr>
                        <a:t>Datum</a:t>
                      </a:r>
                      <a:r>
                        <a:rPr lang="cs-CZ" sz="1800" b="1" baseline="0" dirty="0" smtClean="0">
                          <a:solidFill>
                            <a:schemeClr val="bg1">
                              <a:lumMod val="50000"/>
                            </a:schemeClr>
                          </a:solidFill>
                          <a:latin typeface="Arial" pitchFamily="34" charset="0"/>
                          <a:cs typeface="Arial" pitchFamily="34" charset="0"/>
                        </a:rPr>
                        <a:t> vytvoření:</a:t>
                      </a:r>
                      <a:endParaRPr lang="cs-CZ" sz="1800" b="1" dirty="0">
                        <a:solidFill>
                          <a:schemeClr val="bg1">
                            <a:lumMod val="50000"/>
                          </a:schemeClr>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sz="1800" dirty="0" smtClean="0">
                          <a:solidFill>
                            <a:schemeClr val="tx1"/>
                          </a:solidFill>
                          <a:latin typeface="Arial" pitchFamily="34" charset="0"/>
                          <a:cs typeface="Arial" pitchFamily="34" charset="0"/>
                        </a:rPr>
                        <a:t>leden</a:t>
                      </a:r>
                      <a:r>
                        <a:rPr lang="cs-CZ" sz="1800" baseline="0" dirty="0" smtClean="0">
                          <a:solidFill>
                            <a:schemeClr val="tx1"/>
                          </a:solidFill>
                          <a:latin typeface="Arial" pitchFamily="34" charset="0"/>
                          <a:cs typeface="Arial" pitchFamily="34" charset="0"/>
                        </a:rPr>
                        <a:t> 2014</a:t>
                      </a:r>
                      <a:endParaRPr lang="cs-CZ" sz="1800" dirty="0">
                        <a:solidFill>
                          <a:schemeClr val="tx1"/>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504056">
                <a:tc>
                  <a:txBody>
                    <a:bodyPr/>
                    <a:lstStyle/>
                    <a:p>
                      <a:r>
                        <a:rPr lang="cs-CZ" sz="1400" b="1" dirty="0" smtClean="0">
                          <a:solidFill>
                            <a:schemeClr val="bg1">
                              <a:lumMod val="50000"/>
                            </a:schemeClr>
                          </a:solidFill>
                          <a:latin typeface="Arial" pitchFamily="34" charset="0"/>
                          <a:cs typeface="Arial" pitchFamily="34" charset="0"/>
                        </a:rPr>
                        <a:t>Anotace:</a:t>
                      </a:r>
                      <a:endParaRPr lang="cs-CZ" sz="1400" b="1" dirty="0">
                        <a:solidFill>
                          <a:schemeClr val="bg1">
                            <a:lumMod val="50000"/>
                          </a:schemeClr>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sz="1400" baseline="0" dirty="0" smtClean="0">
                          <a:solidFill>
                            <a:schemeClr val="tx1"/>
                          </a:solidFill>
                          <a:latin typeface="Arial" pitchFamily="34" charset="0"/>
                          <a:cs typeface="Arial" pitchFamily="34" charset="0"/>
                        </a:rPr>
                        <a:t>Slovní zásoba a konverzační podněty k tématu Média</a:t>
                      </a:r>
                      <a:endParaRPr lang="cs-CZ" sz="1400" dirty="0">
                        <a:solidFill>
                          <a:schemeClr val="tx1"/>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555398">
                <a:tc>
                  <a:txBody>
                    <a:bodyPr/>
                    <a:lstStyle/>
                    <a:p>
                      <a:r>
                        <a:rPr lang="cs-CZ" sz="1400" b="1" dirty="0" smtClean="0">
                          <a:solidFill>
                            <a:schemeClr val="bg1">
                              <a:lumMod val="50000"/>
                            </a:schemeClr>
                          </a:solidFill>
                          <a:latin typeface="Arial" pitchFamily="34" charset="0"/>
                          <a:cs typeface="Arial" pitchFamily="34" charset="0"/>
                        </a:rPr>
                        <a:t>Metodický</a:t>
                      </a:r>
                      <a:r>
                        <a:rPr lang="cs-CZ" sz="1400" b="1" baseline="0" dirty="0" smtClean="0">
                          <a:solidFill>
                            <a:schemeClr val="bg1">
                              <a:lumMod val="50000"/>
                            </a:schemeClr>
                          </a:solidFill>
                          <a:latin typeface="Arial" pitchFamily="34" charset="0"/>
                          <a:cs typeface="Arial" pitchFamily="34" charset="0"/>
                        </a:rPr>
                        <a:t> obsah:</a:t>
                      </a:r>
                      <a:endParaRPr lang="cs-CZ" sz="1400" b="1" dirty="0">
                        <a:solidFill>
                          <a:schemeClr val="bg1">
                            <a:lumMod val="50000"/>
                          </a:schemeClr>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sz="1400" dirty="0" smtClean="0">
                          <a:solidFill>
                            <a:schemeClr val="tx1"/>
                          </a:solidFill>
                          <a:latin typeface="Arial" pitchFamily="34" charset="0"/>
                          <a:cs typeface="Arial" pitchFamily="34" charset="0"/>
                        </a:rPr>
                        <a:t>Procvičování</a:t>
                      </a:r>
                      <a:r>
                        <a:rPr lang="cs-CZ" sz="1400" baseline="0" dirty="0" smtClean="0">
                          <a:solidFill>
                            <a:schemeClr val="tx1"/>
                          </a:solidFill>
                          <a:latin typeface="Arial" pitchFamily="34" charset="0"/>
                          <a:cs typeface="Arial" pitchFamily="34" charset="0"/>
                        </a:rPr>
                        <a:t> slovní zásoby a konverzace na téma Média</a:t>
                      </a:r>
                      <a:endParaRPr lang="cs-CZ" sz="1400" dirty="0">
                        <a:solidFill>
                          <a:schemeClr val="tx1"/>
                        </a:solidFill>
                        <a:latin typeface="Arial" pitchFamily="34" charset="0"/>
                        <a:cs typeface="Arial" pitchFamily="34" charset="0"/>
                      </a:endParaRPr>
                    </a:p>
                  </a:txBody>
                  <a:tcPr marL="91444" marR="91444" marT="45712" marB="45712"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bl>
          </a:graphicData>
        </a:graphic>
      </p:graphicFrame>
    </p:spTree>
    <p:extLst>
      <p:ext uri="{BB962C8B-B14F-4D97-AF65-F5344CB8AC3E}">
        <p14:creationId xmlns:p14="http://schemas.microsoft.com/office/powerpoint/2010/main" val="1096216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60000"/>
              <a:lumOff val="40000"/>
            </a:schemeClr>
          </a:solidFill>
        </p:spPr>
        <p:txBody>
          <a:bodyPr>
            <a:normAutofit fontScale="90000"/>
          </a:bodyPr>
          <a:lstStyle/>
          <a:p>
            <a:r>
              <a:rPr lang="en-US" dirty="0"/>
              <a:t>What are the most common types of media</a:t>
            </a:r>
            <a:r>
              <a:rPr lang="en-US" dirty="0" smtClean="0"/>
              <a:t>?</a:t>
            </a:r>
            <a:endParaRPr lang="en-US" dirty="0"/>
          </a:p>
        </p:txBody>
      </p:sp>
      <p:sp>
        <p:nvSpPr>
          <p:cNvPr id="3" name="Zástupný symbol pro obsah 2"/>
          <p:cNvSpPr>
            <a:spLocks noGrp="1"/>
          </p:cNvSpPr>
          <p:nvPr>
            <p:ph idx="1"/>
          </p:nvPr>
        </p:nvSpPr>
        <p:spPr>
          <a:solidFill>
            <a:schemeClr val="accent1">
              <a:lumMod val="40000"/>
              <a:lumOff val="60000"/>
            </a:schemeClr>
          </a:solidFill>
        </p:spPr>
        <p:txBody>
          <a:bodyPr>
            <a:normAutofit fontScale="92500" lnSpcReduction="20000"/>
          </a:bodyPr>
          <a:lstStyle/>
          <a:p>
            <a:endParaRPr lang="cs-CZ" dirty="0" smtClean="0"/>
          </a:p>
          <a:p>
            <a:r>
              <a:rPr lang="cs-CZ" dirty="0" err="1"/>
              <a:t>t</a:t>
            </a:r>
            <a:r>
              <a:rPr lang="cs-CZ" dirty="0" err="1" smtClean="0"/>
              <a:t>elevision</a:t>
            </a:r>
            <a:endParaRPr lang="cs-CZ" dirty="0" smtClean="0"/>
          </a:p>
          <a:p>
            <a:r>
              <a:rPr lang="cs-CZ" dirty="0" err="1" smtClean="0"/>
              <a:t>radio</a:t>
            </a:r>
            <a:endParaRPr lang="cs-CZ" dirty="0" smtClean="0"/>
          </a:p>
          <a:p>
            <a:r>
              <a:rPr lang="cs-CZ" dirty="0" err="1" smtClean="0"/>
              <a:t>newspapers</a:t>
            </a:r>
            <a:r>
              <a:rPr lang="cs-CZ" dirty="0" smtClean="0"/>
              <a:t> and </a:t>
            </a:r>
            <a:r>
              <a:rPr lang="cs-CZ" dirty="0" err="1" smtClean="0"/>
              <a:t>magazines</a:t>
            </a:r>
            <a:endParaRPr lang="cs-CZ" dirty="0" smtClean="0"/>
          </a:p>
          <a:p>
            <a:r>
              <a:rPr lang="cs-CZ" dirty="0" smtClean="0"/>
              <a:t>internet</a:t>
            </a:r>
          </a:p>
          <a:p>
            <a:r>
              <a:rPr lang="cs-CZ" dirty="0" err="1" smtClean="0"/>
              <a:t>books</a:t>
            </a:r>
            <a:endParaRPr lang="cs-CZ" dirty="0" smtClean="0"/>
          </a:p>
          <a:p>
            <a:pPr marL="0" indent="0">
              <a:buNone/>
            </a:pPr>
            <a:endParaRPr lang="cs-CZ" dirty="0" smtClean="0"/>
          </a:p>
          <a:p>
            <a:pPr marL="0" indent="0">
              <a:buNone/>
            </a:pPr>
            <a:r>
              <a:rPr lang="cs-CZ" dirty="0" err="1" smtClean="0"/>
              <a:t>useful</a:t>
            </a:r>
            <a:r>
              <a:rPr lang="cs-CZ" dirty="0" smtClean="0"/>
              <a:t> </a:t>
            </a:r>
            <a:r>
              <a:rPr lang="cs-CZ" dirty="0" err="1" smtClean="0"/>
              <a:t>words</a:t>
            </a:r>
            <a:r>
              <a:rPr lang="cs-CZ" dirty="0" smtClean="0"/>
              <a:t>: </a:t>
            </a:r>
          </a:p>
          <a:p>
            <a:pPr marL="0" indent="0">
              <a:buNone/>
            </a:pPr>
            <a:r>
              <a:rPr lang="cs-CZ" i="1" dirty="0" err="1" smtClean="0"/>
              <a:t>broadcast</a:t>
            </a:r>
            <a:r>
              <a:rPr lang="cs-CZ" i="1" dirty="0" smtClean="0"/>
              <a:t>, </a:t>
            </a:r>
            <a:r>
              <a:rPr lang="cs-CZ" i="1" dirty="0" err="1" smtClean="0"/>
              <a:t>receive</a:t>
            </a:r>
            <a:r>
              <a:rPr lang="cs-CZ" i="1" dirty="0" smtClean="0"/>
              <a:t>, </a:t>
            </a:r>
            <a:r>
              <a:rPr lang="cs-CZ" i="1" dirty="0" err="1" smtClean="0"/>
              <a:t>download</a:t>
            </a:r>
            <a:r>
              <a:rPr lang="cs-CZ" i="1" dirty="0" smtClean="0"/>
              <a:t>, </a:t>
            </a:r>
            <a:r>
              <a:rPr lang="cs-CZ" i="1" dirty="0" err="1" smtClean="0"/>
              <a:t>upload</a:t>
            </a:r>
            <a:r>
              <a:rPr lang="cs-CZ" i="1" dirty="0" smtClean="0"/>
              <a:t>, </a:t>
            </a:r>
            <a:r>
              <a:rPr lang="cs-CZ" i="1" dirty="0" err="1" smtClean="0"/>
              <a:t>share</a:t>
            </a:r>
            <a:r>
              <a:rPr lang="cs-CZ" i="1" dirty="0" smtClean="0"/>
              <a:t>, </a:t>
            </a:r>
            <a:r>
              <a:rPr lang="cs-CZ" i="1" dirty="0" err="1" smtClean="0"/>
              <a:t>look</a:t>
            </a:r>
            <a:r>
              <a:rPr lang="cs-CZ" i="1" dirty="0" smtClean="0"/>
              <a:t> up, </a:t>
            </a:r>
            <a:r>
              <a:rPr lang="cs-CZ" i="1" dirty="0" err="1" smtClean="0"/>
              <a:t>pay</a:t>
            </a:r>
            <a:r>
              <a:rPr lang="cs-CZ" i="1" dirty="0" smtClean="0"/>
              <a:t> a </a:t>
            </a:r>
            <a:r>
              <a:rPr lang="cs-CZ" i="1" dirty="0" err="1" smtClean="0"/>
              <a:t>fee</a:t>
            </a:r>
            <a:r>
              <a:rPr lang="cs-CZ" i="1" dirty="0" smtClean="0"/>
              <a:t>, </a:t>
            </a:r>
            <a:r>
              <a:rPr lang="cs-CZ" i="1" dirty="0" err="1" smtClean="0"/>
              <a:t>private</a:t>
            </a:r>
            <a:r>
              <a:rPr lang="cs-CZ" i="1" dirty="0" smtClean="0"/>
              <a:t> </a:t>
            </a:r>
            <a:r>
              <a:rPr lang="cs-CZ" i="1" dirty="0" err="1" smtClean="0"/>
              <a:t>ownership</a:t>
            </a:r>
            <a:r>
              <a:rPr lang="cs-CZ" i="1" dirty="0" smtClean="0"/>
              <a:t>, public </a:t>
            </a:r>
            <a:r>
              <a:rPr lang="cs-CZ" i="1" dirty="0" err="1" smtClean="0"/>
              <a:t>ownership</a:t>
            </a:r>
            <a:endParaRPr lang="cs-CZ" i="1" dirty="0"/>
          </a:p>
          <a:p>
            <a:pPr marL="0" indent="0">
              <a:buNone/>
            </a:pPr>
            <a:endParaRPr lang="en-US" dirty="0"/>
          </a:p>
        </p:txBody>
      </p:sp>
      <p:pic>
        <p:nvPicPr>
          <p:cNvPr id="4" name="Obrázek 3" descr="C:\Users\skola\AppData\Local\Microsoft\Windows\Temporary Internet Files\Content.IE5\1EERLWA2\MP900390477[1].jpg"/>
          <p:cNvPicPr/>
          <p:nvPr/>
        </p:nvPicPr>
        <p:blipFill>
          <a:blip r:embed="rId2">
            <a:extLst>
              <a:ext uri="{28A0092B-C50C-407E-A947-70E740481C1C}">
                <a14:useLocalDpi xmlns:a14="http://schemas.microsoft.com/office/drawing/2010/main" val="0"/>
              </a:ext>
            </a:extLst>
          </a:blip>
          <a:srcRect/>
          <a:stretch>
            <a:fillRect/>
          </a:stretch>
        </p:blipFill>
        <p:spPr bwMode="auto">
          <a:xfrm>
            <a:off x="6228184" y="908720"/>
            <a:ext cx="2605405" cy="3657600"/>
          </a:xfrm>
          <a:prstGeom prst="rect">
            <a:avLst/>
          </a:prstGeom>
          <a:noFill/>
          <a:ln>
            <a:noFill/>
          </a:ln>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60000"/>
              <a:lumOff val="40000"/>
            </a:schemeClr>
          </a:solidFill>
        </p:spPr>
        <p:txBody>
          <a:bodyPr>
            <a:normAutofit fontScale="90000"/>
          </a:bodyPr>
          <a:lstStyle/>
          <a:p>
            <a:r>
              <a:rPr lang="en-US" dirty="0"/>
              <a:t>What is the role of the media?</a:t>
            </a:r>
            <a:br>
              <a:rPr lang="en-US" dirty="0"/>
            </a:br>
            <a:endParaRPr lang="en-US" dirty="0"/>
          </a:p>
        </p:txBody>
      </p:sp>
      <p:sp>
        <p:nvSpPr>
          <p:cNvPr id="3" name="Zástupný symbol pro obsah 2"/>
          <p:cNvSpPr>
            <a:spLocks noGrp="1"/>
          </p:cNvSpPr>
          <p:nvPr>
            <p:ph idx="1"/>
          </p:nvPr>
        </p:nvSpPr>
        <p:spPr>
          <a:solidFill>
            <a:schemeClr val="accent1">
              <a:lumMod val="40000"/>
              <a:lumOff val="60000"/>
            </a:schemeClr>
          </a:solidFill>
        </p:spPr>
        <p:txBody>
          <a:bodyPr>
            <a:normAutofit/>
          </a:bodyPr>
          <a:lstStyle/>
          <a:p>
            <a:endParaRPr lang="cs-CZ" dirty="0" smtClean="0"/>
          </a:p>
          <a:p>
            <a:r>
              <a:rPr lang="cs-CZ" dirty="0" err="1" smtClean="0"/>
              <a:t>inform</a:t>
            </a:r>
            <a:endParaRPr lang="cs-CZ" dirty="0" smtClean="0"/>
          </a:p>
          <a:p>
            <a:r>
              <a:rPr lang="cs-CZ" dirty="0" err="1" smtClean="0"/>
              <a:t>entertain</a:t>
            </a:r>
            <a:endParaRPr lang="cs-CZ" dirty="0" smtClean="0"/>
          </a:p>
          <a:p>
            <a:r>
              <a:rPr lang="cs-CZ" dirty="0" err="1" smtClean="0"/>
              <a:t>educate</a:t>
            </a:r>
            <a:endParaRPr lang="en-US" dirty="0" smtClean="0"/>
          </a:p>
          <a:p>
            <a:r>
              <a:rPr lang="en-US" dirty="0" smtClean="0"/>
              <a:t>provide information</a:t>
            </a:r>
          </a:p>
          <a:p>
            <a:r>
              <a:rPr lang="en-US" dirty="0" smtClean="0"/>
              <a:t>tell the truth</a:t>
            </a:r>
          </a:p>
          <a:p>
            <a:r>
              <a:rPr lang="en-US" dirty="0" smtClean="0"/>
              <a:t>check political issues </a:t>
            </a:r>
          </a:p>
          <a:p>
            <a:pPr marL="0" indent="0">
              <a:buNone/>
            </a:pPr>
            <a:endParaRPr lang="cs-CZ" dirty="0" smtClean="0"/>
          </a:p>
          <a:p>
            <a:pPr marL="0" indent="0">
              <a:buNone/>
            </a:pPr>
            <a:endParaRPr lang="cs-CZ" dirty="0" smtClean="0"/>
          </a:p>
          <a:p>
            <a:pPr marL="0" indent="0">
              <a:buNone/>
            </a:pPr>
            <a:endParaRPr lang="en-US" dirty="0"/>
          </a:p>
        </p:txBody>
      </p:sp>
      <p:pic>
        <p:nvPicPr>
          <p:cNvPr id="6" name="Obrázek 5" descr="C:\Users\skola\AppData\Local\Microsoft\Windows\Temporary Internet Files\Content.IE5\8U68H85A\MP900387809[1].jpg"/>
          <p:cNvPicPr/>
          <p:nvPr/>
        </p:nvPicPr>
        <p:blipFill>
          <a:blip r:embed="rId2">
            <a:extLst>
              <a:ext uri="{28A0092B-C50C-407E-A947-70E740481C1C}">
                <a14:useLocalDpi xmlns:a14="http://schemas.microsoft.com/office/drawing/2010/main" val="0"/>
              </a:ext>
            </a:extLst>
          </a:blip>
          <a:srcRect/>
          <a:stretch>
            <a:fillRect/>
          </a:stretch>
        </p:blipFill>
        <p:spPr bwMode="auto">
          <a:xfrm>
            <a:off x="5292080" y="908720"/>
            <a:ext cx="3657600" cy="2605405"/>
          </a:xfrm>
          <a:prstGeom prst="rect">
            <a:avLst/>
          </a:prstGeom>
          <a:noFill/>
          <a:ln>
            <a:noFill/>
          </a:ln>
        </p:spPr>
      </p:pic>
      <p:pic>
        <p:nvPicPr>
          <p:cNvPr id="7" name="Obrázek 6" descr="C:\Users\skola\AppData\Local\Microsoft\Windows\Temporary Internet Files\Content.IE5\1EERLWA2\MP900406477[1].jpg"/>
          <p:cNvPicPr/>
          <p:nvPr/>
        </p:nvPicPr>
        <p:blipFill>
          <a:blip r:embed="rId3">
            <a:extLst>
              <a:ext uri="{28A0092B-C50C-407E-A947-70E740481C1C}">
                <a14:useLocalDpi xmlns:a14="http://schemas.microsoft.com/office/drawing/2010/main" val="0"/>
              </a:ext>
            </a:extLst>
          </a:blip>
          <a:srcRect/>
          <a:stretch>
            <a:fillRect/>
          </a:stretch>
        </p:blipFill>
        <p:spPr bwMode="auto">
          <a:xfrm>
            <a:off x="4427984" y="4005064"/>
            <a:ext cx="4139952" cy="2517154"/>
          </a:xfrm>
          <a:prstGeom prst="rect">
            <a:avLst/>
          </a:prstGeom>
          <a:noFill/>
          <a:ln>
            <a:noFill/>
          </a:ln>
        </p:spPr>
      </p:pic>
    </p:spTree>
    <p:extLst>
      <p:ext uri="{BB962C8B-B14F-4D97-AF65-F5344CB8AC3E}">
        <p14:creationId xmlns:p14="http://schemas.microsoft.com/office/powerpoint/2010/main" val="417669118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074242"/>
          </a:xfrm>
          <a:solidFill>
            <a:schemeClr val="accent1">
              <a:lumMod val="60000"/>
              <a:lumOff val="40000"/>
            </a:schemeClr>
          </a:solidFill>
        </p:spPr>
        <p:txBody>
          <a:bodyPr>
            <a:normAutofit fontScale="90000"/>
          </a:bodyPr>
          <a:lstStyle/>
          <a:p>
            <a:pPr algn="l"/>
            <a:r>
              <a:rPr lang="en-US" dirty="0"/>
              <a:t>What types of newspapers are there</a:t>
            </a:r>
            <a:r>
              <a:rPr lang="en-US" dirty="0" smtClean="0"/>
              <a:t>?</a:t>
            </a:r>
            <a:br>
              <a:rPr lang="en-US" dirty="0" smtClean="0"/>
            </a:br>
            <a:r>
              <a:rPr lang="en-US" dirty="0" smtClean="0"/>
              <a:t>What information can you find in </a:t>
            </a:r>
            <a:br>
              <a:rPr lang="en-US" dirty="0" smtClean="0"/>
            </a:br>
            <a:r>
              <a:rPr lang="en-US" dirty="0" smtClean="0"/>
              <a:t>a newspaper?</a:t>
            </a:r>
            <a:endParaRPr lang="en-US" dirty="0"/>
          </a:p>
        </p:txBody>
      </p:sp>
      <p:sp>
        <p:nvSpPr>
          <p:cNvPr id="3" name="Zástupný symbol pro obsah 2"/>
          <p:cNvSpPr>
            <a:spLocks noGrp="1"/>
          </p:cNvSpPr>
          <p:nvPr>
            <p:ph idx="1"/>
          </p:nvPr>
        </p:nvSpPr>
        <p:spPr>
          <a:xfrm>
            <a:off x="467544" y="2636912"/>
            <a:ext cx="3394720" cy="3849291"/>
          </a:xfrm>
          <a:solidFill>
            <a:schemeClr val="accent1">
              <a:lumMod val="40000"/>
              <a:lumOff val="60000"/>
            </a:schemeClr>
          </a:solidFill>
        </p:spPr>
        <p:txBody>
          <a:bodyPr>
            <a:normAutofit/>
          </a:bodyPr>
          <a:lstStyle/>
          <a:p>
            <a:endParaRPr lang="cs-CZ" dirty="0" smtClean="0"/>
          </a:p>
          <a:p>
            <a:r>
              <a:rPr lang="en-US" dirty="0" smtClean="0"/>
              <a:t>broadsheets</a:t>
            </a:r>
          </a:p>
          <a:p>
            <a:r>
              <a:rPr lang="en-US" dirty="0" smtClean="0"/>
              <a:t>tabloids</a:t>
            </a:r>
          </a:p>
          <a:p>
            <a:r>
              <a:rPr lang="en-US" dirty="0" smtClean="0"/>
              <a:t>dailies</a:t>
            </a:r>
          </a:p>
          <a:p>
            <a:r>
              <a:rPr lang="en-US" dirty="0" smtClean="0"/>
              <a:t>weeklies</a:t>
            </a:r>
          </a:p>
          <a:p>
            <a:r>
              <a:rPr lang="en-US" dirty="0" smtClean="0"/>
              <a:t>others</a:t>
            </a:r>
            <a:endParaRPr lang="cs-CZ" dirty="0" smtClean="0"/>
          </a:p>
          <a:p>
            <a:pPr marL="0" indent="0">
              <a:buNone/>
            </a:pPr>
            <a:endParaRPr lang="en-US" dirty="0"/>
          </a:p>
        </p:txBody>
      </p:sp>
      <p:sp>
        <p:nvSpPr>
          <p:cNvPr id="6" name="TextovéPole 5"/>
          <p:cNvSpPr txBox="1"/>
          <p:nvPr/>
        </p:nvSpPr>
        <p:spPr>
          <a:xfrm>
            <a:off x="4644008" y="1716179"/>
            <a:ext cx="4032448" cy="4893647"/>
          </a:xfrm>
          <a:prstGeom prst="rect">
            <a:avLst/>
          </a:prstGeom>
          <a:solidFill>
            <a:schemeClr val="accent2">
              <a:lumMod val="40000"/>
              <a:lumOff val="60000"/>
            </a:schemeClr>
          </a:solidFill>
        </p:spPr>
        <p:txBody>
          <a:bodyPr wrap="square" rtlCol="0">
            <a:spAutoFit/>
          </a:bodyPr>
          <a:lstStyle/>
          <a:p>
            <a:pPr marL="342900" indent="-342900">
              <a:buFont typeface="Arial" pitchFamily="34" charset="0"/>
              <a:buChar char="•"/>
            </a:pPr>
            <a:r>
              <a:rPr lang="en-US" sz="2400" dirty="0"/>
              <a:t>serious information</a:t>
            </a:r>
          </a:p>
          <a:p>
            <a:pPr marL="342900" indent="-342900">
              <a:buFont typeface="Arial" pitchFamily="34" charset="0"/>
              <a:buChar char="•"/>
            </a:pPr>
            <a:r>
              <a:rPr lang="en-US" sz="2400" dirty="0"/>
              <a:t>gossips</a:t>
            </a:r>
          </a:p>
          <a:p>
            <a:pPr marL="342900" indent="-342900">
              <a:buFont typeface="Arial" pitchFamily="34" charset="0"/>
              <a:buChar char="•"/>
            </a:pPr>
            <a:r>
              <a:rPr lang="en-US" sz="2400" dirty="0"/>
              <a:t>world news</a:t>
            </a:r>
          </a:p>
          <a:p>
            <a:pPr marL="342900" indent="-342900">
              <a:buFont typeface="Arial" pitchFamily="34" charset="0"/>
              <a:buChar char="•"/>
            </a:pPr>
            <a:r>
              <a:rPr lang="en-US" sz="2400" dirty="0"/>
              <a:t>national news</a:t>
            </a:r>
          </a:p>
          <a:p>
            <a:pPr marL="342900" indent="-342900">
              <a:buFont typeface="Arial" pitchFamily="34" charset="0"/>
              <a:buChar char="•"/>
            </a:pPr>
            <a:r>
              <a:rPr lang="en-US" sz="2400" dirty="0"/>
              <a:t>regional news</a:t>
            </a:r>
          </a:p>
          <a:p>
            <a:pPr marL="342900" indent="-342900">
              <a:buFont typeface="Arial" pitchFamily="34" charset="0"/>
              <a:buChar char="•"/>
            </a:pPr>
            <a:r>
              <a:rPr lang="en-US" sz="2400" dirty="0"/>
              <a:t>film reviews</a:t>
            </a:r>
          </a:p>
          <a:p>
            <a:pPr marL="342900" indent="-342900">
              <a:buFont typeface="Arial" pitchFamily="34" charset="0"/>
              <a:buChar char="•"/>
            </a:pPr>
            <a:r>
              <a:rPr lang="en-US" sz="2400" dirty="0"/>
              <a:t>book reviews</a:t>
            </a:r>
          </a:p>
          <a:p>
            <a:pPr marL="342900" indent="-342900">
              <a:buFont typeface="Arial" pitchFamily="34" charset="0"/>
              <a:buChar char="•"/>
            </a:pPr>
            <a:r>
              <a:rPr lang="en-US" sz="2400" dirty="0"/>
              <a:t>TV guide</a:t>
            </a:r>
          </a:p>
          <a:p>
            <a:pPr marL="342900" indent="-342900">
              <a:buFont typeface="Arial" pitchFamily="34" charset="0"/>
              <a:buChar char="•"/>
            </a:pPr>
            <a:r>
              <a:rPr lang="en-US" sz="2400" dirty="0" err="1"/>
              <a:t>editiorials</a:t>
            </a:r>
            <a:endParaRPr lang="en-US" sz="2400" dirty="0"/>
          </a:p>
          <a:p>
            <a:pPr marL="342900" indent="-342900">
              <a:buFont typeface="Arial" pitchFamily="34" charset="0"/>
              <a:buChar char="•"/>
            </a:pPr>
            <a:r>
              <a:rPr lang="en-US" sz="2400" dirty="0"/>
              <a:t>sport news</a:t>
            </a:r>
          </a:p>
          <a:p>
            <a:pPr marL="342900" indent="-342900">
              <a:buFont typeface="Arial" pitchFamily="34" charset="0"/>
              <a:buChar char="•"/>
            </a:pPr>
            <a:r>
              <a:rPr lang="en-US" sz="2400" dirty="0"/>
              <a:t>weather forecast</a:t>
            </a:r>
          </a:p>
          <a:p>
            <a:pPr marL="342900" indent="-342900">
              <a:buFont typeface="Arial" pitchFamily="34" charset="0"/>
              <a:buChar char="•"/>
            </a:pPr>
            <a:r>
              <a:rPr lang="en-US" sz="2400" dirty="0"/>
              <a:t>advertisements</a:t>
            </a:r>
          </a:p>
          <a:p>
            <a:pPr marL="342900" indent="-342900">
              <a:buFont typeface="Arial" pitchFamily="34" charset="0"/>
              <a:buChar char="•"/>
            </a:pPr>
            <a:r>
              <a:rPr lang="en-US" sz="2400" dirty="0" smtClean="0"/>
              <a:t>crosswords</a:t>
            </a:r>
            <a:endParaRPr lang="en-US" sz="2400" dirty="0"/>
          </a:p>
        </p:txBody>
      </p:sp>
      <p:pic>
        <p:nvPicPr>
          <p:cNvPr id="5" name="Obrázek 4" descr="C:\Users\skola\AppData\Local\Microsoft\Windows\Temporary Internet Files\Content.IE5\4NUJN2B7\MP900385409[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34630" y="3927404"/>
            <a:ext cx="2232248" cy="2682422"/>
          </a:xfrm>
          <a:prstGeom prst="rect">
            <a:avLst/>
          </a:prstGeom>
          <a:noFill/>
          <a:ln>
            <a:noFill/>
          </a:ln>
        </p:spPr>
      </p:pic>
    </p:spTree>
    <p:extLst>
      <p:ext uri="{BB962C8B-B14F-4D97-AF65-F5344CB8AC3E}">
        <p14:creationId xmlns:p14="http://schemas.microsoft.com/office/powerpoint/2010/main" val="308284192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circle(in)">
                                      <p:cBhvr>
                                        <p:cTn id="3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60000"/>
              <a:lumOff val="40000"/>
            </a:schemeClr>
          </a:solidFill>
        </p:spPr>
        <p:txBody>
          <a:bodyPr>
            <a:normAutofit fontScale="90000"/>
          </a:bodyPr>
          <a:lstStyle/>
          <a:p>
            <a:r>
              <a:rPr lang="en-US" dirty="0" smtClean="0"/>
              <a:t>What British or American newspapers and magazines do </a:t>
            </a:r>
            <a:r>
              <a:rPr lang="en-US" dirty="0"/>
              <a:t>y</a:t>
            </a:r>
            <a:r>
              <a:rPr lang="en-US" dirty="0" smtClean="0"/>
              <a:t>ou know?</a:t>
            </a:r>
            <a:endParaRPr lang="en-US" dirty="0"/>
          </a:p>
        </p:txBody>
      </p:sp>
      <p:sp>
        <p:nvSpPr>
          <p:cNvPr id="3" name="Zástupný symbol pro obsah 2"/>
          <p:cNvSpPr>
            <a:spLocks noGrp="1"/>
          </p:cNvSpPr>
          <p:nvPr>
            <p:ph idx="1"/>
          </p:nvPr>
        </p:nvSpPr>
        <p:spPr>
          <a:solidFill>
            <a:schemeClr val="accent1">
              <a:lumMod val="40000"/>
              <a:lumOff val="60000"/>
            </a:schemeClr>
          </a:solidFill>
        </p:spPr>
        <p:txBody>
          <a:bodyPr>
            <a:normAutofit lnSpcReduction="10000"/>
          </a:bodyPr>
          <a:lstStyle/>
          <a:p>
            <a:endParaRPr lang="cs-CZ" dirty="0" smtClean="0"/>
          </a:p>
          <a:p>
            <a:pPr marL="0" indent="0">
              <a:buNone/>
            </a:pPr>
            <a:r>
              <a:rPr lang="en-US" dirty="0" smtClean="0"/>
              <a:t>The Times</a:t>
            </a:r>
          </a:p>
          <a:p>
            <a:pPr marL="0" indent="0">
              <a:buNone/>
            </a:pPr>
            <a:r>
              <a:rPr lang="en-US" dirty="0" smtClean="0"/>
              <a:t>The Guardian</a:t>
            </a:r>
          </a:p>
          <a:p>
            <a:pPr marL="0" indent="0">
              <a:buNone/>
            </a:pPr>
            <a:r>
              <a:rPr lang="en-US" dirty="0" smtClean="0"/>
              <a:t>The New York Times</a:t>
            </a:r>
          </a:p>
          <a:p>
            <a:pPr marL="0" indent="0">
              <a:buNone/>
            </a:pPr>
            <a:r>
              <a:rPr lang="en-US" dirty="0" smtClean="0"/>
              <a:t>The Washington Post</a:t>
            </a:r>
          </a:p>
          <a:p>
            <a:pPr marL="0" indent="0">
              <a:buNone/>
            </a:pPr>
            <a:r>
              <a:rPr lang="en-US" dirty="0" smtClean="0"/>
              <a:t>National Geographic</a:t>
            </a:r>
          </a:p>
          <a:p>
            <a:pPr marL="0" indent="0">
              <a:buNone/>
            </a:pPr>
            <a:r>
              <a:rPr lang="en-US" dirty="0" smtClean="0"/>
              <a:t>The Economist</a:t>
            </a:r>
          </a:p>
          <a:p>
            <a:pPr marL="0" indent="0">
              <a:buNone/>
            </a:pPr>
            <a:r>
              <a:rPr lang="en-US" dirty="0" smtClean="0"/>
              <a:t>etc</a:t>
            </a:r>
            <a:r>
              <a:rPr lang="en-US" dirty="0"/>
              <a:t>.</a:t>
            </a:r>
            <a:endParaRPr lang="cs-CZ" dirty="0" smtClean="0"/>
          </a:p>
          <a:p>
            <a:pPr marL="0" indent="0">
              <a:buNone/>
            </a:pPr>
            <a:endParaRPr lang="en-US" dirty="0"/>
          </a:p>
        </p:txBody>
      </p:sp>
      <p:pic>
        <p:nvPicPr>
          <p:cNvPr id="5" name="Obrázek 4" descr="C:\Users\skola\AppData\Local\Microsoft\Windows\Temporary Internet Files\Content.IE5\4NUJN2B7\MP900385334[1].jpg"/>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484784"/>
            <a:ext cx="3851920" cy="5176664"/>
          </a:xfrm>
          <a:prstGeom prst="rect">
            <a:avLst/>
          </a:prstGeom>
          <a:noFill/>
          <a:ln>
            <a:noFill/>
          </a:ln>
        </p:spPr>
      </p:pic>
    </p:spTree>
    <p:extLst>
      <p:ext uri="{BB962C8B-B14F-4D97-AF65-F5344CB8AC3E}">
        <p14:creationId xmlns:p14="http://schemas.microsoft.com/office/powerpoint/2010/main" val="250196726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60000"/>
              <a:lumOff val="40000"/>
            </a:schemeClr>
          </a:solidFill>
        </p:spPr>
        <p:txBody>
          <a:bodyPr>
            <a:normAutofit fontScale="90000"/>
          </a:bodyPr>
          <a:lstStyle/>
          <a:p>
            <a:r>
              <a:rPr lang="en-US" dirty="0" smtClean="0"/>
              <a:t>What information can you find on the internet?</a:t>
            </a:r>
            <a:endParaRPr lang="en-US" dirty="0"/>
          </a:p>
        </p:txBody>
      </p:sp>
      <p:sp>
        <p:nvSpPr>
          <p:cNvPr id="3" name="Zástupný symbol pro obsah 2"/>
          <p:cNvSpPr>
            <a:spLocks noGrp="1"/>
          </p:cNvSpPr>
          <p:nvPr>
            <p:ph idx="1"/>
          </p:nvPr>
        </p:nvSpPr>
        <p:spPr>
          <a:solidFill>
            <a:schemeClr val="accent1">
              <a:lumMod val="40000"/>
              <a:lumOff val="60000"/>
            </a:schemeClr>
          </a:solidFill>
        </p:spPr>
        <p:txBody>
          <a:bodyPr>
            <a:normAutofit fontScale="92500" lnSpcReduction="20000"/>
          </a:bodyPr>
          <a:lstStyle/>
          <a:p>
            <a:endParaRPr lang="cs-CZ" dirty="0" smtClean="0"/>
          </a:p>
          <a:p>
            <a:r>
              <a:rPr lang="en-US" dirty="0" smtClean="0"/>
              <a:t>social media websites</a:t>
            </a:r>
          </a:p>
          <a:p>
            <a:r>
              <a:rPr lang="en-US" dirty="0" smtClean="0"/>
              <a:t>blogs</a:t>
            </a:r>
          </a:p>
          <a:p>
            <a:r>
              <a:rPr lang="en-US" dirty="0" smtClean="0"/>
              <a:t>online newspapers and </a:t>
            </a:r>
          </a:p>
          <a:p>
            <a:r>
              <a:rPr lang="en-US" dirty="0" smtClean="0"/>
              <a:t>radio stations</a:t>
            </a:r>
          </a:p>
          <a:p>
            <a:r>
              <a:rPr lang="en-US" dirty="0" smtClean="0"/>
              <a:t>websites on various topics</a:t>
            </a:r>
          </a:p>
          <a:p>
            <a:r>
              <a:rPr lang="en-US" dirty="0" smtClean="0"/>
              <a:t>encyclopedia</a:t>
            </a:r>
          </a:p>
          <a:p>
            <a:r>
              <a:rPr lang="en-US" dirty="0" smtClean="0"/>
              <a:t>videos</a:t>
            </a:r>
          </a:p>
          <a:p>
            <a:r>
              <a:rPr lang="en-US" dirty="0" smtClean="0"/>
              <a:t>e</a:t>
            </a:r>
            <a:r>
              <a:rPr lang="cs-CZ" dirty="0" smtClean="0"/>
              <a:t>-</a:t>
            </a:r>
            <a:r>
              <a:rPr lang="en-US" dirty="0" smtClean="0"/>
              <a:t>mail boxes</a:t>
            </a:r>
            <a:endParaRPr lang="en-US" dirty="0"/>
          </a:p>
        </p:txBody>
      </p:sp>
      <p:pic>
        <p:nvPicPr>
          <p:cNvPr id="6" name="Obrázek 5" descr="C:\Users\skola\AppData\Local\Microsoft\Windows\Temporary Internet Files\Content.IE5\1EERLWA2\MP900430865[1].jpg"/>
          <p:cNvPicPr/>
          <p:nvPr/>
        </p:nvPicPr>
        <p:blipFill>
          <a:blip r:embed="rId2">
            <a:extLst>
              <a:ext uri="{28A0092B-C50C-407E-A947-70E740481C1C}">
                <a14:useLocalDpi xmlns:a14="http://schemas.microsoft.com/office/drawing/2010/main" val="0"/>
              </a:ext>
            </a:extLst>
          </a:blip>
          <a:srcRect/>
          <a:stretch>
            <a:fillRect/>
          </a:stretch>
        </p:blipFill>
        <p:spPr bwMode="auto">
          <a:xfrm>
            <a:off x="5220072" y="1556792"/>
            <a:ext cx="3923928" cy="5144944"/>
          </a:xfrm>
          <a:prstGeom prst="rect">
            <a:avLst/>
          </a:prstGeom>
          <a:noFill/>
          <a:ln>
            <a:noFill/>
          </a:ln>
        </p:spPr>
      </p:pic>
    </p:spTree>
    <p:extLst>
      <p:ext uri="{BB962C8B-B14F-4D97-AF65-F5344CB8AC3E}">
        <p14:creationId xmlns:p14="http://schemas.microsoft.com/office/powerpoint/2010/main" val="316436207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1"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1"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1"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1"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1"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1"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3" grpI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60000"/>
              <a:lumOff val="40000"/>
            </a:schemeClr>
          </a:solidFill>
        </p:spPr>
        <p:txBody>
          <a:bodyPr>
            <a:normAutofit fontScale="90000"/>
          </a:bodyPr>
          <a:lstStyle/>
          <a:p>
            <a:r>
              <a:rPr lang="cs-CZ" dirty="0" err="1" smtClean="0"/>
              <a:t>What</a:t>
            </a:r>
            <a:r>
              <a:rPr lang="cs-CZ" dirty="0" smtClean="0"/>
              <a:t> TV </a:t>
            </a:r>
            <a:r>
              <a:rPr lang="cs-CZ" dirty="0" err="1" smtClean="0"/>
              <a:t>programmes</a:t>
            </a:r>
            <a:r>
              <a:rPr lang="cs-CZ" dirty="0" smtClean="0"/>
              <a:t> do </a:t>
            </a:r>
            <a:r>
              <a:rPr lang="cs-CZ" dirty="0" err="1" smtClean="0"/>
              <a:t>you</a:t>
            </a:r>
            <a:r>
              <a:rPr lang="cs-CZ" dirty="0" smtClean="0"/>
              <a:t> </a:t>
            </a:r>
            <a:r>
              <a:rPr lang="cs-CZ" dirty="0" err="1" smtClean="0"/>
              <a:t>watch</a:t>
            </a:r>
            <a:r>
              <a:rPr lang="cs-CZ" dirty="0"/>
              <a:t>?</a:t>
            </a:r>
            <a:endParaRPr lang="en-US" dirty="0"/>
          </a:p>
        </p:txBody>
      </p:sp>
      <p:sp>
        <p:nvSpPr>
          <p:cNvPr id="3" name="Zástupný symbol pro obsah 2"/>
          <p:cNvSpPr>
            <a:spLocks noGrp="1"/>
          </p:cNvSpPr>
          <p:nvPr>
            <p:ph idx="1"/>
          </p:nvPr>
        </p:nvSpPr>
        <p:spPr>
          <a:solidFill>
            <a:schemeClr val="accent1">
              <a:lumMod val="40000"/>
              <a:lumOff val="60000"/>
            </a:schemeClr>
          </a:solidFill>
        </p:spPr>
        <p:txBody>
          <a:bodyPr>
            <a:normAutofit fontScale="92500" lnSpcReduction="20000"/>
          </a:bodyPr>
          <a:lstStyle/>
          <a:p>
            <a:endParaRPr lang="en-US" dirty="0" smtClean="0"/>
          </a:p>
          <a:p>
            <a:r>
              <a:rPr lang="en-US" dirty="0" smtClean="0"/>
              <a:t>news</a:t>
            </a:r>
            <a:r>
              <a:rPr lang="cs-CZ" dirty="0" smtClean="0"/>
              <a:t> </a:t>
            </a:r>
            <a:r>
              <a:rPr lang="cs-CZ" dirty="0" err="1" smtClean="0"/>
              <a:t>channels</a:t>
            </a:r>
            <a:endParaRPr lang="en-US" dirty="0" smtClean="0"/>
          </a:p>
          <a:p>
            <a:r>
              <a:rPr lang="en-US" dirty="0" smtClean="0"/>
              <a:t>current affairs </a:t>
            </a:r>
            <a:r>
              <a:rPr lang="en-US" dirty="0" err="1" smtClean="0"/>
              <a:t>programmes</a:t>
            </a:r>
            <a:endParaRPr lang="cs-CZ" dirty="0" smtClean="0"/>
          </a:p>
          <a:p>
            <a:r>
              <a:rPr lang="cs-CZ" dirty="0" smtClean="0"/>
              <a:t>sport </a:t>
            </a:r>
            <a:r>
              <a:rPr lang="cs-CZ" dirty="0" err="1" smtClean="0"/>
              <a:t>news</a:t>
            </a:r>
            <a:endParaRPr lang="cs-CZ" dirty="0" smtClean="0"/>
          </a:p>
          <a:p>
            <a:r>
              <a:rPr lang="cs-CZ" dirty="0" err="1" smtClean="0"/>
              <a:t>entertainment</a:t>
            </a:r>
            <a:r>
              <a:rPr lang="cs-CZ" dirty="0" smtClean="0"/>
              <a:t> </a:t>
            </a:r>
            <a:r>
              <a:rPr lang="cs-CZ" dirty="0" err="1" smtClean="0"/>
              <a:t>programmes</a:t>
            </a:r>
            <a:endParaRPr lang="cs-CZ" dirty="0" smtClean="0"/>
          </a:p>
          <a:p>
            <a:r>
              <a:rPr lang="cs-CZ" dirty="0" err="1" smtClean="0"/>
              <a:t>celebrities</a:t>
            </a:r>
            <a:r>
              <a:rPr lang="cs-CZ" dirty="0" smtClean="0"/>
              <a:t> </a:t>
            </a:r>
            <a:r>
              <a:rPr lang="cs-CZ" dirty="0" err="1" smtClean="0"/>
              <a:t>shows</a:t>
            </a:r>
            <a:endParaRPr lang="cs-CZ" dirty="0" smtClean="0"/>
          </a:p>
          <a:p>
            <a:r>
              <a:rPr lang="cs-CZ" dirty="0" err="1" smtClean="0"/>
              <a:t>weather</a:t>
            </a:r>
            <a:r>
              <a:rPr lang="cs-CZ" dirty="0" smtClean="0"/>
              <a:t> </a:t>
            </a:r>
            <a:r>
              <a:rPr lang="cs-CZ" dirty="0" err="1" smtClean="0"/>
              <a:t>forecast</a:t>
            </a:r>
            <a:endParaRPr lang="cs-CZ" dirty="0" smtClean="0"/>
          </a:p>
          <a:p>
            <a:r>
              <a:rPr lang="cs-CZ" dirty="0" smtClean="0"/>
              <a:t>talk </a:t>
            </a:r>
            <a:r>
              <a:rPr lang="cs-CZ" dirty="0" err="1" smtClean="0"/>
              <a:t>shows</a:t>
            </a:r>
            <a:endParaRPr lang="cs-CZ" dirty="0" smtClean="0"/>
          </a:p>
          <a:p>
            <a:r>
              <a:rPr lang="cs-CZ" dirty="0" err="1" smtClean="0"/>
              <a:t>films</a:t>
            </a:r>
            <a:r>
              <a:rPr lang="cs-CZ" dirty="0" smtClean="0"/>
              <a:t>, TV </a:t>
            </a:r>
            <a:r>
              <a:rPr lang="cs-CZ" dirty="0" err="1" smtClean="0"/>
              <a:t>series</a:t>
            </a:r>
            <a:r>
              <a:rPr lang="cs-CZ" dirty="0" smtClean="0"/>
              <a:t>, </a:t>
            </a:r>
            <a:r>
              <a:rPr lang="cs-CZ" dirty="0" err="1" smtClean="0"/>
              <a:t>comedies</a:t>
            </a:r>
            <a:r>
              <a:rPr lang="cs-CZ" dirty="0" smtClean="0"/>
              <a:t> </a:t>
            </a:r>
            <a:r>
              <a:rPr lang="cs-CZ" dirty="0" err="1" smtClean="0"/>
              <a:t>etc</a:t>
            </a:r>
            <a:r>
              <a:rPr lang="cs-CZ" dirty="0" smtClean="0"/>
              <a:t>.</a:t>
            </a:r>
          </a:p>
          <a:p>
            <a:endParaRPr lang="en-US" dirty="0"/>
          </a:p>
        </p:txBody>
      </p:sp>
      <p:pic>
        <p:nvPicPr>
          <p:cNvPr id="5" name="Obrázek 4" descr="C:\Users\skola\AppData\Local\Microsoft\Windows\Temporary Internet Files\Content.IE5\1EERLWA2\MP900431033[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1340769"/>
            <a:ext cx="3802757" cy="2520279"/>
          </a:xfrm>
          <a:prstGeom prst="rect">
            <a:avLst/>
          </a:prstGeom>
          <a:noFill/>
          <a:ln>
            <a:noFill/>
          </a:ln>
        </p:spPr>
      </p:pic>
      <p:pic>
        <p:nvPicPr>
          <p:cNvPr id="7" name="Obrázek 6" descr="C:\Users\skola\AppData\Local\Microsoft\Windows\Temporary Internet Files\Content.IE5\9ZI6DFLF\MP900400107[1].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80111" y="4261485"/>
            <a:ext cx="3586733" cy="2407875"/>
          </a:xfrm>
          <a:prstGeom prst="rect">
            <a:avLst/>
          </a:prstGeom>
          <a:noFill/>
          <a:ln>
            <a:noFill/>
          </a:ln>
        </p:spPr>
      </p:pic>
    </p:spTree>
    <p:extLst>
      <p:ext uri="{BB962C8B-B14F-4D97-AF65-F5344CB8AC3E}">
        <p14:creationId xmlns:p14="http://schemas.microsoft.com/office/powerpoint/2010/main" val="256456829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1"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1000" fill="hold"/>
                                        <p:tgtEl>
                                          <p:spTgt spid="3">
                                            <p:bg/>
                                          </p:spTgt>
                                        </p:tgtEl>
                                        <p:attrNameLst>
                                          <p:attrName>ppt_w</p:attrName>
                                        </p:attrNameLst>
                                      </p:cBhvr>
                                      <p:tavLst>
                                        <p:tav tm="0">
                                          <p:val>
                                            <p:fltVal val="0"/>
                                          </p:val>
                                        </p:tav>
                                        <p:tav tm="100000">
                                          <p:val>
                                            <p:strVal val="#ppt_w"/>
                                          </p:val>
                                        </p:tav>
                                      </p:tavLst>
                                    </p:anim>
                                    <p:anim calcmode="lin" valueType="num">
                                      <p:cBhvr>
                                        <p:cTn id="13" dur="1000" fill="hold"/>
                                        <p:tgtEl>
                                          <p:spTgt spid="3">
                                            <p:bg/>
                                          </p:spTgt>
                                        </p:tgtEl>
                                        <p:attrNameLst>
                                          <p:attrName>ppt_h</p:attrName>
                                        </p:attrNameLst>
                                      </p:cBhvr>
                                      <p:tavLst>
                                        <p:tav tm="0">
                                          <p:val>
                                            <p:fltVal val="0"/>
                                          </p:val>
                                        </p:tav>
                                        <p:tav tm="100000">
                                          <p:val>
                                            <p:strVal val="#ppt_h"/>
                                          </p:val>
                                        </p:tav>
                                      </p:tavLst>
                                    </p:anim>
                                    <p:anim calcmode="lin" valueType="num">
                                      <p:cBhvr>
                                        <p:cTn id="14" dur="1000" fill="hold"/>
                                        <p:tgtEl>
                                          <p:spTgt spid="3">
                                            <p:bg/>
                                          </p:spTgt>
                                        </p:tgtEl>
                                        <p:attrNameLst>
                                          <p:attrName>style.rotation</p:attrName>
                                        </p:attrNameLst>
                                      </p:cBhvr>
                                      <p:tavLst>
                                        <p:tav tm="0">
                                          <p:val>
                                            <p:fltVal val="90"/>
                                          </p:val>
                                        </p:tav>
                                        <p:tav tm="100000">
                                          <p:val>
                                            <p:fltVal val="0"/>
                                          </p:val>
                                        </p:tav>
                                      </p:tavLst>
                                    </p:anim>
                                    <p:animEffect transition="in" filter="fade">
                                      <p:cBhvr>
                                        <p:cTn id="15" dur="1000"/>
                                        <p:tgtEl>
                                          <p:spTgt spid="3">
                                            <p:bg/>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1"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1"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1"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1"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p:cTn id="44"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5"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6"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7" dur="10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1" presetClass="entr" presetSubtype="0" fill="hold" grpId="1"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 calcmode="lin" valueType="num">
                                      <p:cBhvr>
                                        <p:cTn id="52"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3"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4"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5" dur="1000"/>
                                        <p:tgtEl>
                                          <p:spTgt spid="3">
                                            <p:txEl>
                                              <p:pRg st="5" end="5"/>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31" presetClass="entr" presetSubtype="0" fill="hold" grpId="1" nodeType="clickEffect">
                                  <p:stCondLst>
                                    <p:cond delay="0"/>
                                  </p:stCondLst>
                                  <p:childTnLst>
                                    <p:set>
                                      <p:cBhvr>
                                        <p:cTn id="59" dur="1" fill="hold">
                                          <p:stCondLst>
                                            <p:cond delay="0"/>
                                          </p:stCondLst>
                                        </p:cTn>
                                        <p:tgtEl>
                                          <p:spTgt spid="3">
                                            <p:txEl>
                                              <p:pRg st="6" end="6"/>
                                            </p:txEl>
                                          </p:spTgt>
                                        </p:tgtEl>
                                        <p:attrNameLst>
                                          <p:attrName>style.visibility</p:attrName>
                                        </p:attrNameLst>
                                      </p:cBhvr>
                                      <p:to>
                                        <p:strVal val="visible"/>
                                      </p:to>
                                    </p:set>
                                    <p:anim calcmode="lin" valueType="num">
                                      <p:cBhvr>
                                        <p:cTn id="60"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61"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62"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63" dur="1000"/>
                                        <p:tgtEl>
                                          <p:spTgt spid="3">
                                            <p:txEl>
                                              <p:pRg st="6" end="6"/>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31" presetClass="entr" presetSubtype="0" fill="hold" grpId="1" nodeType="clickEffect">
                                  <p:stCondLst>
                                    <p:cond delay="0"/>
                                  </p:stCondLst>
                                  <p:childTnLst>
                                    <p:set>
                                      <p:cBhvr>
                                        <p:cTn id="67" dur="1" fill="hold">
                                          <p:stCondLst>
                                            <p:cond delay="0"/>
                                          </p:stCondLst>
                                        </p:cTn>
                                        <p:tgtEl>
                                          <p:spTgt spid="3">
                                            <p:txEl>
                                              <p:pRg st="7" end="7"/>
                                            </p:txEl>
                                          </p:spTgt>
                                        </p:tgtEl>
                                        <p:attrNameLst>
                                          <p:attrName>style.visibility</p:attrName>
                                        </p:attrNameLst>
                                      </p:cBhvr>
                                      <p:to>
                                        <p:strVal val="visible"/>
                                      </p:to>
                                    </p:set>
                                    <p:anim calcmode="lin" valueType="num">
                                      <p:cBhvr>
                                        <p:cTn id="68"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9"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70"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71" dur="1000"/>
                                        <p:tgtEl>
                                          <p:spTgt spid="3">
                                            <p:txEl>
                                              <p:pRg st="7" end="7"/>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31" presetClass="entr" presetSubtype="0" fill="hold" grpId="1" nodeType="clickEffect">
                                  <p:stCondLst>
                                    <p:cond delay="0"/>
                                  </p:stCondLst>
                                  <p:childTnLst>
                                    <p:set>
                                      <p:cBhvr>
                                        <p:cTn id="75" dur="1" fill="hold">
                                          <p:stCondLst>
                                            <p:cond delay="0"/>
                                          </p:stCondLst>
                                        </p:cTn>
                                        <p:tgtEl>
                                          <p:spTgt spid="3">
                                            <p:txEl>
                                              <p:pRg st="8" end="8"/>
                                            </p:txEl>
                                          </p:spTgt>
                                        </p:tgtEl>
                                        <p:attrNameLst>
                                          <p:attrName>style.visibility</p:attrName>
                                        </p:attrNameLst>
                                      </p:cBhvr>
                                      <p:to>
                                        <p:strVal val="visible"/>
                                      </p:to>
                                    </p:set>
                                    <p:anim calcmode="lin" valueType="num">
                                      <p:cBhvr>
                                        <p:cTn id="76"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7"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78"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9" dur="1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3" grpId="1"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97768"/>
            <a:ext cx="8229600" cy="6111551"/>
          </a:xfrm>
          <a:solidFill>
            <a:schemeClr val="accent1">
              <a:lumMod val="60000"/>
              <a:lumOff val="40000"/>
            </a:schemeClr>
          </a:solidFill>
        </p:spPr>
        <p:txBody>
          <a:bodyPr>
            <a:noAutofit/>
          </a:bodyPr>
          <a:lstStyle/>
          <a:p>
            <a:pPr algn="l"/>
            <a:r>
              <a:rPr lang="en-US" sz="3600" dirty="0" smtClean="0"/>
              <a:t>What media do you prefer? Why?</a:t>
            </a:r>
            <a:br>
              <a:rPr lang="en-US" sz="3600" dirty="0" smtClean="0"/>
            </a:br>
            <a:r>
              <a:rPr lang="en-US" sz="3600" dirty="0" smtClean="0"/>
              <a:t/>
            </a:r>
            <a:br>
              <a:rPr lang="en-US" sz="3600" dirty="0" smtClean="0"/>
            </a:br>
            <a:r>
              <a:rPr lang="en-US" sz="3600" dirty="0" smtClean="0"/>
              <a:t>What is the difference between traditional media and internet?</a:t>
            </a:r>
            <a:br>
              <a:rPr lang="en-US" sz="3600" dirty="0" smtClean="0"/>
            </a:br>
            <a:r>
              <a:rPr lang="en-US" sz="3600" dirty="0" smtClean="0"/>
              <a:t/>
            </a:r>
            <a:br>
              <a:rPr lang="en-US" sz="3600" dirty="0" smtClean="0"/>
            </a:br>
            <a:r>
              <a:rPr lang="en-US" sz="3600" dirty="0" smtClean="0"/>
              <a:t>What </a:t>
            </a:r>
            <a:r>
              <a:rPr lang="en-US" sz="3600" dirty="0" err="1" smtClean="0"/>
              <a:t>advant</a:t>
            </a:r>
            <a:r>
              <a:rPr lang="cs-CZ" sz="3600" dirty="0" smtClean="0"/>
              <a:t>a</a:t>
            </a:r>
            <a:r>
              <a:rPr lang="en-US" sz="3600" dirty="0" smtClean="0"/>
              <a:t>g</a:t>
            </a:r>
            <a:r>
              <a:rPr lang="cs-CZ" sz="3600" dirty="0" smtClean="0"/>
              <a:t>e</a:t>
            </a:r>
            <a:r>
              <a:rPr lang="en-US" sz="3600" dirty="0" smtClean="0"/>
              <a:t>s and disadvantages does the internet have?</a:t>
            </a:r>
            <a:br>
              <a:rPr lang="en-US" sz="3600" dirty="0" smtClean="0"/>
            </a:br>
            <a:r>
              <a:rPr lang="en-US" sz="3600" dirty="0" smtClean="0"/>
              <a:t/>
            </a:r>
            <a:br>
              <a:rPr lang="en-US" sz="3600" dirty="0" smtClean="0"/>
            </a:br>
            <a:r>
              <a:rPr lang="en-US" sz="3600" dirty="0" smtClean="0"/>
              <a:t>Are there any dangers in</a:t>
            </a:r>
            <a:r>
              <a:rPr lang="cs-CZ" sz="3600" smtClean="0"/>
              <a:t/>
            </a:r>
            <a:br>
              <a:rPr lang="cs-CZ" sz="3600" smtClean="0"/>
            </a:br>
            <a:r>
              <a:rPr lang="en-US" sz="3600" smtClean="0"/>
              <a:t> </a:t>
            </a:r>
            <a:r>
              <a:rPr lang="en-US" sz="3600" dirty="0" smtClean="0"/>
              <a:t>using the internet?</a:t>
            </a:r>
            <a:br>
              <a:rPr lang="en-US" sz="3600" dirty="0" smtClean="0"/>
            </a:br>
            <a:endParaRPr lang="en-US" sz="3600" dirty="0"/>
          </a:p>
        </p:txBody>
      </p:sp>
      <p:pic>
        <p:nvPicPr>
          <p:cNvPr id="9" name="Obrázek 8" descr="C:\Users\skola\AppData\Local\Microsoft\Windows\Temporary Internet Files\Content.IE5\9ZI6DFLF\MP900438755[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62473" y="3617089"/>
            <a:ext cx="3881527" cy="2881650"/>
          </a:xfrm>
          <a:prstGeom prst="rect">
            <a:avLst/>
          </a:prstGeom>
          <a:noFill/>
          <a:ln>
            <a:noFill/>
          </a:ln>
          <a:effectLst>
            <a:glow rad="127000">
              <a:schemeClr val="accent1">
                <a:alpha val="16000"/>
              </a:schemeClr>
            </a:glow>
            <a:softEdge rad="850900"/>
          </a:effectLst>
        </p:spPr>
      </p:pic>
    </p:spTree>
    <p:extLst>
      <p:ext uri="{BB962C8B-B14F-4D97-AF65-F5344CB8AC3E}">
        <p14:creationId xmlns:p14="http://schemas.microsoft.com/office/powerpoint/2010/main" val="3549649096"/>
      </p:ext>
    </p:extLst>
  </p:cSld>
  <p:clrMapOvr>
    <a:masterClrMapping/>
  </p:clrMapOvr>
  <p:transition>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l="-6000" r="-6000"/>
          </a:stretch>
        </a:blipFill>
        <a:effectLst/>
      </p:bgPr>
    </p:bg>
    <p:spTree>
      <p:nvGrpSpPr>
        <p:cNvPr id="1" name=""/>
        <p:cNvGrpSpPr/>
        <p:nvPr/>
      </p:nvGrpSpPr>
      <p:grpSpPr>
        <a:xfrm>
          <a:off x="0" y="0"/>
          <a:ext cx="0" cy="0"/>
          <a:chOff x="0" y="0"/>
          <a:chExt cx="0" cy="0"/>
        </a:xfrm>
      </p:grpSpPr>
      <p:sp>
        <p:nvSpPr>
          <p:cNvPr id="4098" name="Nadpis 1"/>
          <p:cNvSpPr>
            <a:spLocks noGrp="1"/>
          </p:cNvSpPr>
          <p:nvPr>
            <p:ph type="title"/>
          </p:nvPr>
        </p:nvSpPr>
        <p:spPr>
          <a:xfrm>
            <a:off x="2700338" y="836613"/>
            <a:ext cx="6443662" cy="1439862"/>
          </a:xfrm>
        </p:spPr>
        <p:txBody>
          <a:bodyPr anchor="b"/>
          <a:lstStyle/>
          <a:p>
            <a:pPr algn="r" eaLnBrk="1" hangingPunct="1"/>
            <a:r>
              <a:rPr lang="cs-CZ" sz="2000" b="1" dirty="0" smtClean="0">
                <a:solidFill>
                  <a:srgbClr val="92D050"/>
                </a:solidFill>
                <a:latin typeface="Arial" charset="0"/>
                <a:cs typeface="Arial" charset="0"/>
              </a:rPr>
              <a:t>Autorská práva</a:t>
            </a:r>
            <a:endParaRPr lang="cs-CZ" sz="2000" b="1" dirty="0" smtClean="0">
              <a:latin typeface="Arial" charset="0"/>
              <a:cs typeface="Arial" charset="0"/>
            </a:endParaRPr>
          </a:p>
        </p:txBody>
      </p:sp>
      <p:sp>
        <p:nvSpPr>
          <p:cNvPr id="3" name="Zástupný symbol pro obsah 2"/>
          <p:cNvSpPr>
            <a:spLocks noGrp="1"/>
          </p:cNvSpPr>
          <p:nvPr>
            <p:ph idx="1"/>
          </p:nvPr>
        </p:nvSpPr>
        <p:spPr>
          <a:xfrm>
            <a:off x="457200" y="2781300"/>
            <a:ext cx="8229600" cy="3816350"/>
          </a:xfrm>
        </p:spPr>
        <p:txBody>
          <a:bodyPr rtlCol="0">
            <a:normAutofit lnSpcReduction="10000"/>
          </a:bodyPr>
          <a:lstStyle/>
          <a:p>
            <a:pPr marL="0" indent="0" eaLnBrk="1" hangingPunct="1">
              <a:buNone/>
            </a:pPr>
            <a:endParaRPr lang="cs-CZ" sz="2400" dirty="0" smtClean="0">
              <a:latin typeface="Arial" charset="0"/>
              <a:cs typeface="Arial" charset="0"/>
            </a:endParaRPr>
          </a:p>
          <a:p>
            <a:pPr algn="ctr" eaLnBrk="1" hangingPunct="1">
              <a:buNone/>
            </a:pPr>
            <a:r>
              <a:rPr lang="cs-CZ" sz="2400" dirty="0" smtClean="0">
                <a:latin typeface="Arial" charset="0"/>
                <a:cs typeface="Arial" charset="0"/>
              </a:rPr>
              <a:t>Dílo smí být dále šířeno pod licencí CC BY-SA.</a:t>
            </a:r>
          </a:p>
          <a:p>
            <a:pPr algn="ctr" eaLnBrk="1" hangingPunct="1">
              <a:buNone/>
            </a:pPr>
            <a:r>
              <a:rPr lang="cs-CZ" sz="2400" dirty="0" smtClean="0">
                <a:latin typeface="Arial" charset="0"/>
                <a:cs typeface="Arial" charset="0"/>
              </a:rPr>
              <a:t>Materiály jsou určeny pro bezplatné používání pro potřeby výuky a vzdělávání na všech typech škol</a:t>
            </a:r>
            <a:br>
              <a:rPr lang="cs-CZ" sz="2400" dirty="0" smtClean="0">
                <a:latin typeface="Arial" charset="0"/>
                <a:cs typeface="Arial" charset="0"/>
              </a:rPr>
            </a:br>
            <a:r>
              <a:rPr lang="cs-CZ" sz="2400" dirty="0" smtClean="0">
                <a:latin typeface="Arial" charset="0"/>
                <a:cs typeface="Arial" charset="0"/>
              </a:rPr>
              <a:t>a školských zařízení. Jakékoliv další využití podléhá autorskému zákonu.</a:t>
            </a:r>
          </a:p>
          <a:p>
            <a:pPr algn="ctr" eaLnBrk="1" hangingPunct="1">
              <a:buNone/>
            </a:pPr>
            <a:r>
              <a:rPr lang="cs-CZ" sz="2400" dirty="0" smtClean="0">
                <a:latin typeface="Arial" charset="0"/>
                <a:cs typeface="Arial" charset="0"/>
              </a:rPr>
              <a:t>Všechna neocitovaná autorská díla jsou dílem autora.</a:t>
            </a:r>
          </a:p>
          <a:p>
            <a:pPr algn="ctr" eaLnBrk="1" hangingPunct="1">
              <a:buNone/>
            </a:pPr>
            <a:r>
              <a:rPr lang="cs-CZ" sz="2400" dirty="0" smtClean="0">
                <a:latin typeface="Arial" charset="0"/>
                <a:cs typeface="Arial" charset="0"/>
              </a:rPr>
              <a:t>Všechny neocitované kliparty a další grafické objekty jsou součástí prostředků výukového </a:t>
            </a:r>
            <a:r>
              <a:rPr lang="cs-CZ" sz="2400" dirty="0" err="1" smtClean="0">
                <a:latin typeface="Arial" charset="0"/>
                <a:cs typeface="Arial" charset="0"/>
              </a:rPr>
              <a:t>sw</a:t>
            </a:r>
            <a:r>
              <a:rPr lang="cs-CZ" sz="2400" dirty="0" smtClean="0">
                <a:latin typeface="Arial" charset="0"/>
                <a:cs typeface="Arial" charset="0"/>
              </a:rPr>
              <a:t> </a:t>
            </a:r>
            <a:r>
              <a:rPr lang="cs-CZ" sz="2400" dirty="0" err="1" smtClean="0">
                <a:latin typeface="Arial" charset="0"/>
                <a:cs typeface="Arial" charset="0"/>
              </a:rPr>
              <a:t>Smart</a:t>
            </a:r>
            <a:r>
              <a:rPr lang="cs-CZ" sz="2400" dirty="0" smtClean="0">
                <a:latin typeface="Arial" charset="0"/>
                <a:cs typeface="Arial" charset="0"/>
              </a:rPr>
              <a:t> Notebook a MS Office.</a:t>
            </a:r>
          </a:p>
          <a:p>
            <a:pPr eaLnBrk="1" hangingPunct="1"/>
            <a:endParaRPr lang="cs-CZ" sz="2400" dirty="0" smtClean="0">
              <a:latin typeface="Arial" charset="0"/>
              <a:cs typeface="Arial" charset="0"/>
            </a:endParaRPr>
          </a:p>
          <a:p>
            <a:pPr eaLnBrk="1" hangingPunct="1"/>
            <a:endParaRPr lang="cs-CZ" sz="2400" dirty="0" smtClean="0">
              <a:latin typeface="Arial" charset="0"/>
              <a:cs typeface="Arial" charset="0"/>
            </a:endParaRPr>
          </a:p>
        </p:txBody>
      </p:sp>
    </p:spTree>
    <p:extLst>
      <p:ext uri="{BB962C8B-B14F-4D97-AF65-F5344CB8AC3E}">
        <p14:creationId xmlns:p14="http://schemas.microsoft.com/office/powerpoint/2010/main" val="27475879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otalTime>109</TotalTime>
  <Words>276</Words>
  <Application>Microsoft Office PowerPoint</Application>
  <PresentationFormat>Předvádění na obrazovce (4:3)</PresentationFormat>
  <Paragraphs>91</Paragraphs>
  <Slides>9</Slides>
  <Notes>0</Notes>
  <HiddenSlides>0</HiddenSlides>
  <MMClips>0</MMClips>
  <ScaleCrop>false</ScaleCrop>
  <HeadingPairs>
    <vt:vector size="4" baseType="variant">
      <vt:variant>
        <vt:lpstr>Motiv</vt:lpstr>
      </vt:variant>
      <vt:variant>
        <vt:i4>3</vt:i4>
      </vt:variant>
      <vt:variant>
        <vt:lpstr>Nadpisy snímků</vt:lpstr>
      </vt:variant>
      <vt:variant>
        <vt:i4>9</vt:i4>
      </vt:variant>
    </vt:vector>
  </HeadingPairs>
  <TitlesOfParts>
    <vt:vector size="12" baseType="lpstr">
      <vt:lpstr>Motiv sady Office</vt:lpstr>
      <vt:lpstr>1_Motiv sady Office</vt:lpstr>
      <vt:lpstr>2_Motiv sady Office</vt:lpstr>
      <vt:lpstr>Obchodní akademie, Střední odborná škola  a Jazyková škola s právem státní jazykové zkoušky,  Hradec Králové</vt:lpstr>
      <vt:lpstr>What are the most common types of media?</vt:lpstr>
      <vt:lpstr>What is the role of the media? </vt:lpstr>
      <vt:lpstr>What types of newspapers are there? What information can you find in  a newspaper?</vt:lpstr>
      <vt:lpstr>What British or American newspapers and magazines do you know?</vt:lpstr>
      <vt:lpstr>What information can you find on the internet?</vt:lpstr>
      <vt:lpstr>What TV programmes do you watch?</vt:lpstr>
      <vt:lpstr>What media do you prefer? Why?  What is the difference between traditional media and internet?  What advantages and disadvantages does the internet have?  Are there any dangers in  using the internet? </vt:lpstr>
      <vt:lpstr>Autorská práva</vt:lpstr>
    </vt:vector>
  </TitlesOfParts>
  <Company>OAHK</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dc:title>
  <dc:creator>OAHK</dc:creator>
  <cp:lastModifiedBy>Dana Vitova</cp:lastModifiedBy>
  <cp:revision>14</cp:revision>
  <dcterms:created xsi:type="dcterms:W3CDTF">2011-11-14T10:27:54Z</dcterms:created>
  <dcterms:modified xsi:type="dcterms:W3CDTF">2014-02-17T10:26:17Z</dcterms:modified>
</cp:coreProperties>
</file>