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  <p:sldId id="268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878" y="-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AA51F-4ABC-4B49-B81B-0792B5553BBA}" type="datetimeFigureOut">
              <a:rPr lang="cs-CZ" smtClean="0"/>
              <a:pPr/>
              <a:t>10.7.2014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863E38-E2C1-471C-836E-0EE4EFAC88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980728"/>
            <a:ext cx="8640960" cy="1296144"/>
          </a:xfrm>
        </p:spPr>
        <p:txBody>
          <a:bodyPr>
            <a:noAutofit/>
          </a:bodyPr>
          <a:lstStyle/>
          <a:p>
            <a:pPr algn="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Obchodní akademie, Střední odborná škola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 Jazyková škola s právem státní jazykové zkoušky, </a:t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Hradec Králové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37185"/>
              </p:ext>
            </p:extLst>
          </p:nvPr>
        </p:nvGraphicFramePr>
        <p:xfrm>
          <a:off x="251520" y="2780928"/>
          <a:ext cx="8568952" cy="38472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6480720"/>
              </a:tblGrid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František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Jahnátek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99506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VY_32_INOVACE_4_ANGLICKY_JAZYK_KOMUNIKACNI_SITUACE_17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Obchodní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angličtina</a:t>
                      </a:r>
                      <a:r>
                        <a:rPr lang="en-US" sz="1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žádost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 </a:t>
                      </a:r>
                      <a:r>
                        <a:rPr lang="en-US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práci</a:t>
                      </a:r>
                      <a:endParaRPr lang="en-US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sady:</a:t>
                      </a: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ANJ – Komunikační situace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obor: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4. ročník, ekonomické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Žádost o práci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24630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Použití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procvičení slovní zásoby k tématu práce a žádost o práci.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bs01064_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357313"/>
            <a:ext cx="6400800" cy="550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0"/>
            <a:ext cx="9144000" cy="114300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err="1" smtClean="0"/>
              <a:t>How</a:t>
            </a:r>
            <a:r>
              <a:rPr lang="cs-CZ" b="1" dirty="0" smtClean="0"/>
              <a:t> to </a:t>
            </a:r>
            <a:r>
              <a:rPr lang="cs-CZ" b="1" dirty="0" err="1" smtClean="0"/>
              <a:t>write</a:t>
            </a:r>
            <a:r>
              <a:rPr lang="cs-CZ" b="1" dirty="0" smtClean="0"/>
              <a:t> a </a:t>
            </a:r>
            <a:r>
              <a:rPr lang="cs-CZ" b="1" dirty="0" err="1" smtClean="0"/>
              <a:t>job</a:t>
            </a:r>
            <a:r>
              <a:rPr lang="cs-CZ" b="1" dirty="0" smtClean="0"/>
              <a:t> </a:t>
            </a:r>
            <a:r>
              <a:rPr lang="cs-CZ" b="1" dirty="0" err="1" smtClean="0"/>
              <a:t>application</a:t>
            </a:r>
            <a:endParaRPr lang="en-US" b="1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762000"/>
            <a:ext cx="6400800" cy="762000"/>
          </a:xfrm>
        </p:spPr>
        <p:txBody>
          <a:bodyPr/>
          <a:lstStyle/>
          <a:p>
            <a:endParaRPr lang="cs-CZ" sz="2400" b="1">
              <a:solidFill>
                <a:srgbClr val="FFFF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573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4C854-9FFF-4D03-8BC6-9F20E5F63629}" type="slidenum">
              <a:rPr lang="en-US"/>
              <a:pPr/>
              <a:t>3</a:t>
            </a:fld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What are the parts of a letter?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What is the very first thing you put on a letter?  Clue : It </a:t>
            </a:r>
            <a:r>
              <a:rPr lang="en-US" dirty="0" smtClean="0">
                <a:solidFill>
                  <a:schemeClr val="bg1"/>
                </a:solidFill>
              </a:rPr>
              <a:t>is in </a:t>
            </a:r>
            <a:r>
              <a:rPr lang="en-US" dirty="0">
                <a:solidFill>
                  <a:schemeClr val="bg1"/>
                </a:solidFill>
              </a:rPr>
              <a:t>the upper right corner. </a:t>
            </a:r>
          </a:p>
          <a:p>
            <a:pPr algn="ctr">
              <a:buFontTx/>
              <a:buNone/>
            </a:pPr>
            <a:r>
              <a:rPr lang="en-US" dirty="0">
                <a:solidFill>
                  <a:schemeClr val="bg1"/>
                </a:solidFill>
              </a:rPr>
              <a:t>	 Date  </a:t>
            </a:r>
          </a:p>
          <a:p>
            <a:r>
              <a:rPr lang="en-US" dirty="0" smtClean="0">
                <a:solidFill>
                  <a:schemeClr val="bg1"/>
                </a:solidFill>
              </a:rPr>
              <a:t>How do  </a:t>
            </a:r>
            <a:r>
              <a:rPr lang="en-US" dirty="0">
                <a:solidFill>
                  <a:schemeClr val="bg1"/>
                </a:solidFill>
              </a:rPr>
              <a:t>you </a:t>
            </a:r>
            <a:r>
              <a:rPr lang="en-US" dirty="0" smtClean="0">
                <a:solidFill>
                  <a:schemeClr val="bg1"/>
                </a:solidFill>
              </a:rPr>
              <a:t>start the letter?</a:t>
            </a:r>
            <a:endParaRPr lang="en-US" dirty="0">
              <a:solidFill>
                <a:schemeClr val="bg1"/>
              </a:solidFill>
            </a:endParaRPr>
          </a:p>
          <a:p>
            <a:pPr>
              <a:buFontTx/>
              <a:buNone/>
            </a:pPr>
            <a:r>
              <a:rPr lang="en-US" dirty="0">
                <a:solidFill>
                  <a:schemeClr val="bg1"/>
                </a:solidFill>
              </a:rPr>
              <a:t>  “Dear ____,”?</a:t>
            </a:r>
          </a:p>
          <a:p>
            <a:pPr algn="ctr">
              <a:buFontTx/>
              <a:buNone/>
            </a:pPr>
            <a:r>
              <a:rPr lang="en-US" dirty="0">
                <a:solidFill>
                  <a:schemeClr val="bg1"/>
                </a:solidFill>
              </a:rPr>
              <a:t>	</a:t>
            </a:r>
            <a:r>
              <a:rPr lang="en-US" dirty="0" smtClean="0">
                <a:solidFill>
                  <a:schemeClr val="bg1"/>
                </a:solidFill>
              </a:rPr>
              <a:t>Sir, Madam, </a:t>
            </a:r>
            <a:r>
              <a:rPr lang="en-US" dirty="0" err="1" smtClean="0">
                <a:solidFill>
                  <a:schemeClr val="bg1"/>
                </a:solidFill>
              </a:rPr>
              <a:t>Mr</a:t>
            </a:r>
            <a:r>
              <a:rPr lang="en-US" dirty="0" smtClean="0">
                <a:solidFill>
                  <a:schemeClr val="bg1"/>
                </a:solidFill>
              </a:rPr>
              <a:t>.,Mrs.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5363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7A854-0F55-42FC-8C7F-B326B25582B9}" type="slidenum">
              <a:rPr lang="en-US"/>
              <a:pPr/>
              <a:t>4</a:t>
            </a:fld>
            <a:endParaRPr lang="en-US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What are the parts of a letter?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lnSpc>
                <a:spcPct val="90000"/>
              </a:lnSpc>
            </a:pPr>
            <a:r>
              <a:rPr lang="en-US" dirty="0"/>
              <a:t>What do you call the main part of your letter?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b="1" dirty="0"/>
              <a:t>	Body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How do </a:t>
            </a:r>
            <a:r>
              <a:rPr lang="en-US" dirty="0"/>
              <a:t>you </a:t>
            </a:r>
            <a:r>
              <a:rPr lang="en-US" dirty="0" smtClean="0"/>
              <a:t>finish the letter?</a:t>
            </a:r>
            <a:endParaRPr lang="en-US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b="1" dirty="0"/>
              <a:t>	</a:t>
            </a:r>
            <a:r>
              <a:rPr lang="en-US" b="1" dirty="0" smtClean="0"/>
              <a:t>Yours faithfully, sincerely</a:t>
            </a:r>
            <a:endParaRPr lang="en-US" b="1" dirty="0"/>
          </a:p>
          <a:p>
            <a:pPr>
              <a:lnSpc>
                <a:spcPct val="90000"/>
              </a:lnSpc>
            </a:pPr>
            <a:r>
              <a:rPr lang="en-US" dirty="0"/>
              <a:t>What do you call the line that contains your name?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en-US" b="1" dirty="0"/>
              <a:t>Signature</a:t>
            </a:r>
          </a:p>
          <a:p>
            <a:pPr>
              <a:lnSpc>
                <a:spcPct val="9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204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Writing a Letter</a:t>
            </a:r>
          </a:p>
        </p:txBody>
      </p:sp>
      <p:sp>
        <p:nvSpPr>
          <p:cNvPr id="2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4B728-4AF3-4F60-984F-3040931BC535}" type="slidenum">
              <a:rPr lang="en-US"/>
              <a:pPr/>
              <a:t>5</a:t>
            </a:fld>
            <a:endParaRPr lang="en-US"/>
          </a:p>
        </p:txBody>
      </p:sp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4953000" y="1676400"/>
            <a:ext cx="1371600" cy="304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Where does the date go?</a:t>
            </a:r>
          </a:p>
        </p:txBody>
      </p:sp>
      <p:sp>
        <p:nvSpPr>
          <p:cNvPr id="3076" name="Document"/>
          <p:cNvSpPr>
            <a:spLocks noEditPoints="1" noChangeArrowheads="1"/>
          </p:cNvSpPr>
          <p:nvPr/>
        </p:nvSpPr>
        <p:spPr bwMode="auto">
          <a:xfrm rot="5400000">
            <a:off x="1466850" y="1581150"/>
            <a:ext cx="5448300" cy="441960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5029200" y="1600200"/>
            <a:ext cx="83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/>
              <a:t>1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2362200" y="2438400"/>
            <a:ext cx="1219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2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4953000" y="4648200"/>
            <a:ext cx="1447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3</a:t>
            </a:r>
          </a:p>
        </p:txBody>
      </p:sp>
      <p:sp>
        <p:nvSpPr>
          <p:cNvPr id="3082" name="Rectangle 10"/>
          <p:cNvSpPr>
            <a:spLocks noChangeArrowheads="1"/>
          </p:cNvSpPr>
          <p:nvPr/>
        </p:nvSpPr>
        <p:spPr bwMode="auto">
          <a:xfrm>
            <a:off x="2286000" y="2971800"/>
            <a:ext cx="3886200" cy="1447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3657600" y="3352800"/>
            <a:ext cx="68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3</a:t>
            </a:r>
          </a:p>
        </p:txBody>
      </p:sp>
      <p:sp>
        <p:nvSpPr>
          <p:cNvPr id="3084" name="Rectangle 12"/>
          <p:cNvSpPr>
            <a:spLocks noChangeArrowheads="1"/>
          </p:cNvSpPr>
          <p:nvPr/>
        </p:nvSpPr>
        <p:spPr bwMode="auto">
          <a:xfrm>
            <a:off x="4495800" y="1676400"/>
            <a:ext cx="16764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>
            <a:off x="5029200" y="1676400"/>
            <a:ext cx="1143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1</a:t>
            </a:r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2362200" y="2514600"/>
            <a:ext cx="12192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7" name="Text Box 15"/>
          <p:cNvSpPr txBox="1">
            <a:spLocks noChangeArrowheads="1"/>
          </p:cNvSpPr>
          <p:nvPr/>
        </p:nvSpPr>
        <p:spPr bwMode="auto">
          <a:xfrm>
            <a:off x="2362200" y="24384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2</a:t>
            </a:r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4876800" y="4724400"/>
            <a:ext cx="14478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89" name="Text Box 17"/>
          <p:cNvSpPr txBox="1">
            <a:spLocks noChangeArrowheads="1"/>
          </p:cNvSpPr>
          <p:nvPr/>
        </p:nvSpPr>
        <p:spPr bwMode="auto">
          <a:xfrm>
            <a:off x="4953000" y="4724400"/>
            <a:ext cx="1295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4</a:t>
            </a:r>
          </a:p>
        </p:txBody>
      </p:sp>
      <p:sp>
        <p:nvSpPr>
          <p:cNvPr id="3094" name="Text Box 22"/>
          <p:cNvSpPr txBox="1">
            <a:spLocks noChangeArrowheads="1"/>
          </p:cNvSpPr>
          <p:nvPr/>
        </p:nvSpPr>
        <p:spPr bwMode="auto">
          <a:xfrm>
            <a:off x="4572000" y="1676400"/>
            <a:ext cx="1524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11/12/2013</a:t>
            </a:r>
            <a:endParaRPr lang="en-US" dirty="0"/>
          </a:p>
        </p:txBody>
      </p:sp>
      <p:sp>
        <p:nvSpPr>
          <p:cNvPr id="3095" name="Text Box 23"/>
          <p:cNvSpPr txBox="1">
            <a:spLocks noChangeArrowheads="1"/>
          </p:cNvSpPr>
          <p:nvPr/>
        </p:nvSpPr>
        <p:spPr bwMode="auto">
          <a:xfrm>
            <a:off x="4876800" y="5181600"/>
            <a:ext cx="1447800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680702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Writing a Letter</a:t>
            </a:r>
          </a:p>
        </p:txBody>
      </p:sp>
      <p:sp>
        <p:nvSpPr>
          <p:cNvPr id="2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8CA81-1A9D-4178-922B-A5043867A0CA}" type="slidenum">
              <a:rPr lang="en-US"/>
              <a:pPr/>
              <a:t>6</a:t>
            </a:fld>
            <a:endParaRPr lang="en-US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4953000" y="1676400"/>
            <a:ext cx="1371600" cy="304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Where does the greeting go?</a:t>
            </a:r>
          </a:p>
        </p:txBody>
      </p:sp>
      <p:sp>
        <p:nvSpPr>
          <p:cNvPr id="7172" name="Document"/>
          <p:cNvSpPr>
            <a:spLocks noEditPoints="1" noChangeArrowheads="1"/>
          </p:cNvSpPr>
          <p:nvPr/>
        </p:nvSpPr>
        <p:spPr bwMode="auto">
          <a:xfrm rot="5400000">
            <a:off x="1466850" y="1581150"/>
            <a:ext cx="5448300" cy="441960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5029200" y="1600200"/>
            <a:ext cx="83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/>
              <a:t>1</a:t>
            </a: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2362200" y="2438400"/>
            <a:ext cx="1219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2</a:t>
            </a: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4953000" y="4648200"/>
            <a:ext cx="1447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3</a:t>
            </a:r>
          </a:p>
        </p:txBody>
      </p:sp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2286000" y="2971800"/>
            <a:ext cx="3886200" cy="1447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3657600" y="3352800"/>
            <a:ext cx="68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3</a:t>
            </a:r>
          </a:p>
        </p:txBody>
      </p:sp>
      <p:sp>
        <p:nvSpPr>
          <p:cNvPr id="7178" name="Rectangle 10"/>
          <p:cNvSpPr>
            <a:spLocks noChangeArrowheads="1"/>
          </p:cNvSpPr>
          <p:nvPr/>
        </p:nvSpPr>
        <p:spPr bwMode="auto">
          <a:xfrm>
            <a:off x="4572000" y="1676400"/>
            <a:ext cx="16002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4648200" y="1676400"/>
            <a:ext cx="1524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July 4, 2002</a:t>
            </a:r>
          </a:p>
        </p:txBody>
      </p:sp>
      <p:sp>
        <p:nvSpPr>
          <p:cNvPr id="7180" name="Rectangle 12"/>
          <p:cNvSpPr>
            <a:spLocks noChangeArrowheads="1"/>
          </p:cNvSpPr>
          <p:nvPr/>
        </p:nvSpPr>
        <p:spPr bwMode="auto">
          <a:xfrm>
            <a:off x="2362200" y="2438400"/>
            <a:ext cx="12192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2362200" y="24384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2</a:t>
            </a:r>
          </a:p>
        </p:txBody>
      </p:sp>
      <p:sp>
        <p:nvSpPr>
          <p:cNvPr id="7182" name="Rectangle 14"/>
          <p:cNvSpPr>
            <a:spLocks noChangeArrowheads="1"/>
          </p:cNvSpPr>
          <p:nvPr/>
        </p:nvSpPr>
        <p:spPr bwMode="auto">
          <a:xfrm>
            <a:off x="4876800" y="4724400"/>
            <a:ext cx="14478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4953000" y="4724400"/>
            <a:ext cx="1295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4</a:t>
            </a:r>
          </a:p>
        </p:txBody>
      </p:sp>
      <p:sp>
        <p:nvSpPr>
          <p:cNvPr id="7184" name="Text Box 16"/>
          <p:cNvSpPr txBox="1">
            <a:spLocks noChangeArrowheads="1"/>
          </p:cNvSpPr>
          <p:nvPr/>
        </p:nvSpPr>
        <p:spPr bwMode="auto">
          <a:xfrm>
            <a:off x="2362200" y="2438400"/>
            <a:ext cx="1524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Dear Sir, </a:t>
            </a:r>
          </a:p>
        </p:txBody>
      </p:sp>
      <p:sp>
        <p:nvSpPr>
          <p:cNvPr id="7186" name="Text Box 18"/>
          <p:cNvSpPr txBox="1">
            <a:spLocks noChangeArrowheads="1"/>
          </p:cNvSpPr>
          <p:nvPr/>
        </p:nvSpPr>
        <p:spPr bwMode="auto">
          <a:xfrm>
            <a:off x="4876800" y="5181600"/>
            <a:ext cx="1447800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284065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71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Writing a Letter</a:t>
            </a:r>
          </a:p>
        </p:txBody>
      </p:sp>
      <p:sp>
        <p:nvSpPr>
          <p:cNvPr id="21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3A2C5C-5E6C-48DD-A128-C4FFFC1A4C92}" type="slidenum">
              <a:rPr lang="en-US"/>
              <a:pPr/>
              <a:t>7</a:t>
            </a:fld>
            <a:endParaRPr lang="en-US"/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4953000" y="1676400"/>
            <a:ext cx="1371600" cy="304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title"/>
          </p:nvPr>
        </p:nvSpPr>
        <p:spPr>
          <a:xfrm>
            <a:off x="533400" y="0"/>
            <a:ext cx="8229600" cy="114300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Where does the body go?</a:t>
            </a:r>
          </a:p>
        </p:txBody>
      </p:sp>
      <p:sp>
        <p:nvSpPr>
          <p:cNvPr id="8196" name="Document"/>
          <p:cNvSpPr>
            <a:spLocks noEditPoints="1" noChangeArrowheads="1"/>
          </p:cNvSpPr>
          <p:nvPr/>
        </p:nvSpPr>
        <p:spPr bwMode="auto">
          <a:xfrm rot="5400000">
            <a:off x="1466850" y="1581150"/>
            <a:ext cx="5448300" cy="441960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5029200" y="1600200"/>
            <a:ext cx="83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/>
              <a:t>1</a:t>
            </a:r>
          </a:p>
        </p:txBody>
      </p:sp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2362200" y="2438400"/>
            <a:ext cx="1219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2</a:t>
            </a: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4953000" y="4648200"/>
            <a:ext cx="1447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3</a:t>
            </a:r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2286000" y="2971800"/>
            <a:ext cx="3886200" cy="1676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3657600" y="3352800"/>
            <a:ext cx="68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3</a:t>
            </a:r>
          </a:p>
        </p:txBody>
      </p:sp>
      <p:sp>
        <p:nvSpPr>
          <p:cNvPr id="8202" name="Rectangle 10"/>
          <p:cNvSpPr>
            <a:spLocks noChangeArrowheads="1"/>
          </p:cNvSpPr>
          <p:nvPr/>
        </p:nvSpPr>
        <p:spPr bwMode="auto">
          <a:xfrm>
            <a:off x="4648200" y="1676400"/>
            <a:ext cx="15240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4648200" y="1676400"/>
            <a:ext cx="1676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July 4, 2002</a:t>
            </a:r>
          </a:p>
        </p:txBody>
      </p:sp>
      <p:sp>
        <p:nvSpPr>
          <p:cNvPr id="8204" name="Rectangle 12"/>
          <p:cNvSpPr>
            <a:spLocks noChangeArrowheads="1"/>
          </p:cNvSpPr>
          <p:nvPr/>
        </p:nvSpPr>
        <p:spPr bwMode="auto">
          <a:xfrm>
            <a:off x="2362200" y="2438400"/>
            <a:ext cx="12192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/>
              <a:t>Dear Sir,</a:t>
            </a:r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>
            <a:off x="2362200" y="24384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2400" b="1"/>
          </a:p>
        </p:txBody>
      </p:sp>
      <p:sp>
        <p:nvSpPr>
          <p:cNvPr id="8206" name="Rectangle 14"/>
          <p:cNvSpPr>
            <a:spLocks noChangeArrowheads="1"/>
          </p:cNvSpPr>
          <p:nvPr/>
        </p:nvSpPr>
        <p:spPr bwMode="auto">
          <a:xfrm>
            <a:off x="4876800" y="4724400"/>
            <a:ext cx="14478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207" name="Text Box 15"/>
          <p:cNvSpPr txBox="1">
            <a:spLocks noChangeArrowheads="1"/>
          </p:cNvSpPr>
          <p:nvPr/>
        </p:nvSpPr>
        <p:spPr bwMode="auto">
          <a:xfrm>
            <a:off x="4953000" y="4724400"/>
            <a:ext cx="1295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4</a:t>
            </a:r>
          </a:p>
        </p:txBody>
      </p:sp>
      <p:sp>
        <p:nvSpPr>
          <p:cNvPr id="8209" name="Text Box 17"/>
          <p:cNvSpPr txBox="1">
            <a:spLocks noChangeArrowheads="1"/>
          </p:cNvSpPr>
          <p:nvPr/>
        </p:nvSpPr>
        <p:spPr bwMode="auto">
          <a:xfrm>
            <a:off x="2286000" y="2971800"/>
            <a:ext cx="3886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8210" name="Text Box 18"/>
          <p:cNvSpPr txBox="1">
            <a:spLocks noChangeArrowheads="1"/>
          </p:cNvSpPr>
          <p:nvPr/>
        </p:nvSpPr>
        <p:spPr bwMode="auto">
          <a:xfrm>
            <a:off x="2286000" y="2895600"/>
            <a:ext cx="3810000" cy="189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writing</a:t>
            </a:r>
            <a:r>
              <a:rPr lang="cs-CZ" b="1" dirty="0" smtClean="0"/>
              <a:t> to </a:t>
            </a:r>
            <a:r>
              <a:rPr lang="cs-CZ" b="1" dirty="0" err="1" smtClean="0"/>
              <a:t>apply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a </a:t>
            </a:r>
            <a:r>
              <a:rPr lang="cs-CZ" b="1" dirty="0" err="1" smtClean="0"/>
              <a:t>job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a </a:t>
            </a:r>
            <a:r>
              <a:rPr lang="cs-CZ" b="1" dirty="0" err="1" smtClean="0"/>
              <a:t>teacher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advertised</a:t>
            </a:r>
            <a:r>
              <a:rPr lang="cs-CZ" b="1" dirty="0" smtClean="0"/>
              <a:t> on </a:t>
            </a:r>
            <a:r>
              <a:rPr lang="en-US" b="1" dirty="0" smtClean="0"/>
              <a:t>your website. I have been teaching for 10 years and am fully qualified for the position.</a:t>
            </a:r>
            <a:endParaRPr lang="en-US" b="1" dirty="0"/>
          </a:p>
          <a:p>
            <a:pPr>
              <a:spcBef>
                <a:spcPct val="50000"/>
              </a:spcBef>
            </a:pPr>
            <a:endParaRPr lang="en-US" dirty="0"/>
          </a:p>
        </p:txBody>
      </p:sp>
      <p:sp>
        <p:nvSpPr>
          <p:cNvPr id="8212" name="Text Box 20"/>
          <p:cNvSpPr txBox="1">
            <a:spLocks noChangeArrowheads="1"/>
          </p:cNvSpPr>
          <p:nvPr/>
        </p:nvSpPr>
        <p:spPr bwMode="auto">
          <a:xfrm>
            <a:off x="4876800" y="5181600"/>
            <a:ext cx="1447800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698170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2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82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Writing a Letter</a:t>
            </a:r>
          </a:p>
        </p:txBody>
      </p:sp>
      <p:sp>
        <p:nvSpPr>
          <p:cNvPr id="21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7D775-83DB-4163-B1BB-5CD3E712EBA5}" type="slidenum">
              <a:rPr lang="en-US"/>
              <a:pPr/>
              <a:t>8</a:t>
            </a:fld>
            <a:endParaRPr lang="en-US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4953000" y="1676400"/>
            <a:ext cx="1371600" cy="304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Where does the closing go?</a:t>
            </a:r>
          </a:p>
        </p:txBody>
      </p:sp>
      <p:sp>
        <p:nvSpPr>
          <p:cNvPr id="9220" name="Document"/>
          <p:cNvSpPr>
            <a:spLocks noEditPoints="1" noChangeArrowheads="1"/>
          </p:cNvSpPr>
          <p:nvPr/>
        </p:nvSpPr>
        <p:spPr bwMode="auto">
          <a:xfrm rot="5400000">
            <a:off x="1466850" y="1581150"/>
            <a:ext cx="5448300" cy="441960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5029200" y="1600200"/>
            <a:ext cx="83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/>
              <a:t>1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2362200" y="2438400"/>
            <a:ext cx="1219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2</a:t>
            </a: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4953000" y="4648200"/>
            <a:ext cx="1447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3</a:t>
            </a:r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2286000" y="2971800"/>
            <a:ext cx="3886200" cy="1600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2286000" y="29718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2400" b="1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4876800" y="1676400"/>
            <a:ext cx="12954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4800600" y="1676400"/>
            <a:ext cx="1524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July 4, 2002</a:t>
            </a:r>
          </a:p>
        </p:txBody>
      </p:sp>
      <p:sp>
        <p:nvSpPr>
          <p:cNvPr id="9228" name="Rectangle 12"/>
          <p:cNvSpPr>
            <a:spLocks noChangeArrowheads="1"/>
          </p:cNvSpPr>
          <p:nvPr/>
        </p:nvSpPr>
        <p:spPr bwMode="auto">
          <a:xfrm>
            <a:off x="2362200" y="2438400"/>
            <a:ext cx="12192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29" name="Text Box 13"/>
          <p:cNvSpPr txBox="1">
            <a:spLocks noChangeArrowheads="1"/>
          </p:cNvSpPr>
          <p:nvPr/>
        </p:nvSpPr>
        <p:spPr bwMode="auto">
          <a:xfrm>
            <a:off x="2362200" y="2438400"/>
            <a:ext cx="1371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Dear Sir,</a:t>
            </a:r>
          </a:p>
        </p:txBody>
      </p:sp>
      <p:sp>
        <p:nvSpPr>
          <p:cNvPr id="9230" name="Rectangle 14"/>
          <p:cNvSpPr>
            <a:spLocks noChangeArrowheads="1"/>
          </p:cNvSpPr>
          <p:nvPr/>
        </p:nvSpPr>
        <p:spPr bwMode="auto">
          <a:xfrm>
            <a:off x="4800600" y="4724400"/>
            <a:ext cx="15240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4953000" y="4724400"/>
            <a:ext cx="1295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4</a:t>
            </a:r>
          </a:p>
        </p:txBody>
      </p:sp>
      <p:sp>
        <p:nvSpPr>
          <p:cNvPr id="9233" name="Text Box 17"/>
          <p:cNvSpPr txBox="1">
            <a:spLocks noChangeArrowheads="1"/>
          </p:cNvSpPr>
          <p:nvPr/>
        </p:nvSpPr>
        <p:spPr bwMode="auto">
          <a:xfrm>
            <a:off x="4876800" y="4648200"/>
            <a:ext cx="1371600" cy="792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 b="1"/>
              <a:t>Yours faithfully</a:t>
            </a:r>
            <a:r>
              <a:rPr lang="en-US" b="1"/>
              <a:t/>
            </a:r>
            <a:br>
              <a:rPr lang="en-US" b="1"/>
            </a:br>
            <a:endParaRPr lang="en-US"/>
          </a:p>
        </p:txBody>
      </p:sp>
      <p:sp>
        <p:nvSpPr>
          <p:cNvPr id="9234" name="Text Box 18"/>
          <p:cNvSpPr txBox="1">
            <a:spLocks noChangeArrowheads="1"/>
          </p:cNvSpPr>
          <p:nvPr/>
        </p:nvSpPr>
        <p:spPr bwMode="auto">
          <a:xfrm>
            <a:off x="2362200" y="2895600"/>
            <a:ext cx="3733800" cy="146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err="1"/>
              <a:t>writing</a:t>
            </a:r>
            <a:r>
              <a:rPr lang="cs-CZ" b="1" dirty="0"/>
              <a:t> to </a:t>
            </a:r>
            <a:r>
              <a:rPr lang="cs-CZ" b="1" dirty="0" err="1"/>
              <a:t>apply</a:t>
            </a:r>
            <a:r>
              <a:rPr lang="cs-CZ" b="1" dirty="0"/>
              <a:t> </a:t>
            </a:r>
            <a:r>
              <a:rPr lang="cs-CZ" b="1" dirty="0" err="1"/>
              <a:t>for</a:t>
            </a:r>
            <a:r>
              <a:rPr lang="cs-CZ" b="1" dirty="0"/>
              <a:t> a </a:t>
            </a:r>
            <a:r>
              <a:rPr lang="cs-CZ" b="1" dirty="0" err="1"/>
              <a:t>job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a </a:t>
            </a:r>
            <a:r>
              <a:rPr lang="cs-CZ" b="1" dirty="0" err="1"/>
              <a:t>teacher</a:t>
            </a:r>
            <a:r>
              <a:rPr lang="cs-CZ" b="1" dirty="0"/>
              <a:t> </a:t>
            </a:r>
            <a:r>
              <a:rPr lang="cs-CZ" b="1" dirty="0" err="1"/>
              <a:t>you</a:t>
            </a:r>
            <a:r>
              <a:rPr lang="cs-CZ" b="1" dirty="0"/>
              <a:t> </a:t>
            </a:r>
            <a:r>
              <a:rPr lang="cs-CZ" b="1" dirty="0" err="1"/>
              <a:t>advertised</a:t>
            </a:r>
            <a:r>
              <a:rPr lang="cs-CZ" b="1" dirty="0"/>
              <a:t> on </a:t>
            </a:r>
            <a:r>
              <a:rPr lang="en-US" b="1" dirty="0"/>
              <a:t>your website. I have been teaching for 10 years and am fully qualified for the position.</a:t>
            </a:r>
          </a:p>
        </p:txBody>
      </p:sp>
      <p:sp>
        <p:nvSpPr>
          <p:cNvPr id="9235" name="Text Box 19"/>
          <p:cNvSpPr txBox="1">
            <a:spLocks noChangeArrowheads="1"/>
          </p:cNvSpPr>
          <p:nvPr/>
        </p:nvSpPr>
        <p:spPr bwMode="auto">
          <a:xfrm>
            <a:off x="4724400" y="5257800"/>
            <a:ext cx="1600200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65948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Writing a Letter</a:t>
            </a: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6C412-C549-4171-B1D3-0A72C8A77B93}" type="slidenum">
              <a:rPr lang="en-US"/>
              <a:pPr/>
              <a:t>9</a:t>
            </a:fld>
            <a:endParaRPr lang="en-US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4953000" y="1676400"/>
            <a:ext cx="1371600" cy="304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Where does the signature go?</a:t>
            </a:r>
          </a:p>
        </p:txBody>
      </p:sp>
      <p:sp>
        <p:nvSpPr>
          <p:cNvPr id="19460" name="Document"/>
          <p:cNvSpPr>
            <a:spLocks noEditPoints="1" noChangeArrowheads="1"/>
          </p:cNvSpPr>
          <p:nvPr/>
        </p:nvSpPr>
        <p:spPr bwMode="auto">
          <a:xfrm rot="5400000">
            <a:off x="1466850" y="1581150"/>
            <a:ext cx="5448300" cy="4419600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77 w 21600"/>
              <a:gd name="T17" fmla="*/ 818 h 21600"/>
              <a:gd name="T18" fmla="*/ 20622 w 21600"/>
              <a:gd name="T19" fmla="*/ 1642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cs-CZ"/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5029200" y="1600200"/>
            <a:ext cx="83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/>
              <a:t>1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2362200" y="2438400"/>
            <a:ext cx="12192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/>
              <a:t>2</a:t>
            </a:r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2286000" y="2971800"/>
            <a:ext cx="3886200" cy="1600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465" name="Text Box 9"/>
          <p:cNvSpPr txBox="1">
            <a:spLocks noChangeArrowheads="1"/>
          </p:cNvSpPr>
          <p:nvPr/>
        </p:nvSpPr>
        <p:spPr bwMode="auto">
          <a:xfrm>
            <a:off x="2286000" y="2971800"/>
            <a:ext cx="3810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2400" b="1"/>
          </a:p>
        </p:txBody>
      </p:sp>
      <p:sp>
        <p:nvSpPr>
          <p:cNvPr id="19466" name="Rectangle 10"/>
          <p:cNvSpPr>
            <a:spLocks noChangeArrowheads="1"/>
          </p:cNvSpPr>
          <p:nvPr/>
        </p:nvSpPr>
        <p:spPr bwMode="auto">
          <a:xfrm>
            <a:off x="4876800" y="1676400"/>
            <a:ext cx="12954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4800600" y="1676400"/>
            <a:ext cx="1524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July 4, 2002</a:t>
            </a:r>
          </a:p>
        </p:txBody>
      </p: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2362200" y="2438400"/>
            <a:ext cx="1219200" cy="3810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469" name="Text Box 13"/>
          <p:cNvSpPr txBox="1">
            <a:spLocks noChangeArrowheads="1"/>
          </p:cNvSpPr>
          <p:nvPr/>
        </p:nvSpPr>
        <p:spPr bwMode="auto">
          <a:xfrm>
            <a:off x="2362200" y="2438400"/>
            <a:ext cx="1371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Dear Sir,</a:t>
            </a:r>
          </a:p>
        </p:txBody>
      </p:sp>
      <p:sp>
        <p:nvSpPr>
          <p:cNvPr id="19470" name="Rectangle 14"/>
          <p:cNvSpPr>
            <a:spLocks noChangeArrowheads="1"/>
          </p:cNvSpPr>
          <p:nvPr/>
        </p:nvSpPr>
        <p:spPr bwMode="auto">
          <a:xfrm>
            <a:off x="4724400" y="4648200"/>
            <a:ext cx="1524000" cy="457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472" name="Text Box 16"/>
          <p:cNvSpPr txBox="1">
            <a:spLocks noChangeArrowheads="1"/>
          </p:cNvSpPr>
          <p:nvPr/>
        </p:nvSpPr>
        <p:spPr bwMode="auto">
          <a:xfrm>
            <a:off x="4876800" y="5410200"/>
            <a:ext cx="1371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Love, </a:t>
            </a:r>
            <a:br>
              <a:rPr lang="en-US" b="1"/>
            </a:br>
            <a:endParaRPr lang="en-US"/>
          </a:p>
        </p:txBody>
      </p:sp>
      <p:sp>
        <p:nvSpPr>
          <p:cNvPr id="19473" name="Text Box 17"/>
          <p:cNvSpPr txBox="1">
            <a:spLocks noChangeArrowheads="1"/>
          </p:cNvSpPr>
          <p:nvPr/>
        </p:nvSpPr>
        <p:spPr bwMode="auto">
          <a:xfrm>
            <a:off x="2362200" y="2895600"/>
            <a:ext cx="3733800" cy="146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/>
              <a:t>I </a:t>
            </a:r>
            <a:r>
              <a:rPr lang="cs-CZ" b="1" dirty="0" err="1"/>
              <a:t>am</a:t>
            </a:r>
            <a:r>
              <a:rPr lang="cs-CZ" b="1" dirty="0"/>
              <a:t> </a:t>
            </a:r>
            <a:r>
              <a:rPr lang="cs-CZ" b="1" dirty="0" err="1"/>
              <a:t>writing</a:t>
            </a:r>
            <a:r>
              <a:rPr lang="cs-CZ" b="1" dirty="0"/>
              <a:t> to </a:t>
            </a:r>
            <a:r>
              <a:rPr lang="cs-CZ" b="1" dirty="0" err="1"/>
              <a:t>apply</a:t>
            </a:r>
            <a:r>
              <a:rPr lang="cs-CZ" b="1" dirty="0"/>
              <a:t> </a:t>
            </a:r>
            <a:r>
              <a:rPr lang="cs-CZ" b="1" dirty="0" err="1"/>
              <a:t>for</a:t>
            </a:r>
            <a:r>
              <a:rPr lang="cs-CZ" b="1" dirty="0"/>
              <a:t> a </a:t>
            </a:r>
            <a:r>
              <a:rPr lang="cs-CZ" b="1" dirty="0" err="1"/>
              <a:t>job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a </a:t>
            </a:r>
            <a:r>
              <a:rPr lang="cs-CZ" b="1" dirty="0" err="1"/>
              <a:t>teacher</a:t>
            </a:r>
            <a:r>
              <a:rPr lang="cs-CZ" b="1" dirty="0"/>
              <a:t> </a:t>
            </a:r>
            <a:r>
              <a:rPr lang="cs-CZ" b="1" dirty="0" err="1"/>
              <a:t>you</a:t>
            </a:r>
            <a:r>
              <a:rPr lang="cs-CZ" b="1" dirty="0"/>
              <a:t> </a:t>
            </a:r>
            <a:r>
              <a:rPr lang="cs-CZ" b="1" dirty="0" err="1"/>
              <a:t>advertised</a:t>
            </a:r>
            <a:r>
              <a:rPr lang="cs-CZ" b="1" dirty="0"/>
              <a:t> on </a:t>
            </a:r>
            <a:r>
              <a:rPr lang="en-US" b="1" dirty="0"/>
              <a:t>your website. I have been teaching for 10 years and am fully qualified for the position.</a:t>
            </a:r>
          </a:p>
        </p:txBody>
      </p:sp>
      <p:sp>
        <p:nvSpPr>
          <p:cNvPr id="19474" name="Text Box 18"/>
          <p:cNvSpPr txBox="1">
            <a:spLocks noChangeArrowheads="1"/>
          </p:cNvSpPr>
          <p:nvPr/>
        </p:nvSpPr>
        <p:spPr bwMode="auto">
          <a:xfrm>
            <a:off x="4724400" y="5257800"/>
            <a:ext cx="1600200" cy="466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b="1"/>
              <a:t>5</a:t>
            </a:r>
          </a:p>
        </p:txBody>
      </p:sp>
      <p:sp>
        <p:nvSpPr>
          <p:cNvPr id="19476" name="Text Box 20"/>
          <p:cNvSpPr txBox="1">
            <a:spLocks noChangeArrowheads="1"/>
          </p:cNvSpPr>
          <p:nvPr/>
        </p:nvSpPr>
        <p:spPr bwMode="auto">
          <a:xfrm>
            <a:off x="5029200" y="5334000"/>
            <a:ext cx="1066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19477" name="Text Box 21"/>
          <p:cNvSpPr txBox="1">
            <a:spLocks noChangeArrowheads="1"/>
          </p:cNvSpPr>
          <p:nvPr/>
        </p:nvSpPr>
        <p:spPr bwMode="auto">
          <a:xfrm>
            <a:off x="4876800" y="5257800"/>
            <a:ext cx="1143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Jahn</a:t>
            </a:r>
          </a:p>
        </p:txBody>
      </p:sp>
      <p:sp>
        <p:nvSpPr>
          <p:cNvPr id="19478" name="Text Box 22"/>
          <p:cNvSpPr txBox="1">
            <a:spLocks noChangeArrowheads="1"/>
          </p:cNvSpPr>
          <p:nvPr/>
        </p:nvSpPr>
        <p:spPr bwMode="auto">
          <a:xfrm>
            <a:off x="4800600" y="4572000"/>
            <a:ext cx="12192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400" b="1"/>
              <a:t>Yours faithfully</a:t>
            </a:r>
          </a:p>
        </p:txBody>
      </p:sp>
    </p:spTree>
    <p:extLst>
      <p:ext uri="{BB962C8B-B14F-4D97-AF65-F5344CB8AC3E}">
        <p14:creationId xmlns:p14="http://schemas.microsoft.com/office/powerpoint/2010/main" val="1743762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9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9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19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7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 smtClean="0"/>
              <a:t>Write a job application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u="sng" dirty="0" smtClean="0"/>
              <a:t>Choose one job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</a:t>
            </a:r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lifeguard </a:t>
            </a:r>
          </a:p>
          <a:p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</a:t>
            </a:r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babysitter</a:t>
            </a:r>
          </a:p>
          <a:p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travel agent</a:t>
            </a:r>
          </a:p>
          <a:p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sales assistant</a:t>
            </a:r>
          </a:p>
          <a:p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 accountant</a:t>
            </a:r>
          </a:p>
          <a:p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teacher</a:t>
            </a:r>
          </a:p>
          <a:p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bank clerk</a:t>
            </a:r>
          </a:p>
          <a:p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 insurance agent</a:t>
            </a:r>
          </a:p>
          <a:p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security officer</a:t>
            </a:r>
          </a:p>
          <a:p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 secretary</a:t>
            </a:r>
          </a:p>
          <a:p>
            <a:pPr marL="0" indent="0">
              <a:buNone/>
            </a:pPr>
            <a:endParaRPr lang="en-US" b="1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u="sng" dirty="0" smtClean="0"/>
              <a:t>Include the following:</a:t>
            </a:r>
            <a:endParaRPr lang="cs-CZ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Where you saw the job vacancy</a:t>
            </a:r>
          </a:p>
          <a:p>
            <a:r>
              <a:rPr lang="en-US" dirty="0" smtClean="0"/>
              <a:t>Why you are the right person for the job</a:t>
            </a:r>
          </a:p>
          <a:p>
            <a:r>
              <a:rPr lang="en-US" dirty="0" smtClean="0"/>
              <a:t>Any previous experience?</a:t>
            </a:r>
          </a:p>
          <a:p>
            <a:r>
              <a:rPr lang="en-US" dirty="0" smtClean="0"/>
              <a:t>Further questions about the post such as:</a:t>
            </a:r>
          </a:p>
          <a:p>
            <a:pPr lvl="1"/>
            <a:r>
              <a:rPr lang="en-US" dirty="0" smtClean="0"/>
              <a:t>Perks and benefits</a:t>
            </a:r>
          </a:p>
          <a:p>
            <a:pPr lvl="1"/>
            <a:r>
              <a:rPr lang="en-US" dirty="0" smtClean="0"/>
              <a:t>Holiday entitlement</a:t>
            </a:r>
          </a:p>
          <a:p>
            <a:pPr lvl="1"/>
            <a:r>
              <a:rPr lang="en-US" dirty="0" smtClean="0"/>
              <a:t>Salary and promotion prospects</a:t>
            </a:r>
            <a:endParaRPr lang="cs-CZ" dirty="0"/>
          </a:p>
        </p:txBody>
      </p:sp>
      <p:pic>
        <p:nvPicPr>
          <p:cNvPr id="1028" name="Picture 4" descr="jobs under construction, abstract vector art illustr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626" y="1510619"/>
            <a:ext cx="1774364" cy="1846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558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7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 smtClean="0"/>
              <a:t>phrases</a:t>
            </a:r>
            <a:r>
              <a:rPr lang="cs-CZ" b="1" dirty="0" smtClean="0"/>
              <a:t> to </a:t>
            </a:r>
            <a:r>
              <a:rPr lang="cs-CZ" b="1" dirty="0" err="1" smtClean="0"/>
              <a:t>get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started</a:t>
            </a:r>
            <a:endParaRPr lang="cs-CZ" b="1" dirty="0"/>
          </a:p>
        </p:txBody>
      </p:sp>
      <p:sp>
        <p:nvSpPr>
          <p:cNvPr id="10" name="Zástupný symbol pro obsah 7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writing</a:t>
            </a:r>
            <a:r>
              <a:rPr lang="cs-CZ" b="1" dirty="0" smtClean="0"/>
              <a:t> in response to / to </a:t>
            </a:r>
            <a:r>
              <a:rPr lang="cs-CZ" b="1" dirty="0" err="1" smtClean="0"/>
              <a:t>apply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post </a:t>
            </a:r>
            <a:r>
              <a:rPr lang="cs-CZ" b="1" dirty="0" err="1" smtClean="0"/>
              <a:t>of</a:t>
            </a:r>
            <a:r>
              <a:rPr lang="cs-CZ" b="1" dirty="0" smtClean="0"/>
              <a:t>…</a:t>
            </a:r>
          </a:p>
          <a:p>
            <a:r>
              <a:rPr lang="cs-CZ" b="1" dirty="0" smtClean="0"/>
              <a:t>My </a:t>
            </a:r>
            <a:r>
              <a:rPr lang="cs-CZ" b="1" dirty="0" err="1" smtClean="0"/>
              <a:t>previous</a:t>
            </a:r>
            <a:r>
              <a:rPr lang="cs-CZ" b="1" dirty="0" smtClean="0"/>
              <a:t> </a:t>
            </a:r>
            <a:r>
              <a:rPr lang="cs-CZ" b="1" dirty="0" err="1" smtClean="0"/>
              <a:t>responsibilities</a:t>
            </a:r>
            <a:r>
              <a:rPr lang="cs-CZ" b="1" dirty="0" smtClean="0"/>
              <a:t> </a:t>
            </a:r>
            <a:r>
              <a:rPr lang="cs-CZ" b="1" dirty="0" err="1" smtClean="0"/>
              <a:t>included</a:t>
            </a:r>
            <a:r>
              <a:rPr lang="cs-CZ" b="1" dirty="0" smtClean="0"/>
              <a:t>…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consider</a:t>
            </a:r>
            <a:r>
              <a:rPr lang="cs-CZ" b="1" dirty="0" smtClean="0"/>
              <a:t> </a:t>
            </a:r>
            <a:r>
              <a:rPr lang="cs-CZ" b="1" dirty="0" err="1" smtClean="0"/>
              <a:t>myself</a:t>
            </a:r>
            <a:r>
              <a:rPr lang="cs-CZ" b="1" dirty="0" smtClean="0"/>
              <a:t> to </a:t>
            </a:r>
            <a:r>
              <a:rPr lang="cs-CZ" b="1" dirty="0" err="1" smtClean="0"/>
              <a:t>be</a:t>
            </a:r>
            <a:r>
              <a:rPr lang="cs-CZ" b="1" dirty="0" smtClean="0"/>
              <a:t>…</a:t>
            </a:r>
          </a:p>
          <a:p>
            <a:r>
              <a:rPr lang="cs-CZ" b="1" dirty="0" smtClean="0"/>
              <a:t>I </a:t>
            </a:r>
            <a:r>
              <a:rPr lang="cs-CZ" b="1" dirty="0" err="1" smtClean="0"/>
              <a:t>would</a:t>
            </a:r>
            <a:r>
              <a:rPr lang="cs-CZ" b="1" dirty="0" smtClean="0"/>
              <a:t>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grateful</a:t>
            </a:r>
            <a:r>
              <a:rPr lang="cs-CZ" b="1" dirty="0" smtClean="0"/>
              <a:t> </a:t>
            </a:r>
            <a:r>
              <a:rPr lang="cs-CZ" b="1" dirty="0" err="1" smtClean="0"/>
              <a:t>if</a:t>
            </a:r>
            <a:r>
              <a:rPr lang="cs-CZ" b="1" dirty="0" smtClean="0"/>
              <a:t>…</a:t>
            </a:r>
          </a:p>
          <a:p>
            <a:pPr lvl="7"/>
            <a:r>
              <a:rPr lang="cs-CZ" sz="3200" b="1" dirty="0" smtClean="0"/>
              <a:t>I </a:t>
            </a:r>
            <a:r>
              <a:rPr lang="cs-CZ" sz="3200" b="1" dirty="0" err="1" smtClean="0"/>
              <a:t>can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supply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references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from</a:t>
            </a:r>
            <a:r>
              <a:rPr lang="cs-CZ" sz="3200" b="1" dirty="0" smtClean="0"/>
              <a:t>…</a:t>
            </a:r>
          </a:p>
          <a:p>
            <a:pPr lvl="7"/>
            <a:r>
              <a:rPr lang="cs-CZ" sz="3200" b="1" dirty="0" smtClean="0"/>
              <a:t>I </a:t>
            </a:r>
            <a:r>
              <a:rPr lang="cs-CZ" sz="3200" b="1" dirty="0" err="1" smtClean="0"/>
              <a:t>look</a:t>
            </a:r>
            <a:r>
              <a:rPr lang="cs-CZ" sz="3200" b="1" dirty="0" smtClean="0"/>
              <a:t> forward to…</a:t>
            </a:r>
          </a:p>
          <a:p>
            <a:pPr lvl="7"/>
            <a:endParaRPr lang="cs-CZ" sz="3200" b="1" dirty="0" smtClean="0"/>
          </a:p>
          <a:p>
            <a:pPr lvl="7"/>
            <a:endParaRPr lang="cs-CZ" sz="3200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37112"/>
            <a:ext cx="1667838" cy="1232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347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3040" y="1628800"/>
            <a:ext cx="8640960" cy="864096"/>
          </a:xfrm>
        </p:spPr>
        <p:txBody>
          <a:bodyPr>
            <a:noAutofit/>
          </a:bodyPr>
          <a:lstStyle/>
          <a:p>
            <a:pPr algn="r"/>
            <a:r>
              <a:rPr lang="cs-CZ" sz="2800" b="1" dirty="0" smtClean="0"/>
              <a:t>Autorská práva a citace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835292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Název díla: Obchodní angličtina – žádost o práci</a:t>
            </a:r>
          </a:p>
          <a:p>
            <a:r>
              <a:rPr lang="cs-CZ" i="1" dirty="0" smtClean="0"/>
              <a:t>Datum vzniku: 17. 11. 2013</a:t>
            </a:r>
          </a:p>
          <a:p>
            <a:endParaRPr lang="cs-CZ" i="1" dirty="0"/>
          </a:p>
          <a:p>
            <a:endParaRPr lang="cs-CZ" i="1" dirty="0" smtClean="0"/>
          </a:p>
          <a:p>
            <a:pPr algn="ctr">
              <a:buFont typeface="Arial" charset="0"/>
              <a:buNone/>
            </a:pPr>
            <a:r>
              <a:rPr lang="cs-CZ" i="1" dirty="0" smtClean="0">
                <a:latin typeface="Arial" charset="0"/>
                <a:cs typeface="Arial" charset="0"/>
              </a:rPr>
              <a:t>„</a:t>
            </a:r>
            <a:r>
              <a:rPr lang="cs-CZ" i="1" dirty="0">
                <a:latin typeface="Arial" charset="0"/>
                <a:cs typeface="Arial" charset="0"/>
              </a:rPr>
              <a:t>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i="1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endParaRPr lang="cs-CZ" i="1" dirty="0" smtClean="0"/>
          </a:p>
          <a:p>
            <a:pPr>
              <a:spcBef>
                <a:spcPts val="600"/>
              </a:spcBef>
              <a:spcAft>
                <a:spcPts val="1200"/>
              </a:spcAft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536</Words>
  <Application>Microsoft Office PowerPoint</Application>
  <PresentationFormat>Předvádění na obrazovce (4:3)</PresentationFormat>
  <Paragraphs>130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a Jazyková škola s právem státní jazykové zkoušky,  Hradec Králové</vt:lpstr>
      <vt:lpstr>How to write a job application</vt:lpstr>
      <vt:lpstr>What are the parts of a letter?</vt:lpstr>
      <vt:lpstr>What are the parts of a letter?</vt:lpstr>
      <vt:lpstr>Where does the date go?</vt:lpstr>
      <vt:lpstr>Where does the greeting go?</vt:lpstr>
      <vt:lpstr>Where does the body go?</vt:lpstr>
      <vt:lpstr>Where does the closing go?</vt:lpstr>
      <vt:lpstr>Where does the signature go?</vt:lpstr>
      <vt:lpstr>Write a job application</vt:lpstr>
      <vt:lpstr>Some phrases to get you started</vt:lpstr>
      <vt:lpstr>Autorská práva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51</cp:revision>
  <dcterms:created xsi:type="dcterms:W3CDTF">2012-11-30T22:17:21Z</dcterms:created>
  <dcterms:modified xsi:type="dcterms:W3CDTF">2014-07-10T10:02:12Z</dcterms:modified>
</cp:coreProperties>
</file>