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8" r:id="rId2"/>
    <p:sldId id="259" r:id="rId3"/>
    <p:sldId id="261" r:id="rId4"/>
    <p:sldId id="262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6EEA8E-69AC-46C3-B087-462E1BE4C31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D85491-C722-41EC-B648-19AD5D42176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85491-C722-41EC-B648-19AD5D421769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85491-C722-41EC-B648-19AD5D421769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85491-C722-41EC-B648-19AD5D421769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85491-C722-41EC-B648-19AD5D421769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85491-C722-41EC-B648-19AD5D421769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85491-C722-41EC-B648-19AD5D421769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85491-C722-41EC-B648-19AD5D421769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A77A6-8EAF-4014-BB3F-4D01827D4E18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1007C-3230-4C09-9F0C-DB8E8E32D7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A77A6-8EAF-4014-BB3F-4D01827D4E18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1007C-3230-4C09-9F0C-DB8E8E32D7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A77A6-8EAF-4014-BB3F-4D01827D4E18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1007C-3230-4C09-9F0C-DB8E8E32D7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A77A6-8EAF-4014-BB3F-4D01827D4E18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1007C-3230-4C09-9F0C-DB8E8E32D7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A77A6-8EAF-4014-BB3F-4D01827D4E18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1007C-3230-4C09-9F0C-DB8E8E32D7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A77A6-8EAF-4014-BB3F-4D01827D4E18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1007C-3230-4C09-9F0C-DB8E8E32D7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A77A6-8EAF-4014-BB3F-4D01827D4E18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1007C-3230-4C09-9F0C-DB8E8E32D7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A77A6-8EAF-4014-BB3F-4D01827D4E18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1007C-3230-4C09-9F0C-DB8E8E32D7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A77A6-8EAF-4014-BB3F-4D01827D4E18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1007C-3230-4C09-9F0C-DB8E8E32D7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A77A6-8EAF-4014-BB3F-4D01827D4E18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1007C-3230-4C09-9F0C-DB8E8E32D7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A77A6-8EAF-4014-BB3F-4D01827D4E18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1007C-3230-4C09-9F0C-DB8E8E32D7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59A77A6-8EAF-4014-BB3F-4D01827D4E18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051007C-3230-4C09-9F0C-DB8E8E32D7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  <p:sndAc>
          <p:stSnd>
            <p:snd r:embed="rId14" name="camera.wav"/>
          </p:stSnd>
        </p:sndAc>
      </p:transition>
    </mc:Choice>
    <mc:Fallback>
      <p:transition spd="slow">
        <p:dissolve/>
        <p:sndAc>
          <p:stSnd>
            <p:snd r:embed="rId1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11.wav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audio" Target="../media/audio11.wav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audio" Target="../media/audio1.wav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6" Type="http://schemas.openxmlformats.org/officeDocument/2006/relationships/audio" Target="../media/audio1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audio" Target="../media/audio1.wav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6.xml"/><Relationship Id="rId16" Type="http://schemas.openxmlformats.org/officeDocument/2006/relationships/audio" Target="../media/audio1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Relationship Id="rId14" Type="http://schemas.openxmlformats.org/officeDocument/2006/relationships/image" Target="../media/image3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6.wav"/><Relationship Id="rId13" Type="http://schemas.openxmlformats.org/officeDocument/2006/relationships/image" Target="../media/image45.wmf"/><Relationship Id="rId3" Type="http://schemas.openxmlformats.org/officeDocument/2006/relationships/audio" Target="../media/audio1.wav"/><Relationship Id="rId7" Type="http://schemas.openxmlformats.org/officeDocument/2006/relationships/audio" Target="../media/audio5.wav"/><Relationship Id="rId12" Type="http://schemas.openxmlformats.org/officeDocument/2006/relationships/image" Target="../media/image4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4.wav"/><Relationship Id="rId11" Type="http://schemas.openxmlformats.org/officeDocument/2006/relationships/image" Target="../media/image43.wmf"/><Relationship Id="rId5" Type="http://schemas.openxmlformats.org/officeDocument/2006/relationships/audio" Target="../media/audio3.wav"/><Relationship Id="rId10" Type="http://schemas.openxmlformats.org/officeDocument/2006/relationships/image" Target="../media/image42.wmf"/><Relationship Id="rId4" Type="http://schemas.openxmlformats.org/officeDocument/2006/relationships/audio" Target="../media/audio2.wav"/><Relationship Id="rId9" Type="http://schemas.openxmlformats.org/officeDocument/2006/relationships/image" Target="../media/image41.wmf"/><Relationship Id="rId1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ts3.mm.bing.net/images/thumbnail.aspx?q=1645270480634&amp;id=3ae2b9b22386be90c8980c42b9d3d1f4&amp;url=http%3a%2f%2fpikomat.mff.cuni.cz%2farchiv%2frocnik22%2fzad6.1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547664"/>
            <a:ext cx="10044608" cy="97362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5729" y="769912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15631" y="2708803"/>
            <a:ext cx="6070347" cy="14403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VY_32_INOVACE_13_JEDNOTKY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OBSAHU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59832" y="4770251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Doporučeno pro: </a:t>
            </a:r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ročník ZŠ</a:t>
            </a:r>
          </a:p>
          <a:p>
            <a:pPr lvl="0"/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Matematika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Autor: Mgr. </a:t>
            </a:r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Šárka </a:t>
            </a:r>
            <a:r>
              <a:rPr lang="cs-CZ" b="1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Hoňková</a:t>
            </a:r>
            <a:endParaRPr lang="cs-CZ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Zdroj: www.office.</a:t>
            </a:r>
            <a:r>
              <a:rPr lang="cs-CZ" b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73696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  <p:sndAc>
          <p:stSnd>
            <p:snd r:embed="rId6" name="camera.wav"/>
          </p:stSnd>
        </p:sndAc>
      </p:transition>
    </mc:Choice>
    <mc:Fallback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3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07704" y="116632"/>
            <a:ext cx="58196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Jednotky obsahu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496640" y="1445502"/>
                <a:ext cx="1543884" cy="8477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8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𝟏𝐦</m:t>
                          </m:r>
                        </m:e>
                        <m:sup>
                          <m:r>
                            <a:rPr lang="cs-CZ" sz="4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48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640" y="1445502"/>
                <a:ext cx="1543884" cy="84773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496640" y="2564904"/>
                <a:ext cx="1920590" cy="8477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8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𝟏𝐝𝐦</m:t>
                          </m:r>
                        </m:e>
                        <m:sup>
                          <m:r>
                            <a:rPr lang="cs-CZ" sz="4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4800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640" y="2564904"/>
                <a:ext cx="1920590" cy="847733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496640" y="3645024"/>
                <a:ext cx="1842043" cy="8477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8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𝟏𝐜𝐦</m:t>
                          </m:r>
                        </m:e>
                        <m:sup>
                          <m:r>
                            <a:rPr lang="cs-CZ" sz="4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4800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640" y="3645024"/>
                <a:ext cx="1842043" cy="847733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492686" y="4797152"/>
                <a:ext cx="2100127" cy="8477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8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𝟏𝐦𝐦</m:t>
                          </m:r>
                        </m:e>
                        <m:sup>
                          <m:r>
                            <a:rPr lang="cs-CZ" sz="4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4800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86" y="4797152"/>
                <a:ext cx="2100127" cy="847733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57" name="Obdélník 2056"/>
          <p:cNvSpPr/>
          <p:nvPr/>
        </p:nvSpPr>
        <p:spPr>
          <a:xfrm>
            <a:off x="2809698" y="2602800"/>
            <a:ext cx="518372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decimetr čtverečný</a:t>
            </a:r>
            <a:endParaRPr lang="cs-CZ" sz="4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58" name="Obdélník 2057"/>
          <p:cNvSpPr/>
          <p:nvPr/>
        </p:nvSpPr>
        <p:spPr>
          <a:xfrm>
            <a:off x="2629810" y="3645024"/>
            <a:ext cx="554350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centimetr čtverečný</a:t>
            </a:r>
            <a:endParaRPr lang="cs-CZ" sz="4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2915816" y="1470430"/>
            <a:ext cx="410971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metr čtverečný</a:t>
            </a:r>
            <a:endParaRPr lang="cs-CZ" sz="4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857788" y="4813888"/>
            <a:ext cx="508754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milimetr čtverečný</a:t>
            </a:r>
            <a:endParaRPr lang="cs-CZ" sz="4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61085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">
        <p:sndAc>
          <p:stSnd>
            <p:snd r:embed="rId8" name="camera.wav"/>
          </p:stSnd>
        </p:sndAc>
      </p:transition>
    </mc:Choice>
    <mc:Fallback>
      <p:transition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20" grpId="0" animBg="1"/>
      <p:bldP spid="21" grpId="0" animBg="1"/>
      <p:bldP spid="22" grpId="0" animBg="1"/>
      <p:bldP spid="2057" grpId="0"/>
      <p:bldP spid="2058" grpId="0"/>
      <p:bldP spid="48" grpId="0"/>
      <p:bldP spid="4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12505" y="979515"/>
            <a:ext cx="5794726" cy="57947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07704" y="116632"/>
            <a:ext cx="58196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Jednotky obsahu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12" name="Obdélník 11"/>
              <p:cNvSpPr/>
              <p:nvPr/>
            </p:nvSpPr>
            <p:spPr>
              <a:xfrm>
                <a:off x="4314682" y="1713648"/>
                <a:ext cx="4721813" cy="6079934"/>
              </a:xfrm>
              <a:prstGeom prst="rect">
                <a:avLst/>
              </a:prstGeom>
              <a:ln w="28575">
                <a:noFill/>
              </a:ln>
            </p:spPr>
            <p:txBody>
              <a:bodyPr wrap="square">
                <a:spAutoFit/>
              </a:bodyPr>
              <a:lstStyle/>
              <a:p>
                <a:r>
                  <a:rPr lang="cs-CZ" sz="4800" dirty="0" smtClean="0">
                    <a:solidFill>
                      <a:srgbClr val="C00000"/>
                    </a:solidFill>
                  </a:rPr>
                  <a:t>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48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48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𝟏𝐜𝐦</m:t>
                        </m:r>
                      </m:e>
                      <m:sup>
                        <m:r>
                          <a:rPr lang="cs-CZ" sz="4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endParaRPr lang="cs-CZ" sz="2400" b="1" i="1" dirty="0" smtClean="0">
                  <a:solidFill>
                    <a:srgbClr val="C00000"/>
                  </a:solidFill>
                  <a:latin typeface="Cambria Math"/>
                </a:endParaRPr>
              </a:p>
              <a:p>
                <a:r>
                  <a:rPr lang="cs-CZ" sz="4000" b="1" i="1" dirty="0" smtClean="0">
                    <a:solidFill>
                      <a:srgbClr val="C00000"/>
                    </a:solidFill>
                    <a:latin typeface="Cambria Math"/>
                  </a:rPr>
                  <a:t>                  - </a:t>
                </a:r>
                <a:r>
                  <a:rPr lang="cs-CZ" sz="4000" b="1" i="1" dirty="0">
                    <a:solidFill>
                      <a:srgbClr val="C00000"/>
                    </a:solidFill>
                    <a:latin typeface="Cambria Math"/>
                  </a:rPr>
                  <a:t>j</a:t>
                </a:r>
                <a:r>
                  <a:rPr lang="cs-CZ" sz="4000" b="1" i="1" dirty="0" smtClean="0">
                    <a:solidFill>
                      <a:srgbClr val="C00000"/>
                    </a:solidFill>
                    <a:latin typeface="Cambria Math"/>
                  </a:rPr>
                  <a:t>e obsah </a:t>
                </a:r>
              </a:p>
              <a:p>
                <a:r>
                  <a:rPr lang="cs-CZ" sz="4000" b="1" i="1" dirty="0">
                    <a:solidFill>
                      <a:srgbClr val="C00000"/>
                    </a:solidFill>
                    <a:latin typeface="Cambria Math"/>
                  </a:rPr>
                  <a:t> </a:t>
                </a:r>
                <a:r>
                  <a:rPr lang="cs-CZ" sz="4000" b="1" i="1" dirty="0" smtClean="0">
                    <a:solidFill>
                      <a:srgbClr val="C00000"/>
                    </a:solidFill>
                    <a:latin typeface="Cambria Math"/>
                  </a:rPr>
                  <a:t>                    čtverce</a:t>
                </a:r>
              </a:p>
              <a:p>
                <a:r>
                  <a:rPr lang="cs-CZ" sz="4000" b="1" i="1" dirty="0">
                    <a:solidFill>
                      <a:srgbClr val="C00000"/>
                    </a:solidFill>
                    <a:latin typeface="Cambria Math"/>
                  </a:rPr>
                  <a:t> </a:t>
                </a:r>
                <a:r>
                  <a:rPr lang="cs-CZ" sz="4000" b="1" i="1" dirty="0" smtClean="0">
                    <a:solidFill>
                      <a:srgbClr val="C00000"/>
                    </a:solidFill>
                    <a:latin typeface="Cambria Math"/>
                  </a:rPr>
                  <a:t>             o straně  1cm.</a:t>
                </a:r>
                <a:endParaRPr lang="cs-CZ" sz="1600" b="1" i="1" dirty="0" smtClean="0">
                  <a:solidFill>
                    <a:srgbClr val="C00000"/>
                  </a:solidFill>
                  <a:latin typeface="Cambria Math"/>
                </a:endParaRPr>
              </a:p>
              <a:p>
                <a:r>
                  <a:rPr lang="cs-CZ" sz="1600" b="1" i="1" dirty="0">
                    <a:solidFill>
                      <a:srgbClr val="C00000"/>
                    </a:solidFill>
                    <a:latin typeface="Cambria Math"/>
                  </a:rPr>
                  <a:t> </a:t>
                </a:r>
                <a:r>
                  <a:rPr lang="cs-CZ" sz="1600" b="1" i="1" dirty="0" smtClean="0">
                    <a:solidFill>
                      <a:srgbClr val="C00000"/>
                    </a:solidFill>
                    <a:latin typeface="Cambria Math"/>
                  </a:rPr>
                  <a:t>             </a:t>
                </a:r>
                <a:endParaRPr lang="cs-CZ" sz="4000" b="1" i="1" dirty="0" smtClean="0">
                  <a:solidFill>
                    <a:srgbClr val="C00000"/>
                  </a:solidFill>
                  <a:latin typeface="Cambria Math"/>
                </a:endParaRPr>
              </a:p>
              <a:p>
                <a:endParaRPr lang="cs-CZ" sz="4800" b="1" i="1" dirty="0" smtClean="0">
                  <a:solidFill>
                    <a:srgbClr val="C00000"/>
                  </a:solidFill>
                  <a:latin typeface="Cambria Math"/>
                </a:endParaRPr>
              </a:p>
              <a:p>
                <a:r>
                  <a:rPr lang="cs-CZ" sz="4000" b="0" dirty="0" smtClean="0">
                    <a:solidFill>
                      <a:srgbClr val="C00000"/>
                    </a:solidFill>
                  </a:rPr>
                  <a:t> </a:t>
                </a:r>
              </a:p>
              <a:p>
                <a:endParaRPr lang="cs-CZ" sz="4000" b="0" dirty="0" smtClean="0">
                  <a:solidFill>
                    <a:srgbClr val="C00000"/>
                  </a:solidFill>
                </a:endParaRPr>
              </a:p>
              <a:p>
                <a:endParaRPr lang="cs-CZ" sz="4000" b="0" dirty="0" smtClean="0">
                  <a:solidFill>
                    <a:srgbClr val="C00000"/>
                  </a:solidFill>
                </a:endParaRPr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4682" y="1713648"/>
                <a:ext cx="4721813" cy="607993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3876"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2198738" y="3900459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1cm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09868" y="3324402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1cm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14" name="Obdélník 13"/>
              <p:cNvSpPr/>
              <p:nvPr/>
            </p:nvSpPr>
            <p:spPr>
              <a:xfrm>
                <a:off x="2198738" y="3314768"/>
                <a:ext cx="541110" cy="37555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𝟏𝐜𝐦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8738" y="3314768"/>
                <a:ext cx="541110" cy="37555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r="-329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2198738" y="306896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244457" y="3105109"/>
            <a:ext cx="665411" cy="771769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41519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  <p:sndAc>
          <p:stSnd>
            <p:snd r:embed="rId7" name="camera.wav"/>
          </p:stSnd>
        </p:sndAc>
      </p:transition>
    </mc:Choice>
    <mc:Fallback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13" grpId="0"/>
      <p:bldP spid="15" grpId="0"/>
      <p:bldP spid="14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="" xmlns:a14="http://schemas.microsoft.com/office/drawing/2010/main" Requires="a14">
          <p:sp>
            <p:nvSpPr>
              <p:cNvPr id="8" name="Obdélník 7"/>
              <p:cNvSpPr/>
              <p:nvPr/>
            </p:nvSpPr>
            <p:spPr>
              <a:xfrm>
                <a:off x="283334" y="1921001"/>
                <a:ext cx="1689758" cy="84773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8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𝟏𝐦</m:t>
                          </m:r>
                        </m:e>
                        <m:sup>
                          <m:r>
                            <a:rPr lang="cs-CZ" sz="48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4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334" y="1921001"/>
                <a:ext cx="1689758" cy="84773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" name="Obdélník 8"/>
              <p:cNvSpPr/>
              <p:nvPr/>
            </p:nvSpPr>
            <p:spPr>
              <a:xfrm>
                <a:off x="262092" y="3573016"/>
                <a:ext cx="2066463" cy="84773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8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48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𝐝</m:t>
                          </m:r>
                          <m:r>
                            <a:rPr lang="cs-CZ" sz="48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𝐦</m:t>
                          </m:r>
                        </m:e>
                        <m:sup>
                          <m:r>
                            <a:rPr lang="cs-CZ" sz="48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48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092" y="3573016"/>
                <a:ext cx="2066463" cy="847733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0" name="Obdélník 9"/>
              <p:cNvSpPr/>
              <p:nvPr/>
            </p:nvSpPr>
            <p:spPr>
              <a:xfrm>
                <a:off x="283334" y="5301208"/>
                <a:ext cx="2245999" cy="84773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8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48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𝐦</m:t>
                          </m:r>
                          <m:r>
                            <a:rPr lang="cs-CZ" sz="48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𝐦</m:t>
                          </m:r>
                        </m:e>
                        <m:sup>
                          <m:r>
                            <a:rPr lang="cs-CZ" sz="48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48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334" y="5301208"/>
                <a:ext cx="2245999" cy="847733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1083"/>
            <a:ext cx="7678433" cy="1694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="" xmlns:a14="http://schemas.microsoft.com/office/drawing/2010/main" Requires="a14">
          <p:sp>
            <p:nvSpPr>
              <p:cNvPr id="13" name="Obdélník 12"/>
              <p:cNvSpPr/>
              <p:nvPr/>
            </p:nvSpPr>
            <p:spPr>
              <a:xfrm>
                <a:off x="2342993" y="2060848"/>
                <a:ext cx="6492547" cy="70788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𝑜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𝑏𝑠𝑎h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č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𝑡𝑣𝑒𝑟𝑐𝑒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𝑜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𝑠𝑡𝑟𝑎𝑛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ě 1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2993" y="2060848"/>
                <a:ext cx="6492547" cy="707886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7" name="Obdélník 16"/>
              <p:cNvSpPr/>
              <p:nvPr/>
            </p:nvSpPr>
            <p:spPr>
              <a:xfrm>
                <a:off x="2342993" y="5441055"/>
                <a:ext cx="6922151" cy="70788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𝑜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𝑏𝑠𝑎h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č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𝑡𝑣𝑒𝑟𝑐𝑒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𝑜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𝑠𝑡𝑟𝑎𝑛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ě 1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𝑚𝑚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2993" y="5441055"/>
                <a:ext cx="6922151" cy="707886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8" name="Obdélník 17"/>
              <p:cNvSpPr/>
              <p:nvPr/>
            </p:nvSpPr>
            <p:spPr>
              <a:xfrm>
                <a:off x="2328555" y="3712863"/>
                <a:ext cx="6789103" cy="70788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𝑜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𝑏𝑠𝑎h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č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𝑡𝑣𝑒𝑟𝑐𝑒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𝑜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𝑠𝑡𝑟𝑎𝑛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ě 1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𝑑𝑚</m:t>
                      </m:r>
                      <m:r>
                        <a:rPr lang="cs-CZ" sz="40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8555" y="3712863"/>
                <a:ext cx="6789103" cy="707886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="" xmlns:p14="http://schemas.microsoft.com/office/powerpoint/2010/main" val="29378791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  <p:sndAc>
          <p:stSnd>
            <p:snd r:embed="rId11" name="camera.wav"/>
          </p:stSnd>
        </p:sndAc>
      </p:transition>
    </mc:Choice>
    <mc:Fallback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3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664907" y="2967335"/>
            <a:ext cx="1847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1115616" y="116632"/>
            <a:ext cx="7593745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cap="all" dirty="0" smtClean="0">
                <a:ln w="9000" cmpd="sng">
                  <a:solidFill>
                    <a:srgbClr val="F5CD2D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F5CD2D">
                        <a:shade val="20000"/>
                        <a:satMod val="245000"/>
                      </a:srgbClr>
                    </a:gs>
                    <a:gs pos="43000">
                      <a:srgbClr val="F5CD2D">
                        <a:satMod val="255000"/>
                      </a:srgbClr>
                    </a:gs>
                    <a:gs pos="48000">
                      <a:srgbClr val="F5CD2D">
                        <a:shade val="85000"/>
                        <a:satMod val="255000"/>
                      </a:srgbClr>
                    </a:gs>
                    <a:gs pos="100000">
                      <a:srgbClr val="F5CD2D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Převádění jednotek </a:t>
            </a:r>
          </a:p>
          <a:p>
            <a:r>
              <a:rPr lang="cs-CZ" sz="5400" b="1" cap="all" dirty="0" smtClean="0">
                <a:ln w="9000" cmpd="sng">
                  <a:solidFill>
                    <a:srgbClr val="F5CD2D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F5CD2D">
                        <a:shade val="20000"/>
                        <a:satMod val="245000"/>
                      </a:srgbClr>
                    </a:gs>
                    <a:gs pos="43000">
                      <a:srgbClr val="F5CD2D">
                        <a:satMod val="255000"/>
                      </a:srgbClr>
                    </a:gs>
                    <a:gs pos="48000">
                      <a:srgbClr val="F5CD2D">
                        <a:shade val="85000"/>
                        <a:satMod val="255000"/>
                      </a:srgbClr>
                    </a:gs>
                    <a:gs pos="100000">
                      <a:srgbClr val="F5CD2D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obsahu</a:t>
            </a:r>
            <a:endParaRPr lang="cs-CZ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8" name="Obdélník 7"/>
              <p:cNvSpPr/>
              <p:nvPr/>
            </p:nvSpPr>
            <p:spPr>
              <a:xfrm>
                <a:off x="179512" y="1896721"/>
                <a:ext cx="2972289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𝟏𝐦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𝐝𝐦</m:t>
                      </m:r>
                    </m:oMath>
                  </m:oMathPara>
                </a14:m>
                <a:endParaRPr lang="cs-CZ" sz="3600" b="1" dirty="0"/>
              </a:p>
            </p:txBody>
          </p:sp>
        </mc:Choice>
        <mc:Fallback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896721"/>
                <a:ext cx="2972289" cy="64633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" name="Obdélník 8"/>
              <p:cNvSpPr/>
              <p:nvPr/>
            </p:nvSpPr>
            <p:spPr>
              <a:xfrm>
                <a:off x="3737693" y="2668728"/>
                <a:ext cx="4691301" cy="121289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6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    </m:t>
                          </m:r>
                          <m:r>
                            <a:rPr lang="cs-CZ" sz="36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𝟏𝐦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3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 =</m:t>
                      </m:r>
                      <m:r>
                        <a:rPr lang="cs-CZ" sz="3600" b="1" i="1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sz="3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𝟎𝟎𝟎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𝐜</m:t>
                      </m:r>
                      <m:sSup>
                        <m:sSupPr>
                          <m:ctrlP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𝐦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3600" b="1" dirty="0">
                  <a:solidFill>
                    <a:prstClr val="black"/>
                  </a:solidFill>
                </a:endParaRPr>
              </a:p>
              <a:p>
                <a:endParaRPr lang="cs-CZ" sz="3600" dirty="0"/>
              </a:p>
            </p:txBody>
          </p:sp>
        </mc:Choice>
        <mc:Fallback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7693" y="2668728"/>
                <a:ext cx="4691301" cy="121289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0" name="Obdélník 9"/>
              <p:cNvSpPr/>
              <p:nvPr/>
            </p:nvSpPr>
            <p:spPr>
              <a:xfrm>
                <a:off x="4218742" y="4192629"/>
                <a:ext cx="3913123" cy="65889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6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36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𝐝</m:t>
                          </m:r>
                          <m:r>
                            <a:rPr lang="cs-CZ" sz="36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𝐦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3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𝟏𝟎𝟎</m:t>
                      </m:r>
                      <m:sSup>
                        <m:sSupPr>
                          <m:ctrlPr>
                            <a:rPr lang="cs-CZ" sz="36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36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𝐜𝐦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3600" dirty="0"/>
              </a:p>
            </p:txBody>
          </p:sp>
        </mc:Choice>
        <mc:Fallback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8742" y="4192629"/>
                <a:ext cx="3913123" cy="658898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2" name="Obdélník 11"/>
              <p:cNvSpPr/>
              <p:nvPr/>
            </p:nvSpPr>
            <p:spPr>
              <a:xfrm>
                <a:off x="4201322" y="1908899"/>
                <a:ext cx="3764044" cy="65889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6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𝟏𝐦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</m:sup>
                      </m:sSup>
                      <m:r>
                        <a:rPr lang="cs-CZ" sz="3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𝟏𝟎𝟎</m:t>
                      </m:r>
                      <m:r>
                        <a:rPr lang="cs-CZ" sz="3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𝐝</m:t>
                      </m:r>
                      <m:sSup>
                        <m:sSupPr>
                          <m:ctrlP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𝐦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3600" b="1" dirty="0"/>
              </a:p>
            </p:txBody>
          </p:sp>
        </mc:Choice>
        <mc:Fallback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1322" y="1908899"/>
                <a:ext cx="3764044" cy="658898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3" name="Obdélník 12"/>
              <p:cNvSpPr/>
              <p:nvPr/>
            </p:nvSpPr>
            <p:spPr>
              <a:xfrm>
                <a:off x="142935" y="2668887"/>
                <a:ext cx="3188693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𝟏𝐦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𝟏𝟎𝟎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𝐜𝐦</m:t>
                      </m:r>
                    </m:oMath>
                  </m:oMathPara>
                </a14:m>
                <a:endParaRPr lang="cs-CZ" sz="3600" b="1" dirty="0">
                  <a:solidFill>
                    <a:prstClr val="black"/>
                  </a:solidFill>
                </a:endParaRPr>
              </a:p>
            </p:txBody>
          </p:sp>
        </mc:Choice>
        <mc:Fallback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935" y="2668887"/>
                <a:ext cx="3188693" cy="646331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4" name="Obdélník 13"/>
              <p:cNvSpPr/>
              <p:nvPr/>
            </p:nvSpPr>
            <p:spPr>
              <a:xfrm>
                <a:off x="179512" y="3376773"/>
                <a:ext cx="3659976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𝟏𝐦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𝟏𝟎𝟎𝟎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𝐦𝐦</m:t>
                      </m:r>
                    </m:oMath>
                  </m:oMathPara>
                </a14:m>
                <a:endParaRPr lang="cs-CZ" sz="3600" b="1" dirty="0">
                  <a:solidFill>
                    <a:prstClr val="black"/>
                  </a:solidFill>
                </a:endParaRPr>
              </a:p>
            </p:txBody>
          </p:sp>
        </mc:Choice>
        <mc:Fallback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3376773"/>
                <a:ext cx="3659976" cy="646331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23" name="Obdélník 22"/>
              <p:cNvSpPr/>
              <p:nvPr/>
            </p:nvSpPr>
            <p:spPr>
              <a:xfrm>
                <a:off x="4306948" y="3376773"/>
                <a:ext cx="5003165" cy="65889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𝟏𝐦</m:t>
                        </m:r>
                      </m:e>
                      <m:sup>
                        <m:r>
                          <a:rPr lang="cs-CZ" sz="36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3600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3600" b="1" dirty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1">
                        <a:solidFill>
                          <a:srgbClr val="C00000"/>
                        </a:solidFill>
                        <a:latin typeface="Cambria Math"/>
                      </a:rPr>
                      <m:t>𝟏𝟎</m:t>
                    </m:r>
                    <m:r>
                      <a:rPr lang="cs-CZ" sz="3600" b="1" i="1" smtClean="0">
                        <a:solidFill>
                          <a:srgbClr val="C00000"/>
                        </a:solidFill>
                        <a:latin typeface="Cambria Math"/>
                      </a:rPr>
                      <m:t>𝟎𝟎</m:t>
                    </m:r>
                    <m:r>
                      <a:rPr lang="cs-CZ" sz="3600" b="1" i="1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r>
                      <a:rPr lang="cs-CZ" sz="3600" b="1" i="1">
                        <a:solidFill>
                          <a:srgbClr val="C00000"/>
                        </a:solidFill>
                        <a:latin typeface="Cambria Math"/>
                      </a:rPr>
                      <m:t>𝟎𝟎𝟎</m:t>
                    </m:r>
                    <m:r>
                      <a:rPr lang="cs-CZ" sz="3600" b="1" i="0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r>
                      <a:rPr lang="cs-CZ" sz="3600" b="1" i="0" smtClean="0">
                        <a:solidFill>
                          <a:srgbClr val="C00000"/>
                        </a:solidFill>
                        <a:latin typeface="Cambria Math"/>
                      </a:rPr>
                      <m:t>𝐦</m:t>
                    </m:r>
                    <m:sSup>
                      <m:sSupPr>
                        <m:ctrlPr>
                          <a:rPr lang="cs-CZ" sz="36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36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sz="3600" dirty="0"/>
              </a:p>
            </p:txBody>
          </p:sp>
        </mc:Choice>
        <mc:Fallback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6948" y="3376773"/>
                <a:ext cx="5003165" cy="658898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29" name="Obdélník 28"/>
              <p:cNvSpPr/>
              <p:nvPr/>
            </p:nvSpPr>
            <p:spPr>
              <a:xfrm>
                <a:off x="195331" y="5071026"/>
                <a:ext cx="3666388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𝐝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𝐦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𝟏𝟎𝟎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𝐦𝐦</m:t>
                      </m:r>
                    </m:oMath>
                  </m:oMathPara>
                </a14:m>
                <a:endParaRPr lang="cs-CZ" sz="3600" b="1" dirty="0">
                  <a:solidFill>
                    <a:prstClr val="black"/>
                  </a:solidFill>
                </a:endParaRPr>
              </a:p>
            </p:txBody>
          </p:sp>
        </mc:Choice>
        <mc:Fallback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331" y="5071026"/>
                <a:ext cx="3666388" cy="646331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1" name="Obdélník 30"/>
              <p:cNvSpPr/>
              <p:nvPr/>
            </p:nvSpPr>
            <p:spPr>
              <a:xfrm>
                <a:off x="179512" y="4217878"/>
                <a:ext cx="3195105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𝐝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𝐦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𝐜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𝐦</m:t>
                      </m:r>
                    </m:oMath>
                  </m:oMathPara>
                </a14:m>
                <a:endParaRPr lang="cs-CZ" sz="3600" b="1" dirty="0">
                  <a:solidFill>
                    <a:prstClr val="black"/>
                  </a:solidFill>
                </a:endParaRPr>
              </a:p>
            </p:txBody>
          </p:sp>
        </mc:Choice>
        <mc:Fallback>
          <p:sp>
            <p:nvSpPr>
              <p:cNvPr id="31" name="Obdélník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4217878"/>
                <a:ext cx="3195105" cy="646331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3" name="Obdélník 32"/>
              <p:cNvSpPr/>
              <p:nvPr/>
            </p:nvSpPr>
            <p:spPr>
              <a:xfrm>
                <a:off x="179512" y="5877271"/>
                <a:ext cx="3331361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𝐜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𝐦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𝐦𝐦</m:t>
                      </m:r>
                    </m:oMath>
                  </m:oMathPara>
                </a14:m>
                <a:endParaRPr lang="cs-CZ" sz="3600" b="1" dirty="0">
                  <a:solidFill>
                    <a:prstClr val="black"/>
                  </a:solidFill>
                </a:endParaRPr>
              </a:p>
            </p:txBody>
          </p:sp>
        </mc:Choice>
        <mc:Fallback>
          <p:sp>
            <p:nvSpPr>
              <p:cNvPr id="33" name="Obdélník 3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877271"/>
                <a:ext cx="3331361" cy="646331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5" name="Obdélník 34"/>
              <p:cNvSpPr/>
              <p:nvPr/>
            </p:nvSpPr>
            <p:spPr>
              <a:xfrm>
                <a:off x="4218742" y="5058459"/>
                <a:ext cx="4761111" cy="65889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  <m:sSup>
                        <m:sSupPr>
                          <m:ctrlPr>
                            <a:rPr lang="cs-CZ" sz="36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𝐝</m:t>
                          </m:r>
                          <m:r>
                            <a:rPr lang="cs-CZ" sz="36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𝐦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6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𝟎𝟎</m:t>
                      </m:r>
                      <m:sSup>
                        <m:sSupPr>
                          <m:ctrlPr>
                            <a:rPr lang="cs-CZ" sz="36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36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𝐦𝐦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3600" b="1" dirty="0">
                  <a:solidFill>
                    <a:prstClr val="black"/>
                  </a:solidFill>
                </a:endParaRPr>
              </a:p>
            </p:txBody>
          </p:sp>
        </mc:Choice>
        <mc:Fallback>
          <p:sp>
            <p:nvSpPr>
              <p:cNvPr id="35" name="Obdélník 3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8742" y="5058459"/>
                <a:ext cx="4761111" cy="658898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7" name="Obdélník 36"/>
              <p:cNvSpPr/>
              <p:nvPr/>
            </p:nvSpPr>
            <p:spPr>
              <a:xfrm>
                <a:off x="4276968" y="5864704"/>
                <a:ext cx="4049378" cy="65889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  <m:sSup>
                        <m:sSupPr>
                          <m:ctrlPr>
                            <a:rPr lang="cs-CZ" sz="36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𝐜</m:t>
                          </m:r>
                          <m:r>
                            <a:rPr lang="cs-CZ" sz="3600" b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𝐦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600" b="1">
                          <a:solidFill>
                            <a:srgbClr val="C00000"/>
                          </a:solidFill>
                          <a:latin typeface="Cambria Math"/>
                        </a:rPr>
                        <m:t>𝟏𝟎𝟎</m:t>
                      </m:r>
                      <m:sSup>
                        <m:sSupPr>
                          <m:ctrlPr>
                            <a:rPr lang="cs-CZ" sz="36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36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𝐦𝐦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3600" b="1" dirty="0">
                  <a:solidFill>
                    <a:prstClr val="black"/>
                  </a:solidFill>
                </a:endParaRPr>
              </a:p>
            </p:txBody>
          </p:sp>
        </mc:Choice>
        <mc:Fallback>
          <p:sp>
            <p:nvSpPr>
              <p:cNvPr id="37" name="Obdélník 3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6968" y="5864704"/>
                <a:ext cx="4049378" cy="658898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="" xmlns:p14="http://schemas.microsoft.com/office/powerpoint/2010/main" val="41558526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  <p:sndAc>
          <p:stSnd>
            <p:snd r:embed="rId16" name="camera.wav"/>
          </p:stSnd>
        </p:sndAc>
      </p:transition>
    </mc:Choice>
    <mc:Fallback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23" grpId="0" animBg="1"/>
      <p:bldP spid="29" grpId="0" animBg="1"/>
      <p:bldP spid="31" grpId="0" animBg="1"/>
      <p:bldP spid="33" grpId="0" animBg="1"/>
      <p:bldP spid="35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188640"/>
            <a:ext cx="106571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b="1" cap="all" dirty="0" smtClean="0">
                <a:ln w="9000" cmpd="sng">
                  <a:solidFill>
                    <a:srgbClr val="F5CD2D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F5CD2D">
                        <a:shade val="20000"/>
                        <a:satMod val="245000"/>
                      </a:srgbClr>
                    </a:gs>
                    <a:gs pos="43000">
                      <a:srgbClr val="F5CD2D">
                        <a:satMod val="255000"/>
                      </a:srgbClr>
                    </a:gs>
                    <a:gs pos="48000">
                      <a:srgbClr val="F5CD2D">
                        <a:shade val="85000"/>
                        <a:satMod val="255000"/>
                      </a:srgbClr>
                    </a:gs>
                    <a:gs pos="100000">
                      <a:srgbClr val="F5CD2D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Převeď na dané jednotky </a:t>
            </a:r>
            <a:endParaRPr lang="cs-CZ" sz="4800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171236" y="1268760"/>
                <a:ext cx="5904656" cy="55092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3200" dirty="0" smtClean="0">
                  <a:solidFill>
                    <a:srgbClr val="C00000"/>
                  </a:solidFill>
                </a:endParaRPr>
              </a:p>
              <a:p>
                <a:r>
                  <a:rPr lang="cs-CZ" sz="3200" dirty="0" smtClean="0">
                    <a:solidFill>
                      <a:srgbClr val="C00000"/>
                    </a:solidFill>
                  </a:rPr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          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6 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_______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______</m:t>
                    </m:r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</a:rPr>
                  <a:t>     </a:t>
                </a:r>
                <a14:m>
                  <m:oMath xmlns:m="http://schemas.openxmlformats.org/officeDocument/2006/math">
                    <m:r>
                      <a:rPr lang="cs-CZ" sz="3200" b="0" i="0" smtClean="0">
                        <a:solidFill>
                          <a:srgbClr val="C00000"/>
                        </a:solidFill>
                        <a:latin typeface="Cambria Math"/>
                      </a:rPr>
                      <m:t>            1</m:t>
                    </m:r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6 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_________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</m:t>
                    </m:r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        700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r>
                      <a:rPr lang="cs-CZ" sz="3200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_________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</m:t>
                    </m:r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𝑑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900 000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  <m:r>
                      <a:rPr lang="cs-CZ" sz="3200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_________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</m:t>
                    </m:r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          27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    </m:t>
                    </m:r>
                    <m:r>
                      <a:rPr lang="cs-CZ" sz="3200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________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_____</m:t>
                    </m:r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    2 800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𝑑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r>
                      <a:rPr lang="cs-CZ" sz="3200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_________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</m:t>
                    </m:r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             8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   </m:t>
                    </m:r>
                    <m:r>
                      <a:rPr lang="cs-CZ" sz="3200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_________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</m:t>
                    </m:r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</a:rPr>
                  <a:t>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             9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  <m:r>
                      <a:rPr lang="cs-CZ" sz="3200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_________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</m:t>
                    </m:r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    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6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000 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_________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</m:t>
                    </m:r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</a:rPr>
                  <a:t>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            7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  </m:t>
                        </m:r>
                      </m:sup>
                    </m:sSup>
                    <m:r>
                      <a:rPr lang="cs-CZ" sz="3200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_________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latin typeface="Cambria Math"/>
                      </a:rPr>
                      <m:t>____</m:t>
                    </m:r>
                    <m:sSup>
                      <m:sSup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2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3200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236" y="1268760"/>
                <a:ext cx="5904656" cy="550920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5958466" y="1007150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u="sng" smtClean="0">
                          <a:solidFill>
                            <a:srgbClr val="0070C0"/>
                          </a:solidFill>
                          <a:latin typeface="Cambria Math"/>
                        </a:rPr>
                        <m:t>𝑲𝒐𝒏𝒕𝒓𝒐𝒍𝒂</m:t>
                      </m:r>
                    </m:oMath>
                  </m:oMathPara>
                </a14:m>
                <a:endParaRPr lang="cs-CZ" sz="2800" b="1" u="sng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8466" y="1007150"/>
                <a:ext cx="2520280" cy="52322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5981544" y="1728385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𝟔𝟎𝟎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1544" y="1728385"/>
                <a:ext cx="2520280" cy="52322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5993868" y="2251605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𝟔𝟎𝟎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3868" y="2251605"/>
                <a:ext cx="2520280" cy="52322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6009040" y="2719266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𝟕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9040" y="2719266"/>
                <a:ext cx="2520280" cy="52322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6012441" y="3231968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𝟗𝟎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441" y="3231968"/>
                <a:ext cx="2520280" cy="523220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6033500" y="3712522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𝟐𝟕𝟎</m:t>
                      </m:r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𝟎𝟎𝟎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3500" y="3712522"/>
                <a:ext cx="2520280" cy="523220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6039661" y="4218834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𝟐𝟖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9661" y="4218834"/>
                <a:ext cx="2520280" cy="523220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6066881" y="4742054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𝟖𝐎</m:t>
                      </m:r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𝟎𝟎𝟎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6881" y="4742054"/>
                <a:ext cx="2520280" cy="523220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6075892" y="5243638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𝟗𝟎</m:t>
                      </m:r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𝟎𝟎𝟎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5892" y="5243638"/>
                <a:ext cx="2520280" cy="523220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6075892" y="5719626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𝟔𝟎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5892" y="5719626"/>
                <a:ext cx="2520280" cy="523220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6075892" y="6236839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𝟕𝟎𝟎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5892" y="6236839"/>
                <a:ext cx="2520280" cy="523220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="" xmlns:p14="http://schemas.microsoft.com/office/powerpoint/2010/main" val="3187193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  <p:sndAc>
          <p:stSnd>
            <p:snd r:embed="rId16" name="camera.wav"/>
          </p:stSnd>
        </p:sndAc>
      </p:transition>
    </mc:Choice>
    <mc:Fallback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116632"/>
            <a:ext cx="9144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b="1" cap="all" dirty="0" smtClean="0">
                <a:ln w="9000" cmpd="sng">
                  <a:solidFill>
                    <a:srgbClr val="F5CD2D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F5CD2D">
                        <a:shade val="20000"/>
                        <a:satMod val="245000"/>
                      </a:srgbClr>
                    </a:gs>
                    <a:gs pos="43000">
                      <a:srgbClr val="F5CD2D">
                        <a:satMod val="255000"/>
                      </a:srgbClr>
                    </a:gs>
                    <a:gs pos="48000">
                      <a:srgbClr val="F5CD2D">
                        <a:shade val="85000"/>
                        <a:satMod val="255000"/>
                      </a:srgbClr>
                    </a:gs>
                    <a:gs pos="100000">
                      <a:srgbClr val="F5CD2D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</a:t>
            </a:r>
            <a:r>
              <a:rPr lang="cs-CZ" sz="7200" b="1" cap="all" dirty="0" smtClean="0">
                <a:ln w="9000" cmpd="sng">
                  <a:solidFill>
                    <a:srgbClr val="F5CD2D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F5CD2D">
                        <a:shade val="20000"/>
                        <a:satMod val="245000"/>
                      </a:srgbClr>
                    </a:gs>
                    <a:gs pos="43000">
                      <a:srgbClr val="F5CD2D">
                        <a:satMod val="255000"/>
                      </a:srgbClr>
                    </a:gs>
                    <a:gs pos="48000">
                      <a:srgbClr val="F5CD2D">
                        <a:shade val="85000"/>
                        <a:satMod val="255000"/>
                      </a:srgbClr>
                    </a:gs>
                    <a:gs pos="100000">
                      <a:srgbClr val="F5CD2D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Hodnocení</a:t>
            </a:r>
            <a:endParaRPr lang="cs-CZ" sz="7200" dirty="0">
              <a:solidFill>
                <a:prstClr val="black"/>
              </a:solidFill>
            </a:endParaRPr>
          </a:p>
        </p:txBody>
      </p:sp>
      <p:pic>
        <p:nvPicPr>
          <p:cNvPr id="5122" name="Picture 2" descr="C:\Users\uživatel\AppData\Local\Microsoft\Windows\Temporary Internet Files\Content.IE5\QZW61W2X\MC90042385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74067"/>
            <a:ext cx="1885950" cy="17811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živatel\AppData\Local\Microsoft\Windows\Temporary Internet Files\Content.IE5\A0JE7RIS\MC90042580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566117"/>
            <a:ext cx="1790700" cy="18891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uživatel\AppData\Local\Microsoft\Windows\Temporary Internet Files\Content.IE5\XGJZ7P72\MC90042445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488679"/>
            <a:ext cx="1822450" cy="18764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uživatel\AppData\Local\Microsoft\Windows\Temporary Internet Files\Content.IE5\A0JE7RIS\MC90042384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558404"/>
            <a:ext cx="1803400" cy="18605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uživatel\AppData\Local\Microsoft\Windows\Temporary Internet Files\Content.IE5\YA368RAH\MC90042447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28" y="1316961"/>
            <a:ext cx="1771650" cy="190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903536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  <p:sndAc>
          <p:stSnd>
            <p:snd r:embed="rId14" name="camera.wav"/>
          </p:stSnd>
        </p:sndAc>
      </p:transition>
    </mc:Choice>
    <mc:Fallback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000"/>
                            </p:stCondLst>
                            <p:childTnLst>
                              <p:par>
                                <p:cTn id="6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8000"/>
                            </p:stCondLst>
                            <p:childTnLst>
                              <p:par>
                                <p:cTn id="8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269</TotalTime>
  <Words>68</Words>
  <Application>Microsoft Office PowerPoint</Application>
  <PresentationFormat>Předvádění na obrazovce (4:3)</PresentationFormat>
  <Paragraphs>63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Uzivatel</cp:lastModifiedBy>
  <cp:revision>29</cp:revision>
  <dcterms:created xsi:type="dcterms:W3CDTF">2012-02-24T13:29:18Z</dcterms:created>
  <dcterms:modified xsi:type="dcterms:W3CDTF">2012-04-09T14:10:04Z</dcterms:modified>
</cp:coreProperties>
</file>