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0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9EB3E0-EE7D-47CD-A200-4B536BCC40F6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E9A5B0A-71C8-4FD6-A454-65AFAAF35A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13" name="camera.wav"/>
          </p:stSnd>
        </p:sndAc>
      </p:transition>
    </mc:Choice>
    <mc:Fallback xmlns="">
      <p:transition spd="slow">
        <p:checker/>
        <p:sndAc>
          <p:stSnd>
            <p:snd r:embed="rId1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729" y="769912"/>
            <a:ext cx="577373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587042" y="2492896"/>
            <a:ext cx="6102424" cy="1440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reg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č</a:t>
            </a: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VY_32_INOVACE_14_Slovní </a:t>
            </a:r>
            <a:r>
              <a:rPr lang="cs-C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úlohy</a:t>
            </a:r>
            <a:endParaRPr lang="cs-CZ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987824" y="434632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Doporučeno pro: 5. ročník ZŠ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Předmět: Matematika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Autor: Mgr. Šárka </a:t>
            </a:r>
            <a:r>
              <a:rPr lang="cs-CZ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Hoňková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4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52398" y="188640"/>
            <a:ext cx="6239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Doplň tabulku č. 1</a:t>
            </a:r>
            <a:endParaRPr lang="cs-CZ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18949" y="1249596"/>
            <a:ext cx="2026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1€ = </a:t>
            </a: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 Kč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4024830"/>
                  </p:ext>
                </p:extLst>
              </p:nvPr>
            </p:nvGraphicFramePr>
            <p:xfrm>
              <a:off x="971601" y="1988841"/>
              <a:ext cx="6624735" cy="4029846"/>
            </p:xfrm>
            <a:graphic>
              <a:graphicData uri="http://schemas.openxmlformats.org/drawingml/2006/table">
                <a:tbl>
                  <a:tblPr firstRow="1" bandRow="1">
                    <a:tableStyleId>{BC89EF96-8CEA-46FF-86C4-4CE0E7609802}</a:tableStyleId>
                  </a:tblPr>
                  <a:tblGrid>
                    <a:gridCol w="2208245"/>
                    <a:gridCol w="2208245"/>
                    <a:gridCol w="2208245"/>
                  </a:tblGrid>
                  <a:tr h="4874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Název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Cena</a:t>
                          </a:r>
                          <a:r>
                            <a:rPr lang="cs-CZ" baseline="0" dirty="0" smtClean="0"/>
                            <a:t> / Kč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Cena </a:t>
                          </a:r>
                          <a:r>
                            <a:rPr lang="cs-CZ" b="0" dirty="0" smtClean="0"/>
                            <a:t>/</a:t>
                          </a:r>
                          <a:r>
                            <a:rPr lang="cs-CZ" sz="1800" b="1" spc="50" dirty="0" smtClean="0">
                              <a:ln w="11430"/>
                              <a:solidFill>
                                <a:schemeClr val="tx1"/>
                              </a:solidFill>
                              <a:effectLst/>
                            </a:rPr>
                            <a:t>€</a:t>
                          </a:r>
                          <a:endParaRPr lang="cs-CZ" b="1" dirty="0">
                            <a:solidFill>
                              <a:schemeClr val="tx1"/>
                            </a:solidFill>
                            <a:effectLst/>
                          </a:endParaRPr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kg </a:t>
                          </a:r>
                          <a:r>
                            <a:rPr lang="cs-CZ" dirty="0" smtClean="0"/>
                            <a:t>hladké mouky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12,-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l </a:t>
                          </a:r>
                          <a:r>
                            <a:rPr lang="cs-CZ" dirty="0" smtClean="0"/>
                            <a:t>mléka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13,-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10 vajec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50,-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548638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1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1" i="0" smtClean="0"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cs-CZ" sz="2400" b="1" i="0" smtClean="0">
                                      <a:latin typeface="Cambria Math"/>
                                    </a:rPr>
                                    <m:t>𝟒</m:t>
                                  </m:r>
                                </m:den>
                              </m:f>
                            </m:oMath>
                          </a14:m>
                          <a:r>
                            <a:rPr lang="cs-CZ" dirty="0" smtClean="0"/>
                            <a:t> kg </a:t>
                          </a:r>
                          <a:r>
                            <a:rPr lang="cs-CZ" dirty="0" smtClean="0"/>
                            <a:t>másla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37,-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l </a:t>
                          </a:r>
                          <a:r>
                            <a:rPr lang="cs-CZ" dirty="0" smtClean="0"/>
                            <a:t>oleje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55,-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kg </a:t>
                          </a:r>
                          <a:r>
                            <a:rPr lang="cs-CZ" dirty="0" smtClean="0"/>
                            <a:t>cukr moučka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28,-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</a:t>
                          </a:r>
                          <a:r>
                            <a:rPr lang="cs-CZ" baseline="0" dirty="0" smtClean="0"/>
                            <a:t> puding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3,-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4024830"/>
                  </p:ext>
                </p:extLst>
              </p:nvPr>
            </p:nvGraphicFramePr>
            <p:xfrm>
              <a:off x="971601" y="1988841"/>
              <a:ext cx="6624735" cy="4029846"/>
            </p:xfrm>
            <a:graphic>
              <a:graphicData uri="http://schemas.openxmlformats.org/drawingml/2006/table">
                <a:tbl>
                  <a:tblPr firstRow="1" bandRow="1">
                    <a:tableStyleId>{BC89EF96-8CEA-46FF-86C4-4CE0E7609802}</a:tableStyleId>
                  </a:tblPr>
                  <a:tblGrid>
                    <a:gridCol w="2208245"/>
                    <a:gridCol w="2208245"/>
                    <a:gridCol w="2208245"/>
                  </a:tblGrid>
                  <a:tr h="4874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Název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Cena</a:t>
                          </a:r>
                          <a:r>
                            <a:rPr lang="cs-CZ" baseline="0" dirty="0" smtClean="0"/>
                            <a:t> / Kč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Cena </a:t>
                          </a:r>
                          <a:r>
                            <a:rPr lang="cs-CZ" b="0" dirty="0" smtClean="0"/>
                            <a:t>/</a:t>
                          </a:r>
                          <a:r>
                            <a:rPr lang="cs-CZ" sz="1800" b="1" spc="50" dirty="0" smtClean="0">
                              <a:ln w="11430"/>
                              <a:solidFill>
                                <a:schemeClr val="tx1"/>
                              </a:solidFill>
                              <a:effectLst/>
                            </a:rPr>
                            <a:t>€</a:t>
                          </a:r>
                          <a:endParaRPr lang="cs-CZ" b="1" dirty="0">
                            <a:solidFill>
                              <a:schemeClr val="tx1"/>
                            </a:solidFill>
                            <a:effectLst/>
                          </a:endParaRPr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kg </a:t>
                          </a:r>
                          <a:r>
                            <a:rPr lang="cs-CZ" dirty="0" smtClean="0"/>
                            <a:t>hladké mouky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12,-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l </a:t>
                          </a:r>
                          <a:r>
                            <a:rPr lang="cs-CZ" dirty="0" smtClean="0"/>
                            <a:t>mléka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13,-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10 vajec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50,-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61804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t="-322772" r="-200552" b="-2386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37,-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l </a:t>
                          </a:r>
                          <a:r>
                            <a:rPr lang="cs-CZ" dirty="0" smtClean="0"/>
                            <a:t>oleje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55,-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 kg </a:t>
                          </a:r>
                          <a:r>
                            <a:rPr lang="cs-CZ" dirty="0" smtClean="0"/>
                            <a:t>cukr moučka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28,-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48740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</a:t>
                          </a:r>
                          <a:r>
                            <a:rPr lang="cs-CZ" baseline="0" dirty="0" smtClean="0"/>
                            <a:t> puding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3,-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TextovéPole 9"/>
          <p:cNvSpPr txBox="1"/>
          <p:nvPr/>
        </p:nvSpPr>
        <p:spPr>
          <a:xfrm>
            <a:off x="7772406" y="248326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0,48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12360" y="2950461"/>
            <a:ext cx="784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0,52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812360" y="3431370"/>
            <a:ext cx="784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2,00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812360" y="4005064"/>
            <a:ext cx="784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1</a:t>
            </a:r>
            <a:r>
              <a:rPr lang="cs-CZ" sz="2400" dirty="0" smtClean="0">
                <a:solidFill>
                  <a:srgbClr val="0070C0"/>
                </a:solidFill>
              </a:rPr>
              <a:t>,48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812360" y="4555077"/>
            <a:ext cx="784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2,20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812360" y="5109431"/>
            <a:ext cx="784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1,12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812360" y="5589240"/>
            <a:ext cx="784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0,12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78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889219" y="188640"/>
            <a:ext cx="13655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 č</a:t>
            </a: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1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202734" y="711860"/>
                <a:ext cx="8712968" cy="11854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 smtClean="0"/>
                  <a:t>Maminka chce upéct dětem koblížky. Poslala Petra, aby nakoupil </a:t>
                </a:r>
                <a:r>
                  <a:rPr lang="cs-CZ" sz="1600" b="1" dirty="0" smtClean="0"/>
                  <a:t>1 kg </a:t>
                </a:r>
                <a:r>
                  <a:rPr lang="cs-CZ" sz="1600" b="1" dirty="0" smtClean="0"/>
                  <a:t>hladké mouky,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1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l-GR" sz="16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1600" b="1" dirty="0" smtClean="0"/>
                  <a:t> kg másla</a:t>
                </a:r>
                <a:r>
                  <a:rPr lang="cs-CZ" sz="1600" b="1" dirty="0" smtClean="0"/>
                  <a:t>, 2 l </a:t>
                </a:r>
                <a:r>
                  <a:rPr lang="cs-CZ" sz="1600" b="1" dirty="0" smtClean="0"/>
                  <a:t>mléka, 10 vajec a </a:t>
                </a:r>
                <a:r>
                  <a:rPr lang="cs-CZ" sz="1600" b="1" dirty="0" smtClean="0"/>
                  <a:t>1 kg </a:t>
                </a:r>
                <a:r>
                  <a:rPr lang="cs-CZ" sz="1600" b="1" dirty="0" smtClean="0"/>
                  <a:t>cukru. Bude Petrovi stačit na nákup </a:t>
                </a:r>
                <a:r>
                  <a:rPr lang="cs-CZ" sz="1600" b="1" dirty="0" smtClean="0"/>
                  <a:t>200 Kč? </a:t>
                </a:r>
                <a:r>
                  <a:rPr lang="cs-CZ" sz="1600" b="1" dirty="0" smtClean="0"/>
                  <a:t>Jestliže ano, kolik korun mu prodavačka </a:t>
                </a:r>
                <a:r>
                  <a:rPr lang="cs-CZ" sz="1600" b="1" dirty="0" smtClean="0"/>
                  <a:t>vrátí? </a:t>
                </a:r>
                <a:r>
                  <a:rPr lang="cs-CZ" sz="1600" b="1" dirty="0" smtClean="0"/>
                  <a:t>Kolik je to </a:t>
                </a:r>
                <a:r>
                  <a:rPr lang="cs-CZ" sz="1600" b="1" dirty="0" smtClean="0"/>
                  <a:t>euro? </a:t>
                </a:r>
                <a:r>
                  <a:rPr lang="cs-CZ" sz="1600" b="1" dirty="0" smtClean="0"/>
                  <a:t>Použij tabulku s cenami potravin.</a:t>
                </a:r>
                <a:endParaRPr lang="cs-CZ" sz="1600" b="1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734" y="711860"/>
                <a:ext cx="8712968" cy="1185453"/>
              </a:xfrm>
              <a:prstGeom prst="rect">
                <a:avLst/>
              </a:prstGeom>
              <a:blipFill rotWithShape="1">
                <a:blip r:embed="rId3"/>
                <a:stretch>
                  <a:fillRect l="-350" r="-210" b="-56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243492" y="2204864"/>
                <a:ext cx="8496944" cy="4386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>
                    <a:solidFill>
                      <a:srgbClr val="0070C0"/>
                    </a:solidFill>
                  </a:rPr>
                  <a:t>1 kg 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hl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. mouky                                                                     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_______________ Kč</a:t>
                </a:r>
              </a:p>
              <a:p>
                <a:r>
                  <a:rPr lang="cs-CZ" sz="1600" b="1" dirty="0" smtClean="0">
                    <a:solidFill>
                      <a:srgbClr val="0070C0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l-GR" sz="16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l-GR" sz="16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1600" dirty="0" smtClean="0">
                    <a:solidFill>
                      <a:srgbClr val="0070C0"/>
                    </a:solidFill>
                  </a:rPr>
                  <a:t> kg másla                _________ x______________    =        _______________ Kč</a:t>
                </a:r>
              </a:p>
              <a:p>
                <a:endParaRPr lang="cs-CZ" sz="1600" dirty="0" smtClean="0">
                  <a:solidFill>
                    <a:srgbClr val="0070C0"/>
                  </a:solidFill>
                </a:endParaRPr>
              </a:p>
              <a:p>
                <a:r>
                  <a:rPr lang="cs-CZ" sz="1600" dirty="0" smtClean="0">
                    <a:solidFill>
                      <a:srgbClr val="0070C0"/>
                    </a:solidFill>
                  </a:rPr>
                  <a:t>2 l 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mléka                   _________ x _____________     =        _______________ Kč </a:t>
                </a:r>
              </a:p>
              <a:p>
                <a:endParaRPr lang="cs-CZ" sz="1600" dirty="0">
                  <a:solidFill>
                    <a:srgbClr val="0070C0"/>
                  </a:solidFill>
                </a:endParaRPr>
              </a:p>
              <a:p>
                <a:r>
                  <a:rPr lang="cs-CZ" sz="1600" dirty="0" smtClean="0">
                    <a:solidFill>
                      <a:srgbClr val="0070C0"/>
                    </a:solidFill>
                  </a:rPr>
                  <a:t>10 vajec                                                                            ________________ Kč</a:t>
                </a:r>
              </a:p>
              <a:p>
                <a:endParaRPr lang="cs-CZ" sz="1600" dirty="0">
                  <a:solidFill>
                    <a:srgbClr val="0070C0"/>
                  </a:solidFill>
                </a:endParaRPr>
              </a:p>
              <a:p>
                <a:r>
                  <a:rPr lang="cs-CZ" sz="1600" dirty="0" smtClean="0">
                    <a:solidFill>
                      <a:srgbClr val="0070C0"/>
                    </a:solidFill>
                  </a:rPr>
                  <a:t>1 kg 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cukru                                                                          ________________ Kč </a:t>
                </a:r>
              </a:p>
              <a:p>
                <a:endParaRPr lang="cs-CZ" sz="1600" dirty="0">
                  <a:solidFill>
                    <a:srgbClr val="0070C0"/>
                  </a:solidFill>
                </a:endParaRPr>
              </a:p>
              <a:p>
                <a:r>
                  <a:rPr lang="cs-CZ" sz="1600" dirty="0" smtClean="0">
                    <a:solidFill>
                      <a:srgbClr val="0070C0"/>
                    </a:solidFill>
                  </a:rPr>
                  <a:t>celkem                                                                             _________________Kč</a:t>
                </a:r>
              </a:p>
              <a:p>
                <a:endParaRPr lang="cs-CZ" sz="1600" dirty="0">
                  <a:solidFill>
                    <a:srgbClr val="0070C0"/>
                  </a:solidFill>
                </a:endParaRPr>
              </a:p>
              <a:p>
                <a:r>
                  <a:rPr lang="cs-CZ" sz="1600" dirty="0">
                    <a:solidFill>
                      <a:srgbClr val="0070C0"/>
                    </a:solidFill>
                  </a:rPr>
                  <a:t>v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ráceno                ___________  - _____________    =         ________________ Kč</a:t>
                </a:r>
              </a:p>
              <a:p>
                <a:endParaRPr lang="cs-CZ" sz="1600" dirty="0">
                  <a:solidFill>
                    <a:srgbClr val="0070C0"/>
                  </a:solidFill>
                </a:endParaRPr>
              </a:p>
              <a:p>
                <a:r>
                  <a:rPr lang="cs-CZ" sz="1600" dirty="0">
                    <a:solidFill>
                      <a:srgbClr val="0070C0"/>
                    </a:solidFill>
                  </a:rPr>
                  <a:t>v</a:t>
                </a:r>
                <a:r>
                  <a:rPr lang="cs-CZ" sz="1600" dirty="0" smtClean="0">
                    <a:solidFill>
                      <a:srgbClr val="0070C0"/>
                    </a:solidFill>
                  </a:rPr>
                  <a:t>ráceno               ___________  :  _____________    =         ________________ €</a:t>
                </a:r>
              </a:p>
              <a:p>
                <a:endParaRPr lang="cs-CZ" sz="1600" dirty="0">
                  <a:solidFill>
                    <a:srgbClr val="0070C0"/>
                  </a:solidFill>
                </a:endParaRPr>
              </a:p>
              <a:p>
                <a:r>
                  <a:rPr lang="cs-CZ" sz="1600" dirty="0" smtClean="0">
                    <a:solidFill>
                      <a:srgbClr val="0070C0"/>
                    </a:solidFill>
                  </a:rPr>
                  <a:t>Odpověď:</a:t>
                </a:r>
                <a:endParaRPr lang="cs-CZ" sz="16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492" y="2204864"/>
                <a:ext cx="8496944" cy="4386329"/>
              </a:xfrm>
              <a:prstGeom prst="rect">
                <a:avLst/>
              </a:prstGeom>
              <a:blipFill rotWithShape="1">
                <a:blip r:embed="rId4"/>
                <a:stretch>
                  <a:fillRect l="-430" t="-556" b="-8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400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110162" y="188640"/>
            <a:ext cx="29236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  č</a:t>
            </a: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1 </a:t>
            </a: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řešení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210404" y="748220"/>
                <a:ext cx="8712968" cy="9392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 smtClean="0"/>
                  <a:t>Maminka chce upéct dětem koblížky. Poslala Petra, aby nakoupil </a:t>
                </a:r>
                <a:r>
                  <a:rPr lang="cs-CZ" sz="1600" b="1" dirty="0" smtClean="0"/>
                  <a:t>1 kg </a:t>
                </a:r>
                <a:r>
                  <a:rPr lang="cs-CZ" sz="1600" b="1" dirty="0" smtClean="0"/>
                  <a:t>hladké mouky,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1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l-GR" sz="16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1600" b="1" dirty="0" smtClean="0"/>
                  <a:t> kg másla</a:t>
                </a:r>
                <a:r>
                  <a:rPr lang="cs-CZ" sz="1600" b="1" dirty="0" smtClean="0"/>
                  <a:t>, 2 l </a:t>
                </a:r>
                <a:r>
                  <a:rPr lang="cs-CZ" sz="1600" b="1" dirty="0" smtClean="0"/>
                  <a:t>mléka, 10 vajec a </a:t>
                </a:r>
                <a:r>
                  <a:rPr lang="cs-CZ" sz="1600" b="1" dirty="0" smtClean="0"/>
                  <a:t>1 kg </a:t>
                </a:r>
                <a:r>
                  <a:rPr lang="cs-CZ" sz="1600" b="1" dirty="0" smtClean="0"/>
                  <a:t>cukru. Bude Petrovi stačit na nákup </a:t>
                </a:r>
                <a:r>
                  <a:rPr lang="cs-CZ" sz="1600" b="1" dirty="0" smtClean="0"/>
                  <a:t>200 Kč? </a:t>
                </a:r>
                <a:r>
                  <a:rPr lang="cs-CZ" sz="1600" b="1" dirty="0" smtClean="0"/>
                  <a:t>Jestliže ano, kolik korun mu prodavačka </a:t>
                </a:r>
                <a:r>
                  <a:rPr lang="cs-CZ" sz="1600" b="1" dirty="0" smtClean="0"/>
                  <a:t>vrátí? </a:t>
                </a:r>
                <a:r>
                  <a:rPr lang="cs-CZ" sz="1600" b="1" dirty="0" smtClean="0"/>
                  <a:t>Kolik je to </a:t>
                </a:r>
                <a:r>
                  <a:rPr lang="cs-CZ" sz="1600" b="1" dirty="0" smtClean="0"/>
                  <a:t>euro?</a:t>
                </a:r>
                <a:endParaRPr lang="cs-CZ" sz="1600" b="1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404" y="748220"/>
                <a:ext cx="8712968" cy="939231"/>
              </a:xfrm>
              <a:prstGeom prst="rect">
                <a:avLst/>
              </a:prstGeom>
              <a:blipFill rotWithShape="1">
                <a:blip r:embed="rId3"/>
                <a:stretch>
                  <a:fillRect l="-420" r="-210" b="-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278516" y="2132856"/>
                <a:ext cx="8496944" cy="463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 smtClean="0">
                    <a:solidFill>
                      <a:srgbClr val="C00000"/>
                    </a:solidFill>
                  </a:rPr>
                  <a:t>1 kg 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hl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. mouky                                                                                            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12 Kč</a:t>
                </a:r>
              </a:p>
              <a:p>
                <a:r>
                  <a:rPr lang="cs-CZ" sz="1600" b="1" dirty="0" smtClean="0"/>
                  <a:t>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l-GR" sz="1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l-GR" sz="16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1600" b="1" dirty="0" smtClean="0">
                    <a:solidFill>
                      <a:srgbClr val="C00000"/>
                    </a:solidFill>
                  </a:rPr>
                  <a:t> kg másla                                                      2  x  37     =                         72 Kč</a:t>
                </a:r>
              </a:p>
              <a:p>
                <a:endParaRPr lang="cs-CZ" sz="1600" dirty="0" smtClean="0"/>
              </a:p>
              <a:p>
                <a:r>
                  <a:rPr lang="cs-CZ" sz="1600" b="1" dirty="0" smtClean="0">
                    <a:solidFill>
                      <a:srgbClr val="C00000"/>
                    </a:solidFill>
                  </a:rPr>
                  <a:t>2 l 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mléka                                                        2  x  13     =                         26 Kč </a:t>
                </a:r>
              </a:p>
              <a:p>
                <a:endParaRPr lang="cs-CZ" sz="1600" b="1" dirty="0">
                  <a:solidFill>
                    <a:srgbClr val="C00000"/>
                  </a:solidFill>
                </a:endParaRPr>
              </a:p>
              <a:p>
                <a:r>
                  <a:rPr lang="cs-CZ" sz="1600" b="1" dirty="0" smtClean="0">
                    <a:solidFill>
                      <a:srgbClr val="C00000"/>
                    </a:solidFill>
                  </a:rPr>
                  <a:t>10 vajec                                                                                                   50 Kč</a:t>
                </a:r>
              </a:p>
              <a:p>
                <a:endParaRPr lang="cs-CZ" sz="1600" b="1" dirty="0">
                  <a:solidFill>
                    <a:srgbClr val="C00000"/>
                  </a:solidFill>
                </a:endParaRPr>
              </a:p>
              <a:p>
                <a:r>
                  <a:rPr lang="cs-CZ" sz="1600" b="1" dirty="0" smtClean="0">
                    <a:solidFill>
                      <a:srgbClr val="C00000"/>
                    </a:solidFill>
                  </a:rPr>
                  <a:t>1 kg 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cukru                                                                                                 28 Kč </a:t>
                </a:r>
              </a:p>
              <a:p>
                <a:endParaRPr lang="cs-CZ" sz="1600" dirty="0"/>
              </a:p>
              <a:p>
                <a:r>
                  <a:rPr lang="cs-CZ" sz="1600" b="1" dirty="0" smtClean="0">
                    <a:solidFill>
                      <a:srgbClr val="C00000"/>
                    </a:solidFill>
                  </a:rPr>
                  <a:t>celkem                                                                                                   188 Kč</a:t>
                </a:r>
              </a:p>
              <a:p>
                <a:endParaRPr lang="cs-CZ" sz="1600" b="1" dirty="0">
                  <a:solidFill>
                    <a:srgbClr val="C00000"/>
                  </a:solidFill>
                </a:endParaRPr>
              </a:p>
              <a:p>
                <a:r>
                  <a:rPr lang="cs-CZ" sz="1600" b="1" dirty="0">
                    <a:solidFill>
                      <a:srgbClr val="C00000"/>
                    </a:solidFill>
                  </a:rPr>
                  <a:t>v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ráceno                                                     200  -  188   =                         12 Kč</a:t>
                </a:r>
              </a:p>
              <a:p>
                <a:endParaRPr lang="cs-CZ" sz="1600" dirty="0"/>
              </a:p>
              <a:p>
                <a:r>
                  <a:rPr lang="cs-CZ" sz="1600" b="1" dirty="0">
                    <a:solidFill>
                      <a:srgbClr val="C00000"/>
                    </a:solidFill>
                  </a:rPr>
                  <a:t>v</a:t>
                </a:r>
                <a:r>
                  <a:rPr lang="cs-CZ" sz="1600" b="1" dirty="0" smtClean="0">
                    <a:solidFill>
                      <a:srgbClr val="C00000"/>
                    </a:solidFill>
                  </a:rPr>
                  <a:t>ráceno                                                       12  :  25    =                        0,48 €</a:t>
                </a:r>
              </a:p>
              <a:p>
                <a:endParaRPr lang="cs-CZ" sz="1600" b="1" dirty="0" smtClean="0">
                  <a:solidFill>
                    <a:srgbClr val="C00000"/>
                  </a:solidFill>
                </a:endParaRPr>
              </a:p>
              <a:p>
                <a:endParaRPr lang="cs-CZ" sz="1600" b="1" dirty="0">
                  <a:solidFill>
                    <a:srgbClr val="C00000"/>
                  </a:solidFill>
                </a:endParaRPr>
              </a:p>
              <a:p>
                <a:r>
                  <a:rPr lang="cs-CZ" sz="1600" b="1" dirty="0" smtClean="0">
                    <a:solidFill>
                      <a:srgbClr val="C00000"/>
                    </a:solidFill>
                  </a:rPr>
                  <a:t>Odpověď:   Petrovi bude 200 Kč stačit. Prodavačka mu vrátí 12 Kč, to je 0,48 €.</a:t>
                </a:r>
                <a:endParaRPr lang="cs-CZ" sz="1600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16" y="2132856"/>
                <a:ext cx="8496944" cy="4632550"/>
              </a:xfrm>
              <a:prstGeom prst="rect">
                <a:avLst/>
              </a:prstGeom>
              <a:blipFill rotWithShape="1">
                <a:blip r:embed="rId4"/>
                <a:stretch>
                  <a:fillRect l="-430" t="-526" b="-6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96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46127" y="188640"/>
            <a:ext cx="12517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 č.2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449906"/>
              </p:ext>
            </p:extLst>
          </p:nvPr>
        </p:nvGraphicFramePr>
        <p:xfrm>
          <a:off x="1102834" y="1700808"/>
          <a:ext cx="6912768" cy="410445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04256"/>
                <a:gridCol w="2304256"/>
                <a:gridCol w="2304256"/>
              </a:tblGrid>
              <a:tr h="49642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Cena</a:t>
                      </a:r>
                      <a:r>
                        <a:rPr lang="cs-CZ" baseline="0" dirty="0" smtClean="0"/>
                        <a:t> / Kč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Cena </a:t>
                      </a:r>
                      <a:r>
                        <a:rPr lang="cs-CZ" b="0" dirty="0" smtClean="0"/>
                        <a:t>/</a:t>
                      </a:r>
                      <a:r>
                        <a:rPr lang="cs-CZ" sz="1800" b="1" spc="50" dirty="0" smtClean="0">
                          <a:ln w="11430"/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cs-CZ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/>
                </a:tc>
              </a:tr>
              <a:tr h="496424">
                <a:tc>
                  <a:txBody>
                    <a:bodyPr/>
                    <a:lstStyle/>
                    <a:p>
                      <a:r>
                        <a:rPr lang="cs-CZ" dirty="0" smtClean="0"/>
                        <a:t>10 kg hladké mouky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6424">
                <a:tc>
                  <a:txBody>
                    <a:bodyPr/>
                    <a:lstStyle/>
                    <a:p>
                      <a:r>
                        <a:rPr lang="cs-CZ" dirty="0" smtClean="0"/>
                        <a:t>15 l mléka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6424">
                <a:tc>
                  <a:txBody>
                    <a:bodyPr/>
                    <a:lstStyle/>
                    <a:p>
                      <a:r>
                        <a:rPr lang="cs-CZ" dirty="0" smtClean="0"/>
                        <a:t>100 vajec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29488">
                <a:tc>
                  <a:txBody>
                    <a:bodyPr/>
                    <a:lstStyle/>
                    <a:p>
                      <a:r>
                        <a:rPr lang="cs-CZ" dirty="0" smtClean="0"/>
                        <a:t>1 kg </a:t>
                      </a:r>
                      <a:r>
                        <a:rPr lang="cs-CZ" dirty="0" smtClean="0"/>
                        <a:t>másla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6424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l oleje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6424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kg cukr moučka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6424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20 pudingů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02734" y="711860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Do školní jídelny potřebovali dokoupit tyto potraviny. Použij tabulku č</a:t>
            </a:r>
            <a:r>
              <a:rPr lang="cs-CZ" sz="1600" b="1" dirty="0" smtClean="0"/>
              <a:t>. 1 </a:t>
            </a:r>
            <a:r>
              <a:rPr lang="cs-CZ" sz="1600" b="1" dirty="0" smtClean="0"/>
              <a:t>a doplň ceny potravin v korunách i eurech.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403870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743200"/>
              </p:ext>
            </p:extLst>
          </p:nvPr>
        </p:nvGraphicFramePr>
        <p:xfrm>
          <a:off x="971605" y="1484784"/>
          <a:ext cx="7200801" cy="475253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400267"/>
                <a:gridCol w="2400267"/>
                <a:gridCol w="2400267"/>
              </a:tblGrid>
              <a:tr h="57480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Cena</a:t>
                      </a:r>
                      <a:r>
                        <a:rPr lang="cs-CZ" baseline="0" dirty="0" smtClean="0"/>
                        <a:t> / Kč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Cena </a:t>
                      </a:r>
                      <a:r>
                        <a:rPr lang="cs-CZ" b="0" dirty="0" smtClean="0"/>
                        <a:t>/</a:t>
                      </a:r>
                      <a:r>
                        <a:rPr lang="cs-CZ" sz="1800" b="1" spc="50" dirty="0" smtClean="0">
                          <a:ln w="11430"/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cs-CZ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/>
                </a:tc>
              </a:tr>
              <a:tr h="574807">
                <a:tc>
                  <a:txBody>
                    <a:bodyPr/>
                    <a:lstStyle/>
                    <a:p>
                      <a:r>
                        <a:rPr lang="cs-CZ" dirty="0" smtClean="0"/>
                        <a:t>10 kg hladké mouky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120,-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4,80</a:t>
                      </a:r>
                      <a:endParaRPr lang="cs-CZ" dirty="0"/>
                    </a:p>
                  </a:txBody>
                  <a:tcPr/>
                </a:tc>
              </a:tr>
              <a:tr h="574807">
                <a:tc>
                  <a:txBody>
                    <a:bodyPr/>
                    <a:lstStyle/>
                    <a:p>
                      <a:r>
                        <a:rPr lang="cs-CZ" dirty="0" smtClean="0"/>
                        <a:t>15 l mléka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195,-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7,80</a:t>
                      </a:r>
                      <a:endParaRPr lang="cs-CZ" dirty="0"/>
                    </a:p>
                  </a:txBody>
                  <a:tcPr/>
                </a:tc>
              </a:tr>
              <a:tr h="574807">
                <a:tc>
                  <a:txBody>
                    <a:bodyPr/>
                    <a:lstStyle/>
                    <a:p>
                      <a:r>
                        <a:rPr lang="cs-CZ" dirty="0" smtClean="0"/>
                        <a:t>100 vajec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500,-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20,00</a:t>
                      </a:r>
                      <a:endParaRPr lang="cs-CZ" dirty="0"/>
                    </a:p>
                  </a:txBody>
                  <a:tcPr/>
                </a:tc>
              </a:tr>
              <a:tr h="728881">
                <a:tc>
                  <a:txBody>
                    <a:bodyPr/>
                    <a:lstStyle/>
                    <a:p>
                      <a:r>
                        <a:rPr lang="cs-CZ" dirty="0" smtClean="0"/>
                        <a:t>1 kg </a:t>
                      </a:r>
                      <a:r>
                        <a:rPr lang="cs-CZ" dirty="0" smtClean="0"/>
                        <a:t>másla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148,-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5,92</a:t>
                      </a:r>
                      <a:endParaRPr lang="cs-CZ" dirty="0"/>
                    </a:p>
                  </a:txBody>
                  <a:tcPr/>
                </a:tc>
              </a:tr>
              <a:tr h="574807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l oleje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275,-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11,00</a:t>
                      </a:r>
                      <a:endParaRPr lang="cs-CZ" dirty="0"/>
                    </a:p>
                  </a:txBody>
                  <a:tcPr/>
                </a:tc>
              </a:tr>
              <a:tr h="574807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kg cukr moučka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140,-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5,60</a:t>
                      </a:r>
                      <a:endParaRPr lang="cs-CZ" dirty="0"/>
                    </a:p>
                  </a:txBody>
                  <a:tcPr/>
                </a:tc>
              </a:tr>
              <a:tr h="574807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20 pudingů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2,40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3223977" y="188640"/>
            <a:ext cx="26960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 č.2 - řešení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959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411760" y="764704"/>
            <a:ext cx="6706197" cy="25202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LeftDown"/>
            <a:lightRig rig="threePt" dir="t"/>
          </a:scene3d>
        </p:spPr>
        <p:txBody>
          <a:bodyPr wrap="square">
            <a:prstTxWarp prst="textChevron">
              <a:avLst>
                <a:gd name="adj" fmla="val 16341"/>
              </a:avLst>
            </a:prstTxWarp>
            <a:spAutoFit/>
          </a:bodyPr>
          <a:lstStyle/>
          <a:p>
            <a:pPr lvl="1"/>
            <a:r>
              <a:rPr lang="cs-CZ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Hodnocení</a:t>
            </a:r>
            <a:endParaRPr lang="cs-CZ" dirty="0"/>
          </a:p>
        </p:txBody>
      </p:sp>
      <p:pic>
        <p:nvPicPr>
          <p:cNvPr id="1028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187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1448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366" y="247585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366" y="391448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1414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32260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32260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366" y="532260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:\Users\uživatel\AppData\Local\Microsoft\Windows\Temporary Internet Files\Content.IE5\L8UM0JM8\MC90044136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32260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27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mera.wav"/>
          </p:stSnd>
        </p:sndAc>
      </p:transition>
    </mc:Choice>
    <mc:Fallback xmlns="">
      <p:transition spd="slow">
        <p:checker/>
        <p:sndAc>
          <p:stSnd>
            <p:snd r:embed="rId7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Aerodynamik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466</Words>
  <Application>Microsoft Office PowerPoint</Application>
  <PresentationFormat>Předvádění na obrazovce (4:3)</PresentationFormat>
  <Paragraphs>110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Martin Králík</cp:lastModifiedBy>
  <cp:revision>22</cp:revision>
  <dcterms:created xsi:type="dcterms:W3CDTF">2012-03-10T12:35:01Z</dcterms:created>
  <dcterms:modified xsi:type="dcterms:W3CDTF">2012-04-08T21:53:59Z</dcterms:modified>
</cp:coreProperties>
</file>