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0" r:id="rId3"/>
    <p:sldId id="261" r:id="rId4"/>
    <p:sldId id="258" r:id="rId5"/>
    <p:sldId id="259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1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52321344"/>
              </p:ext>
            </p:extLst>
          </p:nvPr>
        </p:nvGraphicFramePr>
        <p:xfrm>
          <a:off x="539552" y="1691774"/>
          <a:ext cx="8064896" cy="449273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Jazyk</a:t>
                      </a:r>
                      <a:r>
                        <a:rPr lang="cs-CZ" sz="1400" baseline="0" dirty="0" smtClean="0"/>
                        <a:t> a jazyková komunikace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/>
                        <a:t>VY_12_INOVACE_77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5.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Český</a:t>
                      </a:r>
                      <a:r>
                        <a:rPr lang="cs-CZ" sz="1400" baseline="0" dirty="0" smtClean="0"/>
                        <a:t> jazyk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Alice Kořenková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Vyjmenovaná slova po Z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Opakování a upevňování</a:t>
                      </a:r>
                      <a:r>
                        <a:rPr lang="cs-CZ" sz="1400" baseline="0" dirty="0" smtClean="0"/>
                        <a:t> znalostí vyjmenovaných slov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04.09.2012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07.09.2012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36480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Vyjmenovaná slova po Z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400" dirty="0" smtClean="0"/>
              <a:t>	</a:t>
            </a:r>
            <a:r>
              <a:rPr lang="cs-CZ" sz="24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BRZY		JAZYK		NAZÝVAT	RUZYNĚ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b="1" i="1" u="sng" dirty="0" smtClean="0"/>
              <a:t>Doplň správně i, y:</a:t>
            </a:r>
          </a:p>
          <a:p>
            <a:pPr marL="0" indent="0" algn="just">
              <a:buNone/>
            </a:pPr>
            <a:r>
              <a:rPr lang="cs-CZ" sz="2400" dirty="0" smtClean="0">
                <a:solidFill>
                  <a:srgbClr val="002060"/>
                </a:solidFill>
              </a:rPr>
              <a:t>Velká </a:t>
            </a:r>
            <a:r>
              <a:rPr lang="cs-CZ" sz="2400" dirty="0" err="1" smtClean="0">
                <a:solidFill>
                  <a:srgbClr val="002060"/>
                </a:solidFill>
              </a:rPr>
              <a:t>z_ma</a:t>
            </a:r>
            <a:r>
              <a:rPr lang="cs-CZ" sz="2400" dirty="0" smtClean="0">
                <a:solidFill>
                  <a:srgbClr val="002060"/>
                </a:solidFill>
              </a:rPr>
              <a:t>, obratný </a:t>
            </a:r>
            <a:r>
              <a:rPr lang="cs-CZ" sz="2400" dirty="0" err="1" smtClean="0">
                <a:solidFill>
                  <a:srgbClr val="002060"/>
                </a:solidFill>
              </a:rPr>
              <a:t>kamz_k</a:t>
            </a:r>
            <a:r>
              <a:rPr lang="cs-CZ" sz="2400" dirty="0" smtClean="0">
                <a:solidFill>
                  <a:srgbClr val="002060"/>
                </a:solidFill>
              </a:rPr>
              <a:t>, cizí </a:t>
            </a:r>
            <a:r>
              <a:rPr lang="cs-CZ" sz="2400" dirty="0" err="1" smtClean="0">
                <a:solidFill>
                  <a:srgbClr val="002060"/>
                </a:solidFill>
              </a:rPr>
              <a:t>jaz_k</a:t>
            </a:r>
            <a:r>
              <a:rPr lang="cs-CZ" sz="2400" dirty="0" smtClean="0">
                <a:solidFill>
                  <a:srgbClr val="002060"/>
                </a:solidFill>
              </a:rPr>
              <a:t>, </a:t>
            </a:r>
            <a:r>
              <a:rPr lang="cs-CZ" sz="2400" dirty="0" err="1" smtClean="0">
                <a:solidFill>
                  <a:srgbClr val="002060"/>
                </a:solidFill>
              </a:rPr>
              <a:t>naz_vej</a:t>
            </a:r>
            <a:r>
              <a:rPr lang="cs-CZ" sz="2400" dirty="0" smtClean="0">
                <a:solidFill>
                  <a:srgbClr val="002060"/>
                </a:solidFill>
              </a:rPr>
              <a:t> věci správně, letiště </a:t>
            </a:r>
            <a:r>
              <a:rPr lang="cs-CZ" sz="2400" dirty="0" err="1" smtClean="0">
                <a:solidFill>
                  <a:srgbClr val="002060"/>
                </a:solidFill>
              </a:rPr>
              <a:t>Ruz_ně</a:t>
            </a:r>
            <a:r>
              <a:rPr lang="cs-CZ" sz="2400" dirty="0" smtClean="0">
                <a:solidFill>
                  <a:srgbClr val="002060"/>
                </a:solidFill>
              </a:rPr>
              <a:t>, při </a:t>
            </a:r>
            <a:r>
              <a:rPr lang="cs-CZ" sz="2400" dirty="0" err="1" smtClean="0">
                <a:solidFill>
                  <a:srgbClr val="002060"/>
                </a:solidFill>
              </a:rPr>
              <a:t>z_vání</a:t>
            </a:r>
            <a:r>
              <a:rPr lang="cs-CZ" sz="2400" dirty="0" smtClean="0">
                <a:solidFill>
                  <a:srgbClr val="002060"/>
                </a:solidFill>
              </a:rPr>
              <a:t> si zakryj ústa, </a:t>
            </a:r>
            <a:r>
              <a:rPr lang="cs-CZ" sz="2400" dirty="0" err="1" smtClean="0">
                <a:solidFill>
                  <a:srgbClr val="002060"/>
                </a:solidFill>
              </a:rPr>
              <a:t>brz</a:t>
            </a:r>
            <a:r>
              <a:rPr lang="cs-CZ" sz="2400" dirty="0" smtClean="0">
                <a:solidFill>
                  <a:srgbClr val="002060"/>
                </a:solidFill>
              </a:rPr>
              <a:t>_ bude jaro, </a:t>
            </a:r>
            <a:r>
              <a:rPr lang="cs-CZ" sz="2400" dirty="0" err="1" smtClean="0">
                <a:solidFill>
                  <a:srgbClr val="002060"/>
                </a:solidFill>
              </a:rPr>
              <a:t>jaz_k</a:t>
            </a:r>
            <a:r>
              <a:rPr lang="cs-CZ" sz="2400" dirty="0" smtClean="0">
                <a:solidFill>
                  <a:srgbClr val="002060"/>
                </a:solidFill>
              </a:rPr>
              <a:t> v botě, hrála pěkná </a:t>
            </a:r>
            <a:r>
              <a:rPr lang="cs-CZ" sz="2400" dirty="0" err="1" smtClean="0">
                <a:solidFill>
                  <a:srgbClr val="002060"/>
                </a:solidFill>
              </a:rPr>
              <a:t>muz_ka</a:t>
            </a:r>
            <a:r>
              <a:rPr lang="cs-CZ" sz="2400" dirty="0" smtClean="0">
                <a:solidFill>
                  <a:srgbClr val="002060"/>
                </a:solidFill>
              </a:rPr>
              <a:t>, ledové </a:t>
            </a:r>
            <a:r>
              <a:rPr lang="cs-CZ" sz="2400" dirty="0" err="1" smtClean="0">
                <a:solidFill>
                  <a:srgbClr val="002060"/>
                </a:solidFill>
              </a:rPr>
              <a:t>kluz_ště</a:t>
            </a:r>
            <a:r>
              <a:rPr lang="cs-CZ" sz="2400" dirty="0" smtClean="0">
                <a:solidFill>
                  <a:srgbClr val="002060"/>
                </a:solidFill>
              </a:rPr>
              <a:t>, přijít </a:t>
            </a:r>
            <a:r>
              <a:rPr lang="cs-CZ" sz="2400" dirty="0" err="1" smtClean="0">
                <a:solidFill>
                  <a:srgbClr val="002060"/>
                </a:solidFill>
              </a:rPr>
              <a:t>brz</a:t>
            </a:r>
            <a:r>
              <a:rPr lang="cs-CZ" sz="2400" dirty="0" smtClean="0">
                <a:solidFill>
                  <a:srgbClr val="002060"/>
                </a:solidFill>
              </a:rPr>
              <a:t>_, kdo je </a:t>
            </a:r>
            <a:r>
              <a:rPr lang="cs-CZ" sz="2400" dirty="0" err="1" smtClean="0">
                <a:solidFill>
                  <a:srgbClr val="002060"/>
                </a:solidFill>
              </a:rPr>
              <a:t>kaz_svět</a:t>
            </a:r>
            <a:r>
              <a:rPr lang="cs-CZ" sz="2400" dirty="0" smtClean="0">
                <a:solidFill>
                  <a:srgbClr val="002060"/>
                </a:solidFill>
              </a:rPr>
              <a:t>, </a:t>
            </a:r>
            <a:r>
              <a:rPr lang="cs-CZ" sz="2400" dirty="0" err="1" smtClean="0">
                <a:solidFill>
                  <a:srgbClr val="002060"/>
                </a:solidFill>
              </a:rPr>
              <a:t>mez_národní</a:t>
            </a:r>
            <a:r>
              <a:rPr lang="cs-CZ" sz="2400" dirty="0" smtClean="0">
                <a:solidFill>
                  <a:srgbClr val="002060"/>
                </a:solidFill>
              </a:rPr>
              <a:t> tábor, </a:t>
            </a:r>
            <a:r>
              <a:rPr lang="cs-CZ" sz="2400" dirty="0" err="1" smtClean="0">
                <a:solidFill>
                  <a:srgbClr val="002060"/>
                </a:solidFill>
              </a:rPr>
              <a:t>neoz_vat</a:t>
            </a:r>
            <a:r>
              <a:rPr lang="cs-CZ" sz="2400" dirty="0" smtClean="0">
                <a:solidFill>
                  <a:srgbClr val="002060"/>
                </a:solidFill>
              </a:rPr>
              <a:t> se.</a:t>
            </a:r>
          </a:p>
          <a:p>
            <a:pPr marL="0" indent="0">
              <a:buNone/>
            </a:pPr>
            <a:endParaRPr lang="cs-CZ" sz="2400" dirty="0"/>
          </a:p>
          <a:p>
            <a:r>
              <a:rPr lang="cs-CZ" sz="24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Pamatuj si!</a:t>
            </a:r>
          </a:p>
          <a:p>
            <a:endParaRPr lang="cs-CZ" sz="2400" b="1" i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2400" dirty="0" smtClean="0"/>
              <a:t>	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zívat		x	nazývat se	</a:t>
            </a:r>
          </a:p>
          <a:p>
            <a:pPr marL="0" indent="0">
              <a:buNone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       (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při únavě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)	           (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pojmenovat)</a:t>
            </a:r>
          </a:p>
          <a:p>
            <a:pPr marL="0" indent="0">
              <a:buNone/>
            </a:pP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	brzy		x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	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brzičko</a:t>
            </a:r>
          </a:p>
          <a:p>
            <a:pPr marL="0" indent="0">
              <a:buNone/>
            </a:pPr>
            <a:r>
              <a:rPr lang="cs-CZ" sz="2400" dirty="0" smtClean="0"/>
              <a:t>		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100327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417512"/>
          </a:xfrm>
        </p:spPr>
        <p:txBody>
          <a:bodyPr>
            <a:normAutofit fontScale="90000"/>
          </a:bodyPr>
          <a:lstStyle/>
          <a:p>
            <a:r>
              <a:rPr lang="cs-CZ" b="1" i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Najdi </a:t>
            </a:r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slova ukrytá ve čtverci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004048" y="3861048"/>
            <a:ext cx="3312368" cy="25202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B	R	Z</a:t>
            </a:r>
          </a:p>
          <a:p>
            <a:pPr algn="ctr"/>
            <a:endParaRPr lang="cs-CZ" sz="2400" b="1" dirty="0" smtClean="0"/>
          </a:p>
          <a:p>
            <a:pPr algn="ctr"/>
            <a:r>
              <a:rPr lang="cs-CZ" sz="2400" b="1" dirty="0" smtClean="0"/>
              <a:t>I 	B 	Z	K</a:t>
            </a:r>
          </a:p>
          <a:p>
            <a:pPr algn="ctr"/>
            <a:endParaRPr lang="cs-CZ" sz="2400" b="1" dirty="0"/>
          </a:p>
          <a:p>
            <a:pPr algn="ctr"/>
            <a:r>
              <a:rPr lang="cs-CZ" sz="2400" b="1" dirty="0" smtClean="0"/>
              <a:t>O	Z	Y	Č</a:t>
            </a:r>
            <a:endParaRPr lang="cs-CZ" sz="2400" b="1" dirty="0"/>
          </a:p>
        </p:txBody>
      </p:sp>
      <p:sp>
        <p:nvSpPr>
          <p:cNvPr id="10" name="Obdélník 9"/>
          <p:cNvSpPr/>
          <p:nvPr/>
        </p:nvSpPr>
        <p:spPr>
          <a:xfrm>
            <a:off x="827584" y="3861048"/>
            <a:ext cx="3384376" cy="25202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</a:t>
            </a:r>
          </a:p>
          <a:p>
            <a:pPr algn="ctr"/>
            <a:endParaRPr lang="cs-CZ" sz="2400" b="1" dirty="0" smtClean="0"/>
          </a:p>
          <a:p>
            <a:pPr algn="ctr"/>
            <a:r>
              <a:rPr lang="cs-CZ" sz="2400" b="1" dirty="0" smtClean="0"/>
              <a:t>J	Y	J	Z</a:t>
            </a:r>
          </a:p>
          <a:p>
            <a:pPr algn="ctr"/>
            <a:endParaRPr lang="cs-CZ" sz="2400" b="1" dirty="0" smtClean="0"/>
          </a:p>
          <a:p>
            <a:pPr algn="ctr"/>
            <a:r>
              <a:rPr lang="cs-CZ" sz="2400" b="1" dirty="0" smtClean="0"/>
              <a:t>K	Ý	K	A</a:t>
            </a:r>
          </a:p>
          <a:p>
            <a:pPr algn="ctr"/>
            <a:endParaRPr lang="cs-CZ" sz="2400" b="1" dirty="0" smtClean="0"/>
          </a:p>
          <a:p>
            <a:pPr algn="ctr"/>
            <a:r>
              <a:rPr lang="cs-CZ" sz="2400" b="1" dirty="0" smtClean="0"/>
              <a:t>Č	E	A</a:t>
            </a:r>
            <a:endParaRPr lang="cs-CZ" sz="2400" b="1" dirty="0"/>
          </a:p>
        </p:txBody>
      </p:sp>
      <p:sp>
        <p:nvSpPr>
          <p:cNvPr id="11" name="Obdélník 10"/>
          <p:cNvSpPr/>
          <p:nvPr/>
        </p:nvSpPr>
        <p:spPr>
          <a:xfrm>
            <a:off x="5004048" y="1072704"/>
            <a:ext cx="3312368" cy="25202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	I	Z</a:t>
            </a:r>
          </a:p>
          <a:p>
            <a:pPr algn="ctr"/>
            <a:endParaRPr lang="cs-CZ" sz="2400" b="1" dirty="0"/>
          </a:p>
          <a:p>
            <a:pPr algn="ctr"/>
            <a:r>
              <a:rPr lang="cs-CZ" sz="2400" b="1" dirty="0" smtClean="0"/>
              <a:t>H	N	M	A</a:t>
            </a:r>
          </a:p>
          <a:p>
            <a:pPr algn="ctr"/>
            <a:endParaRPr lang="cs-CZ" sz="2400" b="1" dirty="0"/>
          </a:p>
          <a:p>
            <a:pPr algn="ctr"/>
            <a:r>
              <a:rPr lang="cs-CZ" sz="2400" b="1" dirty="0" smtClean="0"/>
              <a:t>I	C	E</a:t>
            </a:r>
            <a:endParaRPr lang="cs-CZ" sz="2400" b="1" dirty="0"/>
          </a:p>
        </p:txBody>
      </p:sp>
      <p:sp>
        <p:nvSpPr>
          <p:cNvPr id="12" name="Obdélník 11"/>
          <p:cNvSpPr/>
          <p:nvPr/>
        </p:nvSpPr>
        <p:spPr>
          <a:xfrm>
            <a:off x="827584" y="1052736"/>
            <a:ext cx="3384376" cy="25202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	Z</a:t>
            </a:r>
          </a:p>
          <a:p>
            <a:pPr algn="ctr"/>
            <a:endParaRPr lang="cs-CZ" sz="2400" b="1" dirty="0"/>
          </a:p>
          <a:p>
            <a:pPr algn="ctr"/>
            <a:r>
              <a:rPr lang="cs-CZ" sz="2400" b="1" dirty="0" smtClean="0"/>
              <a:t>I	M	D</a:t>
            </a:r>
          </a:p>
          <a:p>
            <a:pPr algn="ctr"/>
            <a:endParaRPr lang="cs-CZ" sz="2400" b="1" dirty="0"/>
          </a:p>
          <a:p>
            <a:pPr algn="ctr"/>
            <a:r>
              <a:rPr lang="cs-CZ" sz="2400" b="1" dirty="0" smtClean="0"/>
              <a:t>O	A</a:t>
            </a:r>
          </a:p>
          <a:p>
            <a:pPr algn="ctr"/>
            <a:endParaRPr lang="cs-CZ" sz="2400" b="1" dirty="0"/>
          </a:p>
          <a:p>
            <a:pPr algn="ctr"/>
            <a:r>
              <a:rPr lang="cs-CZ" sz="2400" b="1" dirty="0" smtClean="0"/>
              <a:t>Z	I	M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925395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Vybarvi </a:t>
            </a:r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žlutě </a:t>
            </a:r>
            <a:r>
              <a:rPr lang="cs-CZ" sz="2400" b="1" dirty="0" smtClean="0"/>
              <a:t>slova vyjmenovaná, 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červeně</a:t>
            </a:r>
            <a:r>
              <a:rPr lang="cs-CZ" sz="2400" b="1" dirty="0" smtClean="0"/>
              <a:t> příbuzná a </a:t>
            </a:r>
            <a:r>
              <a:rPr lang="cs-CZ" sz="2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modře</a:t>
            </a:r>
            <a:r>
              <a:rPr lang="cs-CZ" sz="2400" b="1" dirty="0" smtClean="0"/>
              <a:t> slova s „i“ po „z“</a:t>
            </a:r>
            <a:endParaRPr lang="cs-CZ" sz="2400" b="1" dirty="0"/>
          </a:p>
        </p:txBody>
      </p:sp>
      <p:pic>
        <p:nvPicPr>
          <p:cNvPr id="1026" name="Picture 2" descr="C:\Users\DMU\Desktop\DUM\IMG_4797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412776"/>
            <a:ext cx="8568952" cy="5328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8055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 křížovku </a:t>
            </a:r>
            <a:r>
              <a:rPr lang="cs-CZ" sz="3600" b="1" i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vybarvi tajenku:</a:t>
            </a:r>
            <a:endParaRPr lang="cs-CZ" sz="36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C:\Users\DMU\Desktop\DUM\IMG_4798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12776"/>
            <a:ext cx="8136904" cy="5040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514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/>
          <a:lstStyle/>
          <a:p>
            <a:pPr marL="0" indent="0">
              <a:buNone/>
            </a:pPr>
            <a:r>
              <a:rPr lang="cs-CZ" sz="1200" b="1" dirty="0"/>
              <a:t>Cit. 2013 – 09 – 04  </a:t>
            </a:r>
          </a:p>
          <a:p>
            <a:pPr marL="0" indent="0">
              <a:buNone/>
            </a:pPr>
            <a:r>
              <a:rPr lang="cs-CZ" sz="1200" b="1" dirty="0"/>
              <a:t>Obrazový materiál dostupný na:</a:t>
            </a:r>
          </a:p>
          <a:p>
            <a:pPr marL="0" indent="0">
              <a:buNone/>
            </a:pPr>
            <a:r>
              <a:rPr lang="cs-CZ" sz="1200" b="1" dirty="0"/>
              <a:t>Klipart</a:t>
            </a:r>
          </a:p>
          <a:p>
            <a:pPr marL="0" indent="0">
              <a:buNone/>
            </a:pPr>
            <a:r>
              <a:rPr lang="cs-CZ" sz="1200" b="1" dirty="0"/>
              <a:t>04.09.2013               10.34  -   11.56</a:t>
            </a:r>
          </a:p>
          <a:p>
            <a:pPr marL="0" indent="0">
              <a:buNone/>
            </a:pPr>
            <a:r>
              <a:rPr lang="cs-CZ" sz="1200" b="1" dirty="0"/>
              <a:t>Další materiály jsou z vlastního zdroje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40014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145</Words>
  <Application>Microsoft Office PowerPoint</Application>
  <PresentationFormat>Předvádění na obrazovce (4:3)</PresentationFormat>
  <Paragraphs>73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Prezentace aplikace PowerPoint</vt:lpstr>
      <vt:lpstr>Vyjmenovaná slova po Z</vt:lpstr>
      <vt:lpstr> Najdi slova ukrytá ve čtverci</vt:lpstr>
      <vt:lpstr>Vybarvi žlutě slova vyjmenovaná, červeně příbuzná a modře slova s „i“ po „z“</vt:lpstr>
      <vt:lpstr>Doplň křížovku a vybarvi tajenku: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DMU</dc:creator>
  <cp:lastModifiedBy>Sborovna</cp:lastModifiedBy>
  <cp:revision>15</cp:revision>
  <dcterms:created xsi:type="dcterms:W3CDTF">2013-04-07T12:04:50Z</dcterms:created>
  <dcterms:modified xsi:type="dcterms:W3CDTF">2013-12-10T16:28:19Z</dcterms:modified>
</cp:coreProperties>
</file>