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5555684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</a:t>
                      </a:r>
                      <a:r>
                        <a:rPr lang="cs-CZ" sz="1400" baseline="0" dirty="0" smtClean="0"/>
                        <a:t> a </a:t>
                      </a:r>
                      <a:r>
                        <a:rPr lang="cs-CZ" sz="1400" baseline="0" smtClean="0"/>
                        <a:t>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VY_12_INOVACE_82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Slabiky</a:t>
                      </a:r>
                      <a:r>
                        <a:rPr lang="cs-CZ" sz="1400" baseline="0" dirty="0" smtClean="0"/>
                        <a:t> dě, tě, ně – slabika tě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Pochopení psaní slov se skupinami dě, tě, ně, psaní ě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20.04.2013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23.04.2013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1199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82660"/>
          </a:xfrm>
          <a:solidFill>
            <a:schemeClr val="accent2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i="1" u="sng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Slabiky dě, tě, 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214974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/>
              <a:t>V těchto slabikách se píše </a:t>
            </a:r>
            <a:r>
              <a:rPr lang="cs-CZ" b="1" smtClean="0"/>
              <a:t>háček nad </a:t>
            </a:r>
            <a:r>
              <a:rPr lang="cs-CZ" b="1" dirty="0" err="1" smtClean="0"/>
              <a:t>e</a:t>
            </a:r>
            <a:r>
              <a:rPr lang="cs-CZ" b="1" dirty="0" smtClean="0"/>
              <a:t>.</a:t>
            </a:r>
          </a:p>
          <a:p>
            <a:pPr algn="ctr">
              <a:buNone/>
            </a:pPr>
            <a:r>
              <a:rPr lang="cs-CZ" sz="5400" b="1" i="1" u="sng" dirty="0" smtClean="0">
                <a:solidFill>
                  <a:schemeClr val="accent3">
                    <a:lumMod val="75000"/>
                  </a:schemeClr>
                </a:solidFill>
              </a:rPr>
              <a:t>Slabika tě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Doplň slova (slabiku tě) podle obrázků:</a:t>
            </a:r>
          </a:p>
          <a:p>
            <a:pPr>
              <a:buNone/>
            </a:pPr>
            <a:r>
              <a:rPr lang="cs-CZ" b="1" dirty="0" smtClean="0"/>
              <a:t>				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ko</a:t>
            </a:r>
            <a:r>
              <a:rPr lang="cs-CZ" b="1" dirty="0" smtClean="0"/>
              <a:t>-							-</a:t>
            </a:r>
            <a:r>
              <a:rPr lang="cs-CZ" b="1" dirty="0" err="1" smtClean="0"/>
              <a:t>lo</a:t>
            </a:r>
            <a:r>
              <a:rPr lang="cs-CZ" b="1" dirty="0" smtClean="0"/>
              <a:t>		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9" name="Picture 5" descr="C:\Users\Práce\AppData\Local\Microsoft\Windows\Temporary Internet Files\Content.IE5\ND2NF4X9\MP90044486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357694"/>
            <a:ext cx="2143140" cy="2071702"/>
          </a:xfrm>
          <a:prstGeom prst="rect">
            <a:avLst/>
          </a:prstGeom>
          <a:noFill/>
        </p:spPr>
      </p:pic>
      <p:pic>
        <p:nvPicPr>
          <p:cNvPr id="1033" name="Picture 9" descr="C:\Users\Práce\AppData\Local\Microsoft\Windows\Temporary Internet Files\Content.IE5\QEZGAWRT\MP90043932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42" y="4214818"/>
            <a:ext cx="1705820" cy="2214578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357298"/>
            <a:ext cx="7786742" cy="5214974"/>
          </a:xfrm>
        </p:spPr>
        <p:txBody>
          <a:bodyPr>
            <a:normAutofit/>
          </a:bodyPr>
          <a:lstStyle/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    koš-					-sto</a:t>
            </a: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err="1" smtClean="0">
                <a:solidFill>
                  <a:schemeClr val="tx1"/>
                </a:solidFill>
              </a:rPr>
              <a:t>dí</a:t>
            </a:r>
            <a:r>
              <a:rPr lang="cs-CZ" b="1" dirty="0" smtClean="0">
                <a:solidFill>
                  <a:schemeClr val="tx1"/>
                </a:solidFill>
              </a:rPr>
              <a:t>-				       </a:t>
            </a:r>
            <a:r>
              <a:rPr lang="cs-CZ" b="1" dirty="0" err="1" smtClean="0">
                <a:solidFill>
                  <a:schemeClr val="tx1"/>
                </a:solidFill>
              </a:rPr>
              <a:t>sí</a:t>
            </a:r>
            <a:r>
              <a:rPr lang="cs-CZ" b="1" dirty="0" smtClean="0">
                <a:solidFill>
                  <a:schemeClr val="tx1"/>
                </a:solidFill>
              </a:rPr>
              <a:t>-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					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714348" y="285729"/>
            <a:ext cx="7772400" cy="785818"/>
          </a:xfr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i="1" u="sng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Slabika tě</a:t>
            </a:r>
            <a:endParaRPr lang="cs-CZ" b="1" i="1" u="sng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Práce\AppData\Local\Microsoft\Windows\Temporary Internet Files\Content.IE5\04CRC4N2\MC9004126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1500174"/>
            <a:ext cx="1795653" cy="2078103"/>
          </a:xfrm>
          <a:prstGeom prst="rect">
            <a:avLst/>
          </a:prstGeom>
          <a:noFill/>
        </p:spPr>
      </p:pic>
      <p:pic>
        <p:nvPicPr>
          <p:cNvPr id="2052" name="Picture 4" descr="C:\Users\Práce\AppData\Local\Microsoft\Windows\Temporary Internet Files\Content.IE5\04CRC4N2\MC90034100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2" y="1857364"/>
            <a:ext cx="1804111" cy="1438351"/>
          </a:xfrm>
          <a:prstGeom prst="rect">
            <a:avLst/>
          </a:prstGeom>
          <a:noFill/>
        </p:spPr>
      </p:pic>
      <p:pic>
        <p:nvPicPr>
          <p:cNvPr id="2053" name="Picture 5" descr="C:\Users\Práce\AppData\Local\Microsoft\Windows\Temporary Internet Files\Content.IE5\VP10HHA3\MP90044828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00166" y="4000504"/>
            <a:ext cx="2000264" cy="2500306"/>
          </a:xfrm>
          <a:prstGeom prst="rect">
            <a:avLst/>
          </a:prstGeom>
          <a:noFill/>
        </p:spPr>
      </p:pic>
      <p:pic>
        <p:nvPicPr>
          <p:cNvPr id="2056" name="Picture 8" descr="C:\Users\Práce\AppData\Local\Microsoft\Windows\Temporary Internet Files\Content.IE5\QEZGAWRT\MP90042430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43570" y="3857628"/>
            <a:ext cx="2571768" cy="25003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143536"/>
          </a:xfrm>
        </p:spPr>
        <p:txBody>
          <a:bodyPr>
            <a:normAutofit lnSpcReduction="10000"/>
          </a:bodyPr>
          <a:lstStyle/>
          <a:p>
            <a:pPr algn="just">
              <a:buNone/>
            </a:pPr>
            <a:r>
              <a:rPr lang="cs-CZ" sz="2800" b="1" dirty="0" smtClean="0"/>
              <a:t>	</a:t>
            </a:r>
            <a:r>
              <a:rPr lang="cs-CZ" sz="3500" b="1" dirty="0" smtClean="0"/>
              <a:t>Doplň věty vhodnými slovy se slabikou „tě“, slova vyber z nabídky slov:</a:t>
            </a:r>
            <a:endParaRPr lang="cs-CZ" sz="2800" b="1" dirty="0" smtClean="0"/>
          </a:p>
          <a:p>
            <a:pPr algn="just">
              <a:buNone/>
            </a:pPr>
            <a:r>
              <a:rPr lang="cs-CZ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tělocvik, těstoviny, řetězy, v koutě, těšit, letět</a:t>
            </a:r>
          </a:p>
          <a:p>
            <a:pPr algn="just">
              <a:buNone/>
            </a:pPr>
            <a:r>
              <a:rPr lang="cs-CZ" i="1" dirty="0" smtClean="0"/>
              <a:t>	Na oběd máme  ……  s rajskou omáčkou.</a:t>
            </a:r>
          </a:p>
          <a:p>
            <a:pPr algn="just">
              <a:buNone/>
            </a:pPr>
            <a:r>
              <a:rPr lang="cs-CZ" i="1" dirty="0" smtClean="0"/>
              <a:t>	……  je můj nejoblíbenější předmět.</a:t>
            </a:r>
          </a:p>
          <a:p>
            <a:pPr algn="just">
              <a:buNone/>
            </a:pPr>
            <a:r>
              <a:rPr lang="cs-CZ" i="1" dirty="0" smtClean="0"/>
              <a:t>	Čert řinčí  ……</a:t>
            </a:r>
          </a:p>
          <a:p>
            <a:pPr algn="just">
              <a:buNone/>
            </a:pPr>
            <a:r>
              <a:rPr lang="cs-CZ" i="1" dirty="0" smtClean="0"/>
              <a:t>	Přijďte na návštěvu, budeme se na vás ……</a:t>
            </a:r>
          </a:p>
          <a:p>
            <a:pPr algn="just">
              <a:buNone/>
            </a:pPr>
            <a:r>
              <a:rPr lang="cs-CZ" i="1" dirty="0" smtClean="0"/>
              <a:t>	Stolička stála v ……</a:t>
            </a:r>
          </a:p>
          <a:p>
            <a:pPr algn="just">
              <a:buNone/>
            </a:pPr>
            <a:r>
              <a:rPr lang="cs-CZ" i="1" dirty="0" smtClean="0"/>
              <a:t>	Kdo z vás už někdy …… letadlem?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796908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i="1" u="sng" dirty="0" smtClean="0">
                <a:solidFill>
                  <a:schemeClr val="accent3">
                    <a:lumMod val="75000"/>
                  </a:schemeClr>
                </a:solidFill>
              </a:rPr>
              <a:t>Slabika tě</a:t>
            </a:r>
            <a:endParaRPr lang="cs-CZ" b="1" i="1" u="sng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/>
          <a:lstStyle/>
          <a:p>
            <a:pPr>
              <a:buNone/>
            </a:pPr>
            <a:r>
              <a:rPr lang="cs-CZ" b="1" u="sng" dirty="0" smtClean="0"/>
              <a:t>Doplň cvičení:</a:t>
            </a:r>
          </a:p>
          <a:p>
            <a:pPr algn="just">
              <a:buNone/>
            </a:pPr>
            <a:r>
              <a:rPr lang="cs-CZ" i="1" dirty="0" smtClean="0"/>
              <a:t>T_</a:t>
            </a:r>
            <a:r>
              <a:rPr lang="cs-CZ" i="1" dirty="0" err="1" smtClean="0"/>
              <a:t>ším</a:t>
            </a:r>
            <a:r>
              <a:rPr lang="cs-CZ" i="1" dirty="0" smtClean="0"/>
              <a:t> se na oslavu narozenin. </a:t>
            </a:r>
          </a:p>
          <a:p>
            <a:pPr algn="just">
              <a:buNone/>
            </a:pPr>
            <a:r>
              <a:rPr lang="cs-CZ" i="1" dirty="0" smtClean="0"/>
              <a:t>V t_</a:t>
            </a:r>
            <a:r>
              <a:rPr lang="cs-CZ" i="1" dirty="0" err="1" smtClean="0"/>
              <a:t>locvičně</a:t>
            </a:r>
            <a:r>
              <a:rPr lang="cs-CZ" i="1" dirty="0" smtClean="0"/>
              <a:t> jsme hráli různé hry.</a:t>
            </a:r>
          </a:p>
          <a:p>
            <a:pPr algn="just">
              <a:buNone/>
            </a:pPr>
            <a:r>
              <a:rPr lang="cs-CZ" i="1" dirty="0" smtClean="0"/>
              <a:t>Na plot_ visel velký plakát.</a:t>
            </a:r>
          </a:p>
          <a:p>
            <a:pPr algn="just">
              <a:buNone/>
            </a:pPr>
            <a:r>
              <a:rPr lang="cs-CZ" i="1" dirty="0" smtClean="0"/>
              <a:t>T_lesná výchova je můj oblíbený předmět.</a:t>
            </a:r>
          </a:p>
          <a:p>
            <a:pPr algn="just">
              <a:buNone/>
            </a:pPr>
            <a:r>
              <a:rPr lang="cs-CZ" i="1" dirty="0" smtClean="0"/>
              <a:t>Míč dopadl t_sně vedle branky.</a:t>
            </a:r>
          </a:p>
          <a:p>
            <a:pPr algn="just">
              <a:buNone/>
            </a:pPr>
            <a:r>
              <a:rPr lang="cs-CZ" i="1" dirty="0" smtClean="0"/>
              <a:t>Na stole leželo krásné t_žítko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28596" y="285728"/>
            <a:ext cx="8229600" cy="79690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1" u="sng" strike="noStrike" kern="1200" cap="none" spc="0" normalizeH="0" baseline="0" noProof="0" smtClean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Slabika tě</a:t>
            </a:r>
            <a:endParaRPr kumimoji="0" lang="cs-CZ" sz="4400" b="1" i="1" u="sng" strike="noStrike" kern="1200" cap="none" spc="0" normalizeH="0" baseline="0" noProof="0" dirty="0">
              <a:ln>
                <a:noFill/>
              </a:ln>
              <a:solidFill>
                <a:schemeClr val="accent3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b="1" dirty="0" smtClean="0"/>
              <a:t>Cit. 20.04.2013	</a:t>
            </a:r>
            <a:endParaRPr lang="cs-CZ" sz="1200" b="1" dirty="0"/>
          </a:p>
          <a:p>
            <a:pPr marL="0" indent="0">
              <a:buNone/>
            </a:pPr>
            <a:r>
              <a:rPr lang="cs-CZ" sz="1200" b="1" dirty="0" smtClean="0"/>
              <a:t>Klipart 20.04.2013 19.30 </a:t>
            </a:r>
            <a:r>
              <a:rPr lang="cs-CZ" sz="1200" b="1" dirty="0"/>
              <a:t>– 20.10</a:t>
            </a:r>
          </a:p>
        </p:txBody>
      </p:sp>
    </p:spTree>
    <p:extLst>
      <p:ext uri="{BB962C8B-B14F-4D97-AF65-F5344CB8AC3E}">
        <p14:creationId xmlns:p14="http://schemas.microsoft.com/office/powerpoint/2010/main" val="281146235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180</Words>
  <Application>Microsoft Office PowerPoint</Application>
  <PresentationFormat>Předvádění na obrazovce (4:3)</PresentationFormat>
  <Paragraphs>63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Slabiky dě, tě, ně</vt:lpstr>
      <vt:lpstr>Slabika tě</vt:lpstr>
      <vt:lpstr>Slabika tě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Práce</dc:creator>
  <cp:lastModifiedBy>Sborovna</cp:lastModifiedBy>
  <cp:revision>11</cp:revision>
  <dcterms:created xsi:type="dcterms:W3CDTF">2013-11-20T17:32:37Z</dcterms:created>
  <dcterms:modified xsi:type="dcterms:W3CDTF">2013-12-10T16:35:52Z</dcterms:modified>
</cp:coreProperties>
</file>