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5059726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VY_12_INOVACE_85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bě, pě, vě – slabika pě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Pochopení psaní slov se skupinami bě, pě, vě, psaní ě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háček nad </a:t>
            </a:r>
            <a:r>
              <a:rPr lang="cs-CZ" b="1" dirty="0" err="1" smtClean="0"/>
              <a:t>e</a:t>
            </a:r>
            <a:r>
              <a:rPr lang="cs-CZ" b="1" dirty="0" smtClean="0"/>
              <a:t>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chemeClr val="accent5">
                    <a:lumMod val="75000"/>
                  </a:schemeClr>
                </a:solidFill>
              </a:rPr>
              <a:t>Slabika pě</a:t>
            </a:r>
          </a:p>
          <a:p>
            <a:pPr>
              <a:buNone/>
            </a:pPr>
            <a:r>
              <a:rPr lang="cs-CZ" sz="4000" b="1" dirty="0" smtClean="0"/>
              <a:t>Doplň slabiku </a:t>
            </a:r>
            <a:r>
              <a:rPr lang="cs-CZ" sz="4000" b="1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/>
              <a:t>podle obrázků:</a:t>
            </a:r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				-t		</a:t>
            </a:r>
            <a:r>
              <a:rPr lang="cs-CZ" sz="4000" b="1" dirty="0" err="1" smtClean="0"/>
              <a:t>pou</a:t>
            </a:r>
            <a:r>
              <a:rPr lang="cs-CZ" sz="4000" b="1" dirty="0" smtClean="0"/>
              <a:t>-</a:t>
            </a:r>
          </a:p>
          <a:p>
            <a:pPr>
              <a:buNone/>
            </a:pPr>
            <a:endParaRPr lang="cs-CZ" sz="4000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bě, pě, vě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áce\AppData\Local\Microsoft\Windows\Temporary Internet Files\Content.IE5\QEZGAWRT\MC9002979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000504"/>
            <a:ext cx="1643074" cy="2500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8" name="Picture 4" descr="C:\Users\Práce\AppData\Local\Microsoft\Windows\Temporary Internet Files\Content.IE5\VP10HHA3\MP900407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929066"/>
            <a:ext cx="1868532" cy="26432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1571612"/>
            <a:ext cx="7715304" cy="5143536"/>
          </a:xfrm>
        </p:spPr>
        <p:txBody>
          <a:bodyPr/>
          <a:lstStyle/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Doplň slabiku </a:t>
            </a:r>
            <a:r>
              <a:rPr lang="cs-CZ" b="1" i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b="1" u="sng" dirty="0" smtClean="0">
                <a:solidFill>
                  <a:schemeClr val="tx1"/>
                </a:solidFill>
              </a:rPr>
              <a:t> podle obrázku: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		   -</a:t>
            </a:r>
            <a:r>
              <a:rPr lang="cs-CZ" b="1" dirty="0" err="1" smtClean="0">
                <a:solidFill>
                  <a:schemeClr val="tx1"/>
                </a:solidFill>
              </a:rPr>
              <a:t>nkavy</a:t>
            </a:r>
            <a:r>
              <a:rPr lang="cs-CZ" b="1" dirty="0" smtClean="0">
                <a:solidFill>
                  <a:schemeClr val="tx1"/>
                </a:solidFill>
              </a:rPr>
              <a:t>			       -na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		    -šina			    z-vačka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14348" y="285728"/>
            <a:ext cx="7772400" cy="92869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accent5">
                    <a:lumMod val="75000"/>
                  </a:schemeClr>
                </a:solidFill>
              </a:rPr>
              <a:t>Slabika pě</a:t>
            </a:r>
            <a:endParaRPr lang="cs-CZ" b="1" i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ráce\AppData\Local\Microsoft\Windows\Temporary Internet Files\Content.IE5\ND2NF4X9\MC900423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357430"/>
            <a:ext cx="2000264" cy="2000264"/>
          </a:xfrm>
          <a:prstGeom prst="rect">
            <a:avLst/>
          </a:prstGeom>
          <a:noFill/>
        </p:spPr>
      </p:pic>
      <p:pic>
        <p:nvPicPr>
          <p:cNvPr id="2051" name="Picture 3" descr="C:\Users\Práce\AppData\Local\Microsoft\Windows\Temporary Internet Files\Content.IE5\QEZGAWRT\MC9003907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2500306"/>
            <a:ext cx="1714512" cy="1857388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04CRC4N2\MC9001010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4286256"/>
            <a:ext cx="2214578" cy="2367481"/>
          </a:xfrm>
          <a:prstGeom prst="rect">
            <a:avLst/>
          </a:prstGeom>
          <a:noFill/>
        </p:spPr>
      </p:pic>
      <p:pic>
        <p:nvPicPr>
          <p:cNvPr id="2054" name="Picture 6" descr="C:\Users\Práce\AppData\Local\Microsoft\Windows\Temporary Internet Files\Content.IE5\QEZGAWRT\MC9003974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572008"/>
            <a:ext cx="1261872" cy="1835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500174"/>
            <a:ext cx="7786742" cy="5000660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Pozorně přečti věty a oprav chyby:</a:t>
            </a:r>
          </a:p>
          <a:p>
            <a:pPr algn="l"/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b="1" i="1" dirty="0" smtClean="0">
              <a:solidFill>
                <a:schemeClr val="tx1"/>
              </a:solidFill>
            </a:endParaRPr>
          </a:p>
          <a:p>
            <a:r>
              <a:rPr lang="cs-CZ" b="1" i="1" dirty="0" smtClean="0">
                <a:solidFill>
                  <a:schemeClr val="tx1"/>
                </a:solidFill>
              </a:rPr>
              <a:t>NA LÍPJE VONÍ KVĚTY.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LÍBÍ SE MI RŮŽOVÉ POUPJE.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NA OBLOZE SVÍTÍ PJEKNÝ MĚSÍC.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KRESLÍŠ MOC PJEKNĚ.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V ZAHRADĚ ROSTE PJET JABLONÍ.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14348" y="357166"/>
            <a:ext cx="7772400" cy="79850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accent5">
                    <a:lumMod val="75000"/>
                  </a:schemeClr>
                </a:solidFill>
              </a:rPr>
              <a:t>Slabika pě</a:t>
            </a:r>
            <a:endParaRPr lang="cs-CZ" b="1" i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Práce\AppData\Local\Microsoft\Windows\Temporary Internet Files\Content.IE5\QEZGAWRT\MC9003043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285992"/>
            <a:ext cx="2143140" cy="1143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929222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Doplň slova ve větách slabikou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</a:t>
            </a:r>
            <a:r>
              <a:rPr lang="cs-CZ" b="1" dirty="0" smtClean="0"/>
              <a:t>:</a:t>
            </a:r>
          </a:p>
          <a:p>
            <a:pPr algn="ctr">
              <a:buNone/>
            </a:pPr>
            <a:r>
              <a:rPr lang="cs-CZ" i="1" dirty="0" smtClean="0"/>
              <a:t>V pokoji byl _kný nábytek.</a:t>
            </a:r>
          </a:p>
          <a:p>
            <a:pPr algn="ctr">
              <a:buNone/>
            </a:pPr>
            <a:r>
              <a:rPr lang="cs-CZ" i="1" dirty="0" smtClean="0"/>
              <a:t>Na jedné ruce máme _t prstů.</a:t>
            </a:r>
          </a:p>
          <a:p>
            <a:pPr algn="ctr">
              <a:buNone/>
            </a:pPr>
            <a:r>
              <a:rPr lang="cs-CZ" i="1" dirty="0" smtClean="0"/>
              <a:t>K lesu vedla úzká _šina.</a:t>
            </a:r>
          </a:p>
          <a:p>
            <a:pPr algn="ctr">
              <a:buNone/>
            </a:pPr>
            <a:r>
              <a:rPr lang="cs-CZ" i="1" dirty="0" smtClean="0"/>
              <a:t>V televizi bude vystupovat známý z_</a:t>
            </a:r>
            <a:r>
              <a:rPr lang="cs-CZ" i="1" dirty="0" err="1" smtClean="0"/>
              <a:t>vák</a:t>
            </a:r>
            <a:r>
              <a:rPr lang="cs-CZ" i="1" dirty="0" smtClean="0"/>
              <a:t>.</a:t>
            </a:r>
          </a:p>
          <a:p>
            <a:pPr algn="ctr">
              <a:buNone/>
            </a:pPr>
            <a:r>
              <a:rPr lang="cs-CZ" i="1" dirty="0" smtClean="0"/>
              <a:t>Ze třídy byl slyšet hlasitý z_v.</a:t>
            </a:r>
          </a:p>
          <a:p>
            <a:pPr algn="ctr">
              <a:buNone/>
            </a:pPr>
            <a:r>
              <a:rPr lang="cs-CZ" i="1" dirty="0" smtClean="0"/>
              <a:t>_tka je nejhorší známka.</a:t>
            </a:r>
          </a:p>
          <a:p>
            <a:pPr algn="ctr">
              <a:buNone/>
            </a:pPr>
            <a:r>
              <a:rPr lang="cs-CZ" i="1" dirty="0" smtClean="0"/>
              <a:t>Na vodě byla bílá _na.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accent5">
                    <a:lumMod val="75000"/>
                  </a:schemeClr>
                </a:solidFill>
              </a:rPr>
              <a:t>Slabika pě</a:t>
            </a:r>
            <a:endParaRPr lang="cs-CZ" b="1" i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b="1" dirty="0" smtClean="0"/>
              <a:t>Cit. 2013 – 04 – 20  Obrazový materiál dostupný na:</a:t>
            </a:r>
          </a:p>
          <a:p>
            <a:pPr marL="0" indent="0">
              <a:buNone/>
            </a:pPr>
            <a:r>
              <a:rPr lang="cs-CZ" sz="1100" b="1" dirty="0" smtClean="0"/>
              <a:t>Klipart</a:t>
            </a:r>
          </a:p>
          <a:p>
            <a:pPr marL="0" indent="0">
              <a:buNone/>
            </a:pPr>
            <a:r>
              <a:rPr lang="cs-CZ" sz="1100" b="1" smtClean="0"/>
              <a:t>20.4.2013               </a:t>
            </a:r>
            <a:r>
              <a:rPr lang="cs-CZ" sz="1100" b="1" smtClean="0"/>
              <a:t>15.00  </a:t>
            </a:r>
            <a:r>
              <a:rPr lang="cs-CZ" sz="1100" b="1" smtClean="0"/>
              <a:t>-   </a:t>
            </a:r>
            <a:r>
              <a:rPr lang="cs-CZ" sz="1100" b="1" smtClean="0"/>
              <a:t>15.30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35081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243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Slabiky bě, pě, vě</vt:lpstr>
      <vt:lpstr>Slabika pě</vt:lpstr>
      <vt:lpstr>Slabika pě</vt:lpstr>
      <vt:lpstr>Slabika pě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9</cp:revision>
  <dcterms:created xsi:type="dcterms:W3CDTF">2013-11-24T17:14:53Z</dcterms:created>
  <dcterms:modified xsi:type="dcterms:W3CDTF">2013-12-10T16:39:48Z</dcterms:modified>
</cp:coreProperties>
</file>