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63" r:id="rId2"/>
    <p:sldId id="268" r:id="rId3"/>
    <p:sldId id="262" r:id="rId4"/>
    <p:sldId id="261" r:id="rId5"/>
    <p:sldId id="264" r:id="rId6"/>
    <p:sldId id="258" r:id="rId7"/>
    <p:sldId id="267" r:id="rId8"/>
    <p:sldId id="26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16705470-27FC-4B7C-9337-DAB76ADD2DA5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B3FDE235-B9A8-4F8E-9CBA-36DCECCEEEC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9.emf"/><Relationship Id="rId4" Type="http://schemas.openxmlformats.org/officeDocument/2006/relationships/package" Target="../embeddings/Microsoft_Word_Document1.doc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0.emf"/><Relationship Id="rId4" Type="http://schemas.openxmlformats.org/officeDocument/2006/relationships/package" Target="../embeddings/Microsoft_Word_Document2.docx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1730964"/>
              </p:ext>
            </p:extLst>
          </p:nvPr>
        </p:nvGraphicFramePr>
        <p:xfrm>
          <a:off x="574676" y="25121"/>
          <a:ext cx="7813676" cy="5150474"/>
        </p:xfrm>
        <a:graphic>
          <a:graphicData uri="http://schemas.openxmlformats.org/drawingml/2006/table">
            <a:tbl>
              <a:tblPr/>
              <a:tblGrid>
                <a:gridCol w="1316037"/>
                <a:gridCol w="6497639"/>
              </a:tblGrid>
              <a:tr h="630126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Ostrava,Dr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 Šmerala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Krevní oběh plodu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40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40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Septima a 3. ročník, seminář z biologie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30.03. 2012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upevnění, procvičení a ověření si  teoretických poznatků žáků z oběhové soustavy člověka, konkrétně krevního oběhu plodu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250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dataprojektor, neobsahuje zvukovou stopu, součástí je křížovka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00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3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2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9" y="103549"/>
            <a:ext cx="57626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179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766936"/>
          </a:xfrm>
        </p:spPr>
        <p:txBody>
          <a:bodyPr/>
          <a:lstStyle/>
          <a:p>
            <a:r>
              <a:rPr lang="cs-CZ" i="1" dirty="0" smtClean="0"/>
              <a:t>Procvičení  a upevnění získaných poznatků s pomocí obrázku, schématu, doplňovačky a křížovky</a:t>
            </a: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FF00"/>
                </a:solidFill>
              </a:rPr>
              <a:t>Krevní oběh plodu</a:t>
            </a:r>
            <a:endParaRPr lang="cs-CZ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89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478" y="72050"/>
            <a:ext cx="6456481" cy="66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204609"/>
            <a:ext cx="20819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smtClean="0">
                <a:solidFill>
                  <a:schemeClr val="bg1"/>
                </a:solidFill>
                <a:latin typeface="Calibri" pitchFamily="34" charset="0"/>
              </a:rPr>
              <a:t>Krevní oběh plodu</a:t>
            </a:r>
            <a:endParaRPr lang="cs-CZ" sz="2000" u="sng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676456" y="81000"/>
            <a:ext cx="31931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>
                <a:solidFill>
                  <a:srgbClr val="FFFF00"/>
                </a:solidFill>
              </a:rPr>
              <a:t>(1)</a:t>
            </a:r>
            <a:endParaRPr lang="cs-CZ" sz="105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11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06706183"/>
              </p:ext>
            </p:extLst>
          </p:nvPr>
        </p:nvGraphicFramePr>
        <p:xfrm>
          <a:off x="3962400" y="1447800"/>
          <a:ext cx="464820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48201"/>
              </a:tblGrid>
              <a:tr h="370840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83151" marR="83151"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1"/>
            <a:ext cx="3008313" cy="49165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 </a:t>
            </a:r>
            <a:r>
              <a:rPr lang="cs-CZ" sz="2400" dirty="0" smtClean="0">
                <a:solidFill>
                  <a:srgbClr val="FF0000"/>
                </a:solidFill>
              </a:rPr>
              <a:t>zkraty</a:t>
            </a:r>
            <a:r>
              <a:rPr lang="cs-CZ" dirty="0" smtClean="0">
                <a:solidFill>
                  <a:srgbClr val="FF0000"/>
                </a:solidFill>
              </a:rPr>
              <a:t> v oběhu plodu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908721"/>
            <a:ext cx="3008313" cy="5217443"/>
          </a:xfrm>
        </p:spPr>
        <p:txBody>
          <a:bodyPr/>
          <a:lstStyle/>
          <a:p>
            <a:r>
              <a:rPr lang="cs-CZ" sz="1800" i="1" dirty="0" smtClean="0">
                <a:solidFill>
                  <a:srgbClr val="FFFF00"/>
                </a:solidFill>
              </a:rPr>
              <a:t>První dva zkraty </a:t>
            </a:r>
            <a:r>
              <a:rPr lang="cs-CZ" sz="1800" u="sng" dirty="0" err="1" smtClean="0">
                <a:solidFill>
                  <a:srgbClr val="FF0000"/>
                </a:solidFill>
              </a:rPr>
              <a:t>foramen</a:t>
            </a:r>
            <a:r>
              <a:rPr lang="cs-CZ" sz="1800" u="sng" dirty="0" smtClean="0">
                <a:solidFill>
                  <a:srgbClr val="FF0000"/>
                </a:solidFill>
              </a:rPr>
              <a:t> </a:t>
            </a:r>
            <a:r>
              <a:rPr lang="cs-CZ" sz="1800" u="sng" dirty="0" err="1" smtClean="0">
                <a:solidFill>
                  <a:srgbClr val="FF0000"/>
                </a:solidFill>
              </a:rPr>
              <a:t>ovale</a:t>
            </a:r>
            <a:r>
              <a:rPr lang="cs-CZ" sz="1800" u="sng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FF00"/>
                </a:solidFill>
              </a:rPr>
              <a:t>a </a:t>
            </a:r>
            <a:r>
              <a:rPr lang="cs-CZ" sz="1800" u="sng" dirty="0" err="1" smtClean="0">
                <a:solidFill>
                  <a:srgbClr val="FF0000"/>
                </a:solidFill>
              </a:rPr>
              <a:t>Botalova</a:t>
            </a:r>
            <a:r>
              <a:rPr lang="cs-CZ" sz="1800" u="sng" dirty="0" smtClean="0">
                <a:solidFill>
                  <a:srgbClr val="FF0000"/>
                </a:solidFill>
              </a:rPr>
              <a:t> </a:t>
            </a:r>
            <a:r>
              <a:rPr lang="cs-CZ" sz="1800" u="sng" dirty="0" err="1" smtClean="0">
                <a:solidFill>
                  <a:srgbClr val="FF0000"/>
                </a:solidFill>
              </a:rPr>
              <a:t>dučej</a:t>
            </a:r>
            <a:r>
              <a:rPr lang="cs-CZ" sz="1800" dirty="0" smtClean="0">
                <a:solidFill>
                  <a:srgbClr val="FF0000"/>
                </a:solidFill>
              </a:rPr>
              <a:t> (</a:t>
            </a:r>
            <a:r>
              <a:rPr lang="cs-CZ" sz="1800" dirty="0" err="1" smtClean="0">
                <a:solidFill>
                  <a:srgbClr val="FF0000"/>
                </a:solidFill>
              </a:rPr>
              <a:t>ductus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Botalli</a:t>
            </a:r>
            <a:r>
              <a:rPr lang="cs-CZ" sz="1800" dirty="0" smtClean="0">
                <a:solidFill>
                  <a:srgbClr val="FF0000"/>
                </a:solidFill>
              </a:rPr>
              <a:t>)</a:t>
            </a:r>
            <a:r>
              <a:rPr lang="cs-CZ" sz="1800" dirty="0" smtClean="0">
                <a:solidFill>
                  <a:srgbClr val="FFFF00"/>
                </a:solidFill>
              </a:rPr>
              <a:t> zajišťují obejití plic, které jsou nefunkční,  a proto jimi nemusí protékat plný objem krve. (stačí 10% krevního objemu)</a:t>
            </a:r>
          </a:p>
          <a:p>
            <a:endParaRPr lang="cs-CZ" sz="1800" dirty="0" smtClean="0">
              <a:solidFill>
                <a:srgbClr val="FFFF00"/>
              </a:solidFill>
            </a:endParaRPr>
          </a:p>
          <a:p>
            <a:r>
              <a:rPr lang="cs-CZ" sz="1800" i="1" dirty="0" smtClean="0">
                <a:solidFill>
                  <a:srgbClr val="FFFF00"/>
                </a:solidFill>
              </a:rPr>
              <a:t>Třetím zkratem </a:t>
            </a:r>
            <a:r>
              <a:rPr lang="cs-CZ" sz="1800" dirty="0" smtClean="0">
                <a:solidFill>
                  <a:srgbClr val="FFFF00"/>
                </a:solidFill>
              </a:rPr>
              <a:t>je </a:t>
            </a:r>
            <a:r>
              <a:rPr lang="cs-CZ" sz="1800" u="sng" dirty="0" err="1" smtClean="0">
                <a:solidFill>
                  <a:srgbClr val="FF0000"/>
                </a:solidFill>
              </a:rPr>
              <a:t>ductus</a:t>
            </a:r>
            <a:r>
              <a:rPr lang="cs-CZ" sz="1800" u="sng" dirty="0" smtClean="0">
                <a:solidFill>
                  <a:srgbClr val="FF0000"/>
                </a:solidFill>
              </a:rPr>
              <a:t> </a:t>
            </a:r>
            <a:r>
              <a:rPr lang="cs-CZ" sz="1800" u="sng" dirty="0" err="1" smtClean="0">
                <a:solidFill>
                  <a:srgbClr val="FF0000"/>
                </a:solidFill>
              </a:rPr>
              <a:t>venosus</a:t>
            </a:r>
            <a:r>
              <a:rPr lang="cs-CZ" sz="1800" u="sng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FF00"/>
                </a:solidFill>
              </a:rPr>
              <a:t>mezi pupečníkovou žílou a dolní dutou žílou. Kdyby nebyl vytvořen, cévy jater by nebyly schopny pojmout tak velké množství krve přicházející z placenty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7" y="23339"/>
            <a:ext cx="5359076" cy="676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041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360041"/>
          </a:xfrm>
        </p:spPr>
        <p:txBody>
          <a:bodyPr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Co se skrývá pod červenými otazníky ?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4959992" cy="626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611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1" y="38319"/>
            <a:ext cx="5400000" cy="6819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1054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3717032"/>
            <a:ext cx="8856984" cy="2959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Cévy vystupující ze srdce se nazývají …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Struktury nacházející se mezi srdečními síněmi a komorami, které mají zabránit zpětnému toku krve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Název </a:t>
            </a:r>
            <a:r>
              <a:rPr lang="cs-CZ" dirty="0" err="1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dučeje</a:t>
            </a:r>
            <a:r>
              <a:rPr lang="cs-CZ" dirty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 spojující plicní kmen s aortou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Latinsky pupek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Kterou polovinou srdce </a:t>
            </a:r>
            <a:r>
              <a:rPr lang="cs-CZ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protéká </a:t>
            </a:r>
            <a:r>
              <a:rPr lang="cs-CZ" smtClean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okysličená </a:t>
            </a:r>
            <a:r>
              <a:rPr lang="cs-CZ" dirty="0" smtClean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krev?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Hlavní dýchací sval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 smtClean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Orgán plodu, </a:t>
            </a:r>
            <a:r>
              <a:rPr lang="cs-CZ" dirty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který zpracovává živiny přicházející z těla matky pupečníkovou žílou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  <a:latin typeface="Calibri"/>
                <a:ea typeface="Calibri"/>
                <a:cs typeface="Times New Roman"/>
              </a:rPr>
              <a:t>Po podvazu pupečníku se pupečníkové tepny a pupečníková žíla mění na …………….</a:t>
            </a:r>
            <a:endParaRPr lang="cs-CZ" dirty="0">
              <a:effectLst/>
              <a:latin typeface="Calibri"/>
              <a:ea typeface="Calibri"/>
              <a:cs typeface="Times New Roman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7649516"/>
              </p:ext>
            </p:extLst>
          </p:nvPr>
        </p:nvGraphicFramePr>
        <p:xfrm>
          <a:off x="1475656" y="404664"/>
          <a:ext cx="10397498" cy="374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6" name="Dokument" r:id="rId4" imgW="5854387" imgH="2107556" progId="Word.Document.12">
                  <p:embed/>
                </p:oleObj>
              </mc:Choice>
              <mc:Fallback>
                <p:oleObj name="Dokument" r:id="rId4" imgW="5854387" imgH="210755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75656" y="404664"/>
                        <a:ext cx="10397498" cy="374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4493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2697450"/>
              </p:ext>
            </p:extLst>
          </p:nvPr>
        </p:nvGraphicFramePr>
        <p:xfrm>
          <a:off x="-324544" y="332656"/>
          <a:ext cx="16784539" cy="64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" name="Dokument" r:id="rId4" imgW="5854387" imgH="2235560" progId="Word.Document.12">
                  <p:embed/>
                </p:oleObj>
              </mc:Choice>
              <mc:Fallback>
                <p:oleObj name="Dokument" r:id="rId4" imgW="5854387" imgH="223556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324544" y="332656"/>
                        <a:ext cx="16784539" cy="640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0838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Použité zdroje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cs-CZ" sz="1800" dirty="0" smtClean="0">
                <a:solidFill>
                  <a:srgbClr val="FFFF00"/>
                </a:solidFill>
              </a:rPr>
              <a:t>(1) </a:t>
            </a:r>
            <a:r>
              <a:rPr lang="en-US" sz="1800" dirty="0" smtClean="0">
                <a:solidFill>
                  <a:srgbClr val="FFFF00"/>
                </a:solidFill>
              </a:rPr>
              <a:t>Fetal </a:t>
            </a:r>
            <a:r>
              <a:rPr lang="en-US" sz="1800" dirty="0">
                <a:solidFill>
                  <a:srgbClr val="FFFF00"/>
                </a:solidFill>
              </a:rPr>
              <a:t>circulation. In: </a:t>
            </a:r>
            <a:r>
              <a:rPr lang="en-US" sz="1800" i="1" dirty="0">
                <a:solidFill>
                  <a:srgbClr val="FFFF00"/>
                </a:solidFill>
              </a:rPr>
              <a:t>Wikipedia: the free encyclopedia</a:t>
            </a:r>
            <a:r>
              <a:rPr lang="en-US" sz="1800" dirty="0">
                <a:solidFill>
                  <a:srgbClr val="FFFF00"/>
                </a:solidFill>
              </a:rPr>
              <a:t> [online]. San Francisco (CA): Wikimedia Foundation, 2001- [cit. 2013-03-28]. </a:t>
            </a:r>
            <a:r>
              <a:rPr lang="en-US" sz="1800" dirty="0" err="1">
                <a:solidFill>
                  <a:srgbClr val="FFFF00"/>
                </a:solidFill>
              </a:rPr>
              <a:t>Dostupné</a:t>
            </a:r>
            <a:r>
              <a:rPr lang="en-US" sz="1800" dirty="0">
                <a:solidFill>
                  <a:srgbClr val="FFFF00"/>
                </a:solidFill>
              </a:rPr>
              <a:t> z: http://www.wikiskripta.eu/images/1/1c/Fetal_circulation.png </a:t>
            </a:r>
            <a:r>
              <a:rPr lang="cs-CZ" sz="1800" dirty="0" smtClean="0">
                <a:solidFill>
                  <a:srgbClr val="FFFF00"/>
                </a:solidFill>
              </a:rPr>
              <a:t>(upraveno)</a:t>
            </a:r>
            <a:endParaRPr lang="cs-CZ" sz="1800" dirty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77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451</TotalTime>
  <Words>276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Horizont</vt:lpstr>
      <vt:lpstr>Dokument</vt:lpstr>
      <vt:lpstr>Prezentace aplikace PowerPoint</vt:lpstr>
      <vt:lpstr>Krevní oběh plodu</vt:lpstr>
      <vt:lpstr>Prezentace aplikace PowerPoint</vt:lpstr>
      <vt:lpstr>3 zkraty v oběhu plodu</vt:lpstr>
      <vt:lpstr>Co se skrývá pod červenými otazníky ?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77</cp:lastModifiedBy>
  <cp:revision>30</cp:revision>
  <dcterms:created xsi:type="dcterms:W3CDTF">2013-03-24T16:56:41Z</dcterms:created>
  <dcterms:modified xsi:type="dcterms:W3CDTF">2013-10-15T18:14:52Z</dcterms:modified>
</cp:coreProperties>
</file>