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8" r:id="rId1"/>
  </p:sldMasterIdLst>
  <p:notesMasterIdLst>
    <p:notesMasterId r:id="rId12"/>
  </p:notesMasterIdLst>
  <p:sldIdLst>
    <p:sldId id="257" r:id="rId2"/>
    <p:sldId id="256" r:id="rId3"/>
    <p:sldId id="260" r:id="rId4"/>
    <p:sldId id="265" r:id="rId5"/>
    <p:sldId id="259" r:id="rId6"/>
    <p:sldId id="261" r:id="rId7"/>
    <p:sldId id="262" r:id="rId8"/>
    <p:sldId id="258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99"/>
    <a:srgbClr val="FF9966"/>
    <a:srgbClr val="FFCC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DAD17F-E9D7-4A88-B0A1-2A040B2BCE3C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C25F31-D884-487A-992E-DD8CD18EF0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96793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C25F31-D884-487A-992E-DD8CD18EF046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6765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63F7E-DE43-4A12-B1A7-6730CCD6153F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AD66F-F1D0-4A66-851C-2DD25EA8379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63F7E-DE43-4A12-B1A7-6730CCD6153F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AD66F-F1D0-4A66-851C-2DD25EA837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63F7E-DE43-4A12-B1A7-6730CCD6153F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AD66F-F1D0-4A66-851C-2DD25EA8379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63F7E-DE43-4A12-B1A7-6730CCD6153F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AD66F-F1D0-4A66-851C-2DD25EA837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63F7E-DE43-4A12-B1A7-6730CCD6153F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AD66F-F1D0-4A66-851C-2DD25EA837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63F7E-DE43-4A12-B1A7-6730CCD6153F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AD66F-F1D0-4A66-851C-2DD25EA837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63F7E-DE43-4A12-B1A7-6730CCD6153F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AD66F-F1D0-4A66-851C-2DD25EA837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63F7E-DE43-4A12-B1A7-6730CCD6153F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AD66F-F1D0-4A66-851C-2DD25EA837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63F7E-DE43-4A12-B1A7-6730CCD6153F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5FAD66F-F1D0-4A66-851C-2DD25EA8379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63F7E-DE43-4A12-B1A7-6730CCD6153F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AD66F-F1D0-4A66-851C-2DD25EA837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63F7E-DE43-4A12-B1A7-6730CCD6153F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AD66F-F1D0-4A66-851C-2DD25EA837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CB63F7E-DE43-4A12-B1A7-6730CCD6153F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5FAD66F-F1D0-4A66-851C-2DD25EA8379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upload.wikimedia.org/wikipedia/commons/3/30/Urinary_system.svg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upload.wikimedia.org/wikipedia/commons/9/98/Kidney_Nephron.pn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a/a4/Gray1120-kidneys.png/180px-Gray1120-kidneys.png" TargetMode="External"/><Relationship Id="rId7" Type="http://schemas.openxmlformats.org/officeDocument/2006/relationships/hyperlink" Target="https://upload.wikimedia.org/wikipedia/commons/thumb/9/98/Kidney_Nephron.png/220px-Kidney_Nephron.png" TargetMode="External"/><Relationship Id="rId2" Type="http://schemas.openxmlformats.org/officeDocument/2006/relationships/hyperlink" Target="https://upload.wikimedia.org/wikipedia/commons/thumb/3/30/Urinary_system.svg/300px-Urinary_system.svg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c/c9/Gray1127.png/357px-Gray1127.png" TargetMode="External"/><Relationship Id="rId5" Type="http://schemas.openxmlformats.org/officeDocument/2006/relationships/hyperlink" Target="http://upload.wikimedia.org/wikipedia/commons/0/06/Gray1139.png" TargetMode="External"/><Relationship Id="rId4" Type="http://schemas.openxmlformats.org/officeDocument/2006/relationships/hyperlink" Target="http://upload.wikimedia.org/wikipedia/commons/0/03/Gray1135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5492594"/>
              </p:ext>
            </p:extLst>
          </p:nvPr>
        </p:nvGraphicFramePr>
        <p:xfrm>
          <a:off x="574676" y="25121"/>
          <a:ext cx="7813676" cy="5150474"/>
        </p:xfrm>
        <a:graphic>
          <a:graphicData uri="http://schemas.openxmlformats.org/drawingml/2006/table">
            <a:tbl>
              <a:tblPr/>
              <a:tblGrid>
                <a:gridCol w="1316037"/>
                <a:gridCol w="6497639"/>
              </a:tblGrid>
              <a:tr h="630126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600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600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600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Ostrava,Dr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Šmerala 25/2565, 728 04, Ostrava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600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Močové ústrojí člověka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040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Zdeňka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Platošová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600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Biologie člověka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040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Septima a 3. ročník, seminář z biologie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600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30.07. 2013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600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 je určen pro upevnění, procvičení a ověření si  teoretických poznatků žáků z  topografie a anatomie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močového ústrojí člověka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250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v programu Microsoft PowerPoint, nutný dataprojektor, neobsahuje zvukovou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stopu;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součástí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jsou otázky, jejichž odpovědi se zobrazí po kliknutí na veselý obličej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6001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13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352" y="537210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38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9" y="103549"/>
            <a:ext cx="576263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98853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Močové ústrojí člověka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tx1"/>
                </a:solidFill>
              </a:rPr>
              <a:t>O</a:t>
            </a:r>
            <a:r>
              <a:rPr lang="cs-CZ" dirty="0" smtClean="0">
                <a:solidFill>
                  <a:schemeClr val="tx1"/>
                </a:solidFill>
              </a:rPr>
              <a:t>pakování </a:t>
            </a:r>
            <a:r>
              <a:rPr lang="cs-CZ" dirty="0">
                <a:solidFill>
                  <a:schemeClr val="tx1"/>
                </a:solidFill>
              </a:rPr>
              <a:t>t</a:t>
            </a:r>
            <a:r>
              <a:rPr lang="cs-CZ" dirty="0" smtClean="0">
                <a:solidFill>
                  <a:schemeClr val="tx1"/>
                </a:solidFill>
              </a:rPr>
              <a:t>opografie, anatomie a morfologie </a:t>
            </a:r>
            <a:r>
              <a:rPr lang="cs-CZ" dirty="0" smtClean="0">
                <a:solidFill>
                  <a:schemeClr val="tx1"/>
                </a:solidFill>
              </a:rPr>
              <a:t>močových orgánů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514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8883" y="1638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Základní pojmy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5"/>
            <a:ext cx="8229600" cy="5256585"/>
          </a:xfrm>
        </p:spPr>
        <p:txBody>
          <a:bodyPr>
            <a:normAutofit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+mj-lt"/>
              </a:rPr>
              <a:t>Stavební a funkční jednotkou ledvin je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+mj-lt"/>
              </a:rPr>
              <a:t>				nefron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>
                <a:latin typeface="+mj-lt"/>
              </a:rPr>
              <a:t>ledviny latinsky</a:t>
            </a:r>
            <a:r>
              <a:rPr lang="cs-CZ" b="1" dirty="0" smtClean="0">
                <a:latin typeface="+mj-lt"/>
              </a:rPr>
              <a:t> </a:t>
            </a:r>
            <a:endParaRPr lang="cs-CZ" b="1" dirty="0">
              <a:solidFill>
                <a:schemeClr val="accent2">
                  <a:lumMod val="75000"/>
                </a:schemeClr>
              </a:solidFill>
              <a:latin typeface="+mj-lt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+mj-lt"/>
              </a:rPr>
              <a:t>				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  <a:latin typeface="+mj-lt"/>
              </a:rPr>
              <a:t>rens</a:t>
            </a:r>
            <a:endParaRPr lang="cs-CZ" b="1" dirty="0" smtClean="0">
              <a:solidFill>
                <a:schemeClr val="accent2">
                  <a:lumMod val="75000"/>
                </a:schemeClr>
              </a:solidFill>
              <a:latin typeface="+mj-lt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>
                <a:latin typeface="+mj-lt"/>
              </a:rPr>
              <a:t>Ledviny řecky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+mj-lt"/>
              </a:rPr>
              <a:t>				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  <a:latin typeface="+mj-lt"/>
              </a:rPr>
              <a:t>nephros</a:t>
            </a:r>
            <a:endParaRPr lang="cs-CZ" b="1" dirty="0" smtClean="0">
              <a:solidFill>
                <a:schemeClr val="accent2">
                  <a:lumMod val="75000"/>
                </a:schemeClr>
              </a:solidFill>
              <a:latin typeface="+mj-lt"/>
            </a:endParaRP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+mj-lt"/>
              </a:rPr>
              <a:t>Jaké základní funkce plní ledviny pro lidský organismus?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+mj-lt"/>
              </a:rPr>
              <a:t>				exkreční a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+mj-lt"/>
              </a:rPr>
              <a:t>osmoregulační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+mj-lt"/>
              </a:rPr>
              <a:t>Jak se nazývá lékařský obor </a:t>
            </a:r>
            <a:r>
              <a:rPr lang="cs-CZ" dirty="0">
                <a:latin typeface="+mj-lt"/>
              </a:rPr>
              <a:t>zabývající </a:t>
            </a:r>
            <a:r>
              <a:rPr lang="cs-CZ" dirty="0" smtClean="0">
                <a:latin typeface="+mj-lt"/>
              </a:rPr>
              <a:t>se prevencí, diagnostikou a </a:t>
            </a:r>
            <a:r>
              <a:rPr lang="cs-CZ" dirty="0">
                <a:latin typeface="+mj-lt"/>
              </a:rPr>
              <a:t>léčením chorob močového ústrojí a mužských </a:t>
            </a:r>
            <a:r>
              <a:rPr lang="cs-CZ" dirty="0" smtClean="0">
                <a:latin typeface="+mj-lt"/>
              </a:rPr>
              <a:t>pohlavních orgánů? 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	</a:t>
            </a:r>
            <a:r>
              <a:rPr lang="cs-CZ" dirty="0" smtClean="0">
                <a:latin typeface="+mj-lt"/>
              </a:rPr>
              <a:t>			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+mj-lt"/>
              </a:rPr>
              <a:t>urologie </a:t>
            </a:r>
          </a:p>
          <a:p>
            <a:pPr lvl="8">
              <a:buFont typeface="Arial" pitchFamily="34" charset="0"/>
              <a:buChar char="•"/>
            </a:pPr>
            <a:endParaRPr lang="cs-CZ" dirty="0">
              <a:latin typeface="+mj-lt"/>
            </a:endParaRPr>
          </a:p>
        </p:txBody>
      </p:sp>
      <p:sp>
        <p:nvSpPr>
          <p:cNvPr id="4" name="Veselý obličej 3"/>
          <p:cNvSpPr>
            <a:spLocks noChangeAspect="1"/>
          </p:cNvSpPr>
          <p:nvPr/>
        </p:nvSpPr>
        <p:spPr>
          <a:xfrm>
            <a:off x="6061121" y="1412776"/>
            <a:ext cx="353873" cy="353873"/>
          </a:xfrm>
          <a:prstGeom prst="smileyFac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>
            <a:spLocks noChangeAspect="1"/>
          </p:cNvSpPr>
          <p:nvPr/>
        </p:nvSpPr>
        <p:spPr>
          <a:xfrm>
            <a:off x="2989134" y="3140968"/>
            <a:ext cx="365669" cy="365669"/>
          </a:xfrm>
          <a:prstGeom prst="smileyFac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předu nebo Další 7">
            <a:hlinkClick r:id="" action="ppaction://hlinkshowjump?jump=nextslide" highlightClick="1"/>
          </p:cNvPr>
          <p:cNvSpPr>
            <a:spLocks noChangeAspect="1"/>
          </p:cNvSpPr>
          <p:nvPr/>
        </p:nvSpPr>
        <p:spPr>
          <a:xfrm>
            <a:off x="79081" y="6307579"/>
            <a:ext cx="488893" cy="488893"/>
          </a:xfrm>
          <a:prstGeom prst="actionButtonForwardNext">
            <a:avLst/>
          </a:prstGeom>
          <a:solidFill>
            <a:schemeClr val="accent2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>
            <a:spLocks noChangeAspect="1"/>
          </p:cNvSpPr>
          <p:nvPr/>
        </p:nvSpPr>
        <p:spPr>
          <a:xfrm>
            <a:off x="8436391" y="4005064"/>
            <a:ext cx="365669" cy="365669"/>
          </a:xfrm>
          <a:prstGeom prst="smileyFac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>
            <a:spLocks noChangeAspect="1"/>
          </p:cNvSpPr>
          <p:nvPr/>
        </p:nvSpPr>
        <p:spPr>
          <a:xfrm>
            <a:off x="5004048" y="5639218"/>
            <a:ext cx="365669" cy="365669"/>
          </a:xfrm>
          <a:prstGeom prst="smileyFac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>
            <a:spLocks noChangeAspect="1"/>
          </p:cNvSpPr>
          <p:nvPr/>
        </p:nvSpPr>
        <p:spPr>
          <a:xfrm>
            <a:off x="3164039" y="2276872"/>
            <a:ext cx="365669" cy="365669"/>
          </a:xfrm>
          <a:prstGeom prst="smileyFac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1697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25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25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2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25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dirty="0"/>
              <a:t>Základní pojmy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>
            <a:normAutofit fontScale="925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Co je </a:t>
            </a:r>
            <a:r>
              <a:rPr lang="cs-CZ" dirty="0" err="1" smtClean="0"/>
              <a:t>nefrologie</a:t>
            </a:r>
            <a:r>
              <a:rPr lang="cs-CZ" dirty="0" smtClean="0"/>
              <a:t>?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	Medicínský </a:t>
            </a:r>
            <a:r>
              <a:rPr lang="es-ES" b="1" dirty="0" smtClean="0">
                <a:solidFill>
                  <a:schemeClr val="accent2">
                    <a:lumMod val="75000"/>
                  </a:schemeClr>
                </a:solidFill>
              </a:rPr>
              <a:t>obor </a:t>
            </a:r>
            <a:r>
              <a:rPr lang="es-ES" b="1" dirty="0">
                <a:solidFill>
                  <a:schemeClr val="accent2">
                    <a:lumMod val="75000"/>
                  </a:schemeClr>
                </a:solidFill>
              </a:rPr>
              <a:t>zabývající se fyziologií,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	</a:t>
            </a:r>
            <a:r>
              <a:rPr lang="es-ES" b="1" dirty="0" smtClean="0">
                <a:solidFill>
                  <a:schemeClr val="accent2">
                    <a:lumMod val="75000"/>
                  </a:schemeClr>
                </a:solidFill>
              </a:rPr>
              <a:t>diagnostikou </a:t>
            </a:r>
            <a:r>
              <a:rPr lang="es-ES" b="1" dirty="0">
                <a:solidFill>
                  <a:schemeClr val="accent2">
                    <a:lumMod val="75000"/>
                  </a:schemeClr>
                </a:solidFill>
              </a:rPr>
              <a:t>a léčbou nemocí </a:t>
            </a:r>
            <a:r>
              <a:rPr lang="es-ES" b="1" dirty="0" smtClean="0">
                <a:solidFill>
                  <a:schemeClr val="accent2">
                    <a:lumMod val="75000"/>
                  </a:schemeClr>
                </a:solidFill>
              </a:rPr>
              <a:t>ledvin</a:t>
            </a:r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Proč jsou močové orgány součástí urogenitální (močopohlavní) soustavy?</a:t>
            </a:r>
          </a:p>
          <a:p>
            <a:pPr marL="0" indent="0" algn="just"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006699"/>
                </a:solidFill>
              </a:rPr>
              <a:t>fylogeneticky </a:t>
            </a:r>
            <a:r>
              <a:rPr lang="cs-CZ" b="1" dirty="0">
                <a:solidFill>
                  <a:srgbClr val="006699"/>
                </a:solidFill>
              </a:rPr>
              <a:t>mohou některé vývodní </a:t>
            </a:r>
            <a:r>
              <a:rPr lang="cs-CZ" b="1" dirty="0" smtClean="0">
                <a:solidFill>
                  <a:srgbClr val="006699"/>
                </a:solidFill>
              </a:rPr>
              <a:t>cesty rozmnožovací </a:t>
            </a:r>
            <a:r>
              <a:rPr lang="cs-CZ" b="1" dirty="0">
                <a:solidFill>
                  <a:srgbClr val="006699"/>
                </a:solidFill>
              </a:rPr>
              <a:t>vznikat z vývodních </a:t>
            </a:r>
            <a:r>
              <a:rPr lang="cs-CZ" b="1" dirty="0" smtClean="0">
                <a:solidFill>
                  <a:srgbClr val="006699"/>
                </a:solidFill>
              </a:rPr>
              <a:t>cest močových, např. chámovod muže vzniká v průběhu ontogeneze z primárního močovodu (= </a:t>
            </a:r>
            <a:r>
              <a:rPr lang="cs-CZ" b="1" dirty="0" err="1" smtClean="0">
                <a:solidFill>
                  <a:srgbClr val="006699"/>
                </a:solidFill>
              </a:rPr>
              <a:t>Wolffovy</a:t>
            </a:r>
            <a:r>
              <a:rPr lang="cs-CZ" b="1" dirty="0" smtClean="0">
                <a:solidFill>
                  <a:srgbClr val="006699"/>
                </a:solidFill>
              </a:rPr>
              <a:t> chodby) a zároveň močová trubice muže představuje společné vyústění cest močových i pohlavních; u žen vznikají vývody pohlavních žláz nezávisle na cestách močových a označují se v rámci fylogeneze obecně jako Müllerovy chodby</a:t>
            </a:r>
            <a:endParaRPr lang="cs-CZ" b="1" dirty="0">
              <a:solidFill>
                <a:srgbClr val="006699"/>
              </a:solidFill>
            </a:endParaRPr>
          </a:p>
        </p:txBody>
      </p:sp>
      <p:sp>
        <p:nvSpPr>
          <p:cNvPr id="4" name="Veselý obličej 3"/>
          <p:cNvSpPr>
            <a:spLocks noChangeAspect="1"/>
          </p:cNvSpPr>
          <p:nvPr/>
        </p:nvSpPr>
        <p:spPr>
          <a:xfrm>
            <a:off x="3326168" y="1498081"/>
            <a:ext cx="365774" cy="365774"/>
          </a:xfrm>
          <a:prstGeom prst="smileyFac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>
            <a:spLocks noChangeAspect="1"/>
          </p:cNvSpPr>
          <p:nvPr/>
        </p:nvSpPr>
        <p:spPr>
          <a:xfrm>
            <a:off x="7308304" y="2632904"/>
            <a:ext cx="365774" cy="365774"/>
          </a:xfrm>
          <a:prstGeom prst="smileyFac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0937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2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836"/>
            <a:ext cx="83058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Poloha </a:t>
            </a:r>
            <a:r>
              <a:rPr lang="cs-CZ" sz="3200" dirty="0" smtClean="0"/>
              <a:t>močového ústrojí v </a:t>
            </a:r>
            <a:r>
              <a:rPr lang="cs-CZ" sz="3200" dirty="0" smtClean="0"/>
              <a:t>lidském </a:t>
            </a:r>
            <a:r>
              <a:rPr lang="cs-CZ" sz="3200" dirty="0" smtClean="0"/>
              <a:t>těle - schéma</a:t>
            </a:r>
            <a:endParaRPr lang="cs-CZ" sz="3200" dirty="0"/>
          </a:p>
        </p:txBody>
      </p:sp>
      <p:pic>
        <p:nvPicPr>
          <p:cNvPr id="3" name="Obrázek 2" descr="File:Urinary system.sv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1168014"/>
            <a:ext cx="4343400" cy="5705475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ovéPole 7"/>
          <p:cNvSpPr txBox="1"/>
          <p:nvPr/>
        </p:nvSpPr>
        <p:spPr>
          <a:xfrm>
            <a:off x="4067944" y="1340768"/>
            <a:ext cx="5237588" cy="57861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1) Ústrojí močové </a:t>
            </a:r>
            <a:r>
              <a:rPr lang="cs-CZ" sz="2200" i="1" dirty="0" smtClean="0"/>
              <a:t>(organa </a:t>
            </a:r>
            <a:r>
              <a:rPr lang="cs-CZ" sz="2200" i="1" dirty="0" err="1" smtClean="0"/>
              <a:t>urinaria</a:t>
            </a:r>
            <a:r>
              <a:rPr lang="cs-CZ" sz="2200" i="1" dirty="0" smtClean="0"/>
              <a:t>)</a:t>
            </a:r>
          </a:p>
          <a:p>
            <a:r>
              <a:rPr lang="cs-CZ" sz="2200" dirty="0" smtClean="0"/>
              <a:t>2) Ledvina </a:t>
            </a:r>
            <a:r>
              <a:rPr lang="cs-CZ" sz="2200" i="1" dirty="0" smtClean="0"/>
              <a:t>(</a:t>
            </a:r>
            <a:r>
              <a:rPr lang="cs-CZ" sz="2200" i="1" dirty="0" err="1" smtClean="0"/>
              <a:t>ren</a:t>
            </a:r>
            <a:r>
              <a:rPr lang="cs-CZ" sz="2200" i="1" dirty="0" smtClean="0"/>
              <a:t>, </a:t>
            </a:r>
            <a:r>
              <a:rPr lang="cs-CZ" sz="2200" i="1" dirty="0" err="1" smtClean="0"/>
              <a:t>nephros</a:t>
            </a:r>
            <a:r>
              <a:rPr lang="cs-CZ" sz="2200" i="1" dirty="0" smtClean="0"/>
              <a:t>)</a:t>
            </a:r>
          </a:p>
          <a:p>
            <a:r>
              <a:rPr lang="cs-CZ" sz="2200" dirty="0" smtClean="0"/>
              <a:t>3) Ledvinná pánvička </a:t>
            </a:r>
            <a:r>
              <a:rPr lang="cs-CZ" sz="2200" i="1" dirty="0" smtClean="0"/>
              <a:t>(pelvis </a:t>
            </a:r>
            <a:r>
              <a:rPr lang="cs-CZ" sz="2200" i="1" dirty="0" err="1" smtClean="0"/>
              <a:t>renalis</a:t>
            </a:r>
            <a:r>
              <a:rPr lang="cs-CZ" sz="2200" i="1" dirty="0" smtClean="0"/>
              <a:t>)</a:t>
            </a:r>
          </a:p>
          <a:p>
            <a:r>
              <a:rPr lang="cs-CZ" sz="2200" dirty="0" smtClean="0"/>
              <a:t>4) Močovod </a:t>
            </a:r>
            <a:r>
              <a:rPr lang="cs-CZ" sz="2200" i="1" dirty="0" smtClean="0"/>
              <a:t>(ureter)</a:t>
            </a:r>
          </a:p>
          <a:p>
            <a:r>
              <a:rPr lang="cs-CZ" sz="2200" dirty="0" smtClean="0"/>
              <a:t>5) Močový měchýř </a:t>
            </a:r>
            <a:r>
              <a:rPr lang="cs-CZ" sz="2200" i="1" dirty="0" smtClean="0"/>
              <a:t>(</a:t>
            </a:r>
            <a:r>
              <a:rPr lang="cs-CZ" sz="2200" i="1" dirty="0" err="1" smtClean="0"/>
              <a:t>vesica</a:t>
            </a:r>
            <a:r>
              <a:rPr lang="cs-CZ" sz="2200" i="1" dirty="0" smtClean="0"/>
              <a:t> </a:t>
            </a:r>
            <a:r>
              <a:rPr lang="cs-CZ" sz="2200" i="1" dirty="0" err="1" smtClean="0"/>
              <a:t>urinaria</a:t>
            </a:r>
            <a:r>
              <a:rPr lang="cs-CZ" sz="2200" i="1" dirty="0" smtClean="0"/>
              <a:t>)</a:t>
            </a:r>
          </a:p>
          <a:p>
            <a:r>
              <a:rPr lang="cs-CZ" sz="2200" dirty="0" smtClean="0"/>
              <a:t>6) Močová trubice </a:t>
            </a:r>
            <a:r>
              <a:rPr lang="cs-CZ" sz="2200" i="1" dirty="0" smtClean="0"/>
              <a:t>(</a:t>
            </a:r>
            <a:r>
              <a:rPr lang="cs-CZ" sz="2200" i="1" dirty="0" err="1" smtClean="0"/>
              <a:t>urethra</a:t>
            </a:r>
            <a:r>
              <a:rPr lang="cs-CZ" sz="2200" i="1" dirty="0" smtClean="0"/>
              <a:t>)</a:t>
            </a:r>
          </a:p>
          <a:p>
            <a:r>
              <a:rPr lang="cs-CZ" sz="2200" dirty="0" smtClean="0"/>
              <a:t>7) Nadledvina </a:t>
            </a:r>
            <a:r>
              <a:rPr lang="cs-CZ" sz="2200" i="1" dirty="0" smtClean="0"/>
              <a:t>(</a:t>
            </a:r>
            <a:r>
              <a:rPr lang="cs-CZ" sz="2200" i="1" dirty="0" err="1" smtClean="0"/>
              <a:t>glandula</a:t>
            </a:r>
            <a:r>
              <a:rPr lang="cs-CZ" sz="2200" i="1" dirty="0" smtClean="0"/>
              <a:t> </a:t>
            </a:r>
            <a:r>
              <a:rPr lang="cs-CZ" sz="2200" i="1" dirty="0" err="1" smtClean="0"/>
              <a:t>suprarenalis</a:t>
            </a:r>
            <a:r>
              <a:rPr lang="cs-CZ" sz="2200" i="1" dirty="0" smtClean="0"/>
              <a:t>)</a:t>
            </a:r>
          </a:p>
          <a:p>
            <a:r>
              <a:rPr lang="cs-CZ" sz="2200" dirty="0" smtClean="0"/>
              <a:t>8) Ledvinná tepna a žíla </a:t>
            </a:r>
            <a:r>
              <a:rPr lang="cs-CZ" sz="2200" i="1" dirty="0" smtClean="0"/>
              <a:t>(</a:t>
            </a:r>
            <a:r>
              <a:rPr lang="cs-CZ" sz="2200" i="1" dirty="0" err="1" smtClean="0"/>
              <a:t>arteria</a:t>
            </a:r>
            <a:r>
              <a:rPr lang="cs-CZ" sz="2200" i="1" dirty="0" smtClean="0"/>
              <a:t> et </a:t>
            </a:r>
            <a:r>
              <a:rPr lang="cs-CZ" sz="2200" i="1" dirty="0" err="1" smtClean="0"/>
              <a:t>vena</a:t>
            </a:r>
            <a:r>
              <a:rPr lang="cs-CZ" sz="2200" i="1" dirty="0"/>
              <a:t> </a:t>
            </a:r>
            <a:endParaRPr lang="cs-CZ" sz="2200" i="1" dirty="0" smtClean="0"/>
          </a:p>
          <a:p>
            <a:r>
              <a:rPr lang="cs-CZ" sz="2200" i="1" dirty="0"/>
              <a:t>	</a:t>
            </a:r>
            <a:r>
              <a:rPr lang="cs-CZ" sz="2200" i="1" dirty="0" smtClean="0"/>
              <a:t>			</a:t>
            </a:r>
            <a:r>
              <a:rPr lang="cs-CZ" sz="2200" i="1" dirty="0" err="1" smtClean="0"/>
              <a:t>renales</a:t>
            </a:r>
            <a:r>
              <a:rPr lang="cs-CZ" sz="2200" i="1" dirty="0" smtClean="0"/>
              <a:t>)</a:t>
            </a:r>
          </a:p>
          <a:p>
            <a:r>
              <a:rPr lang="cs-CZ" sz="2200" dirty="0" smtClean="0"/>
              <a:t>9) Dolní dutá žíla   </a:t>
            </a:r>
            <a:r>
              <a:rPr lang="cs-CZ" sz="2200" i="1" dirty="0" smtClean="0"/>
              <a:t>(</a:t>
            </a:r>
            <a:r>
              <a:rPr lang="cs-CZ" sz="2200" i="1" dirty="0" err="1" smtClean="0"/>
              <a:t>vena</a:t>
            </a:r>
            <a:r>
              <a:rPr lang="cs-CZ" sz="2200" i="1" dirty="0" smtClean="0"/>
              <a:t> </a:t>
            </a:r>
            <a:r>
              <a:rPr lang="cs-CZ" sz="2200" i="1" dirty="0" err="1" smtClean="0"/>
              <a:t>cava</a:t>
            </a:r>
            <a:r>
              <a:rPr lang="cs-CZ" sz="2200" i="1" dirty="0" smtClean="0"/>
              <a:t> </a:t>
            </a:r>
            <a:r>
              <a:rPr lang="cs-CZ" sz="2200" i="1" dirty="0" err="1" smtClean="0"/>
              <a:t>inferior</a:t>
            </a:r>
            <a:r>
              <a:rPr lang="cs-CZ" sz="2200" i="1" dirty="0" smtClean="0"/>
              <a:t>)</a:t>
            </a:r>
          </a:p>
          <a:p>
            <a:r>
              <a:rPr lang="cs-CZ" sz="2200" dirty="0" smtClean="0"/>
              <a:t>10)Břišní aorta </a:t>
            </a:r>
            <a:r>
              <a:rPr lang="cs-CZ" sz="2200" i="1" dirty="0" smtClean="0"/>
              <a:t>(aorta </a:t>
            </a:r>
            <a:r>
              <a:rPr lang="cs-CZ" sz="2200" i="1" dirty="0" err="1" smtClean="0"/>
              <a:t>abdominalis</a:t>
            </a:r>
            <a:r>
              <a:rPr lang="cs-CZ" sz="2200" i="1" dirty="0" smtClean="0"/>
              <a:t>)</a:t>
            </a:r>
          </a:p>
          <a:p>
            <a:r>
              <a:rPr lang="cs-CZ" sz="2200" dirty="0" smtClean="0"/>
              <a:t>11) Společná tepna kyčelní </a:t>
            </a:r>
            <a:r>
              <a:rPr lang="cs-CZ" sz="2200" i="1" dirty="0" smtClean="0"/>
              <a:t>(</a:t>
            </a:r>
            <a:r>
              <a:rPr lang="cs-CZ" sz="2200" i="1" dirty="0" err="1" smtClean="0"/>
              <a:t>arteria</a:t>
            </a:r>
            <a:r>
              <a:rPr lang="cs-CZ" sz="2200" i="1" dirty="0" smtClean="0"/>
              <a:t> </a:t>
            </a:r>
            <a:r>
              <a:rPr lang="cs-CZ" sz="2200" i="1" dirty="0" err="1" smtClean="0"/>
              <a:t>iliaca</a:t>
            </a:r>
            <a:endParaRPr lang="cs-CZ" sz="2200" i="1" dirty="0" smtClean="0"/>
          </a:p>
          <a:p>
            <a:r>
              <a:rPr lang="cs-CZ" sz="2200" i="1" dirty="0" smtClean="0"/>
              <a:t>				</a:t>
            </a:r>
            <a:r>
              <a:rPr lang="cs-CZ" sz="2200" i="1" dirty="0" err="1" smtClean="0"/>
              <a:t>communis</a:t>
            </a:r>
            <a:r>
              <a:rPr lang="cs-CZ" sz="2200" i="1" dirty="0" smtClean="0"/>
              <a:t>)</a:t>
            </a:r>
          </a:p>
          <a:p>
            <a:r>
              <a:rPr lang="cs-CZ" sz="2200" dirty="0" smtClean="0"/>
              <a:t>12)</a:t>
            </a:r>
            <a:r>
              <a:rPr lang="cs-CZ" sz="2200" i="1" dirty="0" smtClean="0"/>
              <a:t> </a:t>
            </a:r>
            <a:r>
              <a:rPr lang="cs-CZ" sz="2200" dirty="0" smtClean="0"/>
              <a:t>Játra</a:t>
            </a:r>
            <a:r>
              <a:rPr lang="cs-CZ" sz="2200" i="1" dirty="0" smtClean="0"/>
              <a:t> (</a:t>
            </a:r>
            <a:r>
              <a:rPr lang="cs-CZ" sz="2200" i="1" dirty="0" err="1" smtClean="0"/>
              <a:t>hepar</a:t>
            </a:r>
            <a:r>
              <a:rPr lang="cs-CZ" sz="2200" i="1" dirty="0" smtClean="0"/>
              <a:t>) </a:t>
            </a:r>
          </a:p>
          <a:p>
            <a:r>
              <a:rPr lang="cs-CZ" sz="2200" dirty="0" smtClean="0"/>
              <a:t>13) Tlusté střevo </a:t>
            </a:r>
            <a:r>
              <a:rPr lang="cs-CZ" sz="2200" i="1" dirty="0" smtClean="0"/>
              <a:t>(intestinum </a:t>
            </a:r>
            <a:r>
              <a:rPr lang="cs-CZ" sz="2200" i="1" dirty="0" err="1" smtClean="0"/>
              <a:t>crassum</a:t>
            </a:r>
            <a:r>
              <a:rPr lang="cs-CZ" sz="2200" i="1" dirty="0" smtClean="0"/>
              <a:t>)</a:t>
            </a:r>
          </a:p>
          <a:p>
            <a:r>
              <a:rPr lang="cs-CZ" sz="2200" dirty="0" smtClean="0"/>
              <a:t>14) Pánev </a:t>
            </a:r>
            <a:r>
              <a:rPr lang="cs-CZ" sz="2200" i="1" dirty="0" smtClean="0"/>
              <a:t>(pelvis) </a:t>
            </a:r>
          </a:p>
          <a:p>
            <a:endParaRPr lang="cs-CZ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668344" y="1052736"/>
            <a:ext cx="137640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/>
              <a:t>Přední pohled</a:t>
            </a:r>
            <a:endParaRPr lang="cs-CZ" sz="1600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63888" y="1098902"/>
            <a:ext cx="327334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latin typeface="+mj-lt"/>
              </a:rPr>
              <a:t>(1)</a:t>
            </a:r>
            <a:endParaRPr lang="cs-CZ" sz="1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906746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2256" y="610910"/>
            <a:ext cx="8305800" cy="892715"/>
          </a:xfrm>
        </p:spPr>
        <p:txBody>
          <a:bodyPr>
            <a:normAutofit fontScale="90000"/>
          </a:bodyPr>
          <a:lstStyle/>
          <a:p>
            <a:pPr algn="r"/>
            <a:r>
              <a:rPr lang="cs-CZ" sz="5400" dirty="0"/>
              <a:t>Poloha ledvin v lidském </a:t>
            </a:r>
            <a:r>
              <a:rPr lang="cs-CZ" sz="5400" dirty="0" smtClean="0"/>
              <a:t>těle	</a:t>
            </a:r>
            <a:br>
              <a:rPr lang="cs-CZ" sz="5400" dirty="0" smtClean="0"/>
            </a:br>
            <a:r>
              <a:rPr lang="cs-CZ" sz="2000" i="1" dirty="0" smtClean="0"/>
              <a:t>zadní pohled</a:t>
            </a:r>
            <a:endParaRPr lang="cs-CZ" sz="2000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56" y="1081355"/>
            <a:ext cx="46101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788024" y="3292524"/>
            <a:ext cx="40418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Ledvinná tepna odstupuje většinou</a:t>
            </a:r>
          </a:p>
          <a:p>
            <a:r>
              <a:rPr lang="cs-CZ" sz="2000" dirty="0" smtClean="0"/>
              <a:t> před 1.bederním obratlem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88024" y="4932965"/>
            <a:ext cx="33850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Rozdvojení (bifurkace) aorty </a:t>
            </a:r>
          </a:p>
          <a:p>
            <a:r>
              <a:rPr lang="cs-CZ" sz="2000" dirty="0" smtClean="0"/>
              <a:t>před 4. bederním obratlem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88024" y="1700808"/>
            <a:ext cx="433208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Pozice ledvin je většinou mezi </a:t>
            </a:r>
          </a:p>
          <a:p>
            <a:r>
              <a:rPr lang="cs-CZ" sz="2000" dirty="0" smtClean="0"/>
              <a:t>12.hrudním až 3. bederním obratlem, </a:t>
            </a:r>
          </a:p>
          <a:p>
            <a:r>
              <a:rPr lang="cs-CZ" sz="2000" dirty="0" smtClean="0"/>
              <a:t>přičemž pravá ledvina je kvůli játrům </a:t>
            </a:r>
          </a:p>
          <a:p>
            <a:r>
              <a:rPr lang="cs-CZ" sz="2000" dirty="0" smtClean="0"/>
              <a:t>posunuta níže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27984" y="1081355"/>
            <a:ext cx="34015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latin typeface="+mj-lt"/>
              </a:rPr>
              <a:t>(2)</a:t>
            </a:r>
            <a:endParaRPr lang="cs-CZ" sz="1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497145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Pozice močového měchýře a močové trubice u muže a ženy</a:t>
            </a:r>
            <a:endParaRPr lang="cs-CZ" sz="32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656" y="2030403"/>
            <a:ext cx="9036000" cy="4596824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8676456" y="2030403"/>
            <a:ext cx="42511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latin typeface="+mj-lt"/>
              </a:rPr>
              <a:t>(3,4)</a:t>
            </a:r>
            <a:endParaRPr lang="cs-CZ" sz="1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498612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ledviny</a:t>
            </a:r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6322" y="908719"/>
            <a:ext cx="3829050" cy="5686425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extovéPole 8"/>
          <p:cNvSpPr txBox="1"/>
          <p:nvPr/>
        </p:nvSpPr>
        <p:spPr>
          <a:xfrm>
            <a:off x="323528" y="2348880"/>
            <a:ext cx="36210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latin typeface="+mj-lt"/>
              </a:rPr>
              <a:t>1</a:t>
            </a:r>
            <a:r>
              <a:rPr lang="cs-CZ" dirty="0" smtClean="0">
                <a:latin typeface="+mj-lt"/>
              </a:rPr>
              <a:t> vazivové pouzdro </a:t>
            </a:r>
            <a:r>
              <a:rPr lang="cs-CZ" i="1" dirty="0" smtClean="0">
                <a:latin typeface="+mj-lt"/>
              </a:rPr>
              <a:t>(</a:t>
            </a:r>
            <a:r>
              <a:rPr lang="cs-CZ" i="1" dirty="0" err="1" smtClean="0">
                <a:latin typeface="+mj-lt"/>
              </a:rPr>
              <a:t>capsula</a:t>
            </a:r>
            <a:r>
              <a:rPr lang="cs-CZ" i="1" dirty="0" smtClean="0">
                <a:latin typeface="+mj-lt"/>
              </a:rPr>
              <a:t> </a:t>
            </a:r>
            <a:r>
              <a:rPr lang="cs-CZ" i="1" dirty="0" err="1" smtClean="0">
                <a:latin typeface="+mj-lt"/>
              </a:rPr>
              <a:t>fibrosa</a:t>
            </a:r>
            <a:r>
              <a:rPr lang="cs-CZ" i="1" dirty="0" smtClean="0">
                <a:latin typeface="+mj-lt"/>
              </a:rPr>
              <a:t>)</a:t>
            </a:r>
            <a:r>
              <a:rPr lang="cs-CZ" dirty="0" smtClean="0">
                <a:latin typeface="+mj-lt"/>
              </a:rPr>
              <a:t> </a:t>
            </a:r>
            <a:endParaRPr lang="cs-CZ" dirty="0">
              <a:latin typeface="+mj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3528" y="2708728"/>
            <a:ext cx="29395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+mj-lt"/>
              </a:rPr>
              <a:t>2</a:t>
            </a:r>
            <a:r>
              <a:rPr lang="cs-CZ" dirty="0" smtClean="0">
                <a:latin typeface="+mj-lt"/>
              </a:rPr>
              <a:t> kůra ledviny </a:t>
            </a:r>
            <a:r>
              <a:rPr lang="cs-CZ" i="1" dirty="0" smtClean="0">
                <a:latin typeface="+mj-lt"/>
              </a:rPr>
              <a:t>(</a:t>
            </a:r>
            <a:r>
              <a:rPr lang="cs-CZ" i="1" dirty="0" err="1" smtClean="0">
                <a:latin typeface="+mj-lt"/>
              </a:rPr>
              <a:t>cortex</a:t>
            </a:r>
            <a:r>
              <a:rPr lang="cs-CZ" i="1" dirty="0" smtClean="0">
                <a:latin typeface="+mj-lt"/>
              </a:rPr>
              <a:t> </a:t>
            </a:r>
            <a:r>
              <a:rPr lang="cs-CZ" i="1" dirty="0" err="1" smtClean="0">
                <a:latin typeface="+mj-lt"/>
              </a:rPr>
              <a:t>renalis</a:t>
            </a:r>
            <a:r>
              <a:rPr lang="cs-CZ" i="1" dirty="0" smtClean="0">
                <a:latin typeface="+mj-lt"/>
              </a:rPr>
              <a:t>)</a:t>
            </a:r>
            <a:endParaRPr lang="cs-CZ" i="1" dirty="0">
              <a:latin typeface="+mj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3528" y="3078060"/>
            <a:ext cx="4543360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+mj-lt"/>
              </a:rPr>
              <a:t>3</a:t>
            </a:r>
            <a:r>
              <a:rPr lang="cs-CZ" dirty="0" smtClean="0">
                <a:latin typeface="+mj-lt"/>
              </a:rPr>
              <a:t> dřeň ledviny </a:t>
            </a:r>
            <a:r>
              <a:rPr lang="cs-CZ" i="1" dirty="0" smtClean="0">
                <a:latin typeface="+mj-lt"/>
              </a:rPr>
              <a:t>(</a:t>
            </a:r>
            <a:r>
              <a:rPr lang="cs-CZ" i="1" dirty="0" err="1" smtClean="0">
                <a:latin typeface="+mj-lt"/>
              </a:rPr>
              <a:t>medulla</a:t>
            </a:r>
            <a:r>
              <a:rPr lang="cs-CZ" i="1" dirty="0" smtClean="0">
                <a:latin typeface="+mj-lt"/>
              </a:rPr>
              <a:t> </a:t>
            </a:r>
            <a:r>
              <a:rPr lang="cs-CZ" i="1" dirty="0" err="1" smtClean="0">
                <a:latin typeface="+mj-lt"/>
              </a:rPr>
              <a:t>renalis</a:t>
            </a:r>
            <a:r>
              <a:rPr lang="cs-CZ" i="1" dirty="0" smtClean="0">
                <a:latin typeface="+mj-lt"/>
              </a:rPr>
              <a:t>) </a:t>
            </a:r>
          </a:p>
          <a:p>
            <a:pPr lvl="1"/>
            <a:r>
              <a:rPr lang="cs-CZ" sz="1600" i="1" dirty="0" smtClean="0">
                <a:latin typeface="+mj-lt"/>
              </a:rPr>
              <a:t>– </a:t>
            </a:r>
            <a:r>
              <a:rPr lang="cs-CZ" sz="1600" dirty="0" smtClean="0">
                <a:latin typeface="+mj-lt"/>
              </a:rPr>
              <a:t>tvoří ledvinové pyramidy </a:t>
            </a:r>
            <a:r>
              <a:rPr lang="cs-CZ" sz="1600" i="1" dirty="0" smtClean="0">
                <a:latin typeface="+mj-lt"/>
              </a:rPr>
              <a:t>(</a:t>
            </a:r>
            <a:r>
              <a:rPr lang="cs-CZ" sz="1600" i="1" dirty="0" err="1" smtClean="0">
                <a:latin typeface="+mj-lt"/>
              </a:rPr>
              <a:t>pyramides</a:t>
            </a:r>
            <a:r>
              <a:rPr lang="cs-CZ" sz="1600" i="1" dirty="0" smtClean="0">
                <a:latin typeface="+mj-lt"/>
              </a:rPr>
              <a:t> </a:t>
            </a:r>
            <a:r>
              <a:rPr lang="cs-CZ" sz="1600" i="1" dirty="0" err="1" smtClean="0">
                <a:latin typeface="+mj-lt"/>
              </a:rPr>
              <a:t>renales</a:t>
            </a:r>
            <a:r>
              <a:rPr lang="cs-CZ" sz="1600" i="1" dirty="0" smtClean="0">
                <a:latin typeface="+mj-lt"/>
              </a:rPr>
              <a:t>)</a:t>
            </a:r>
            <a:endParaRPr lang="cs-CZ" sz="1600" i="1" dirty="0">
              <a:latin typeface="+mj-lt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3528" y="3693613"/>
            <a:ext cx="4793685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+mj-lt"/>
              </a:rPr>
              <a:t>4</a:t>
            </a:r>
            <a:r>
              <a:rPr lang="cs-CZ" dirty="0" smtClean="0">
                <a:latin typeface="+mj-lt"/>
              </a:rPr>
              <a:t> papily ledvinové </a:t>
            </a:r>
            <a:r>
              <a:rPr lang="cs-CZ" i="1" dirty="0" smtClean="0">
                <a:latin typeface="+mj-lt"/>
              </a:rPr>
              <a:t>(</a:t>
            </a:r>
            <a:r>
              <a:rPr lang="cs-CZ" i="1" dirty="0" err="1" smtClean="0">
                <a:latin typeface="+mj-lt"/>
              </a:rPr>
              <a:t>papillae</a:t>
            </a:r>
            <a:r>
              <a:rPr lang="cs-CZ" i="1" dirty="0" smtClean="0">
                <a:latin typeface="+mj-lt"/>
              </a:rPr>
              <a:t> </a:t>
            </a:r>
            <a:r>
              <a:rPr lang="cs-CZ" i="1" dirty="0" err="1" smtClean="0">
                <a:latin typeface="+mj-lt"/>
              </a:rPr>
              <a:t>renales</a:t>
            </a:r>
            <a:r>
              <a:rPr lang="cs-CZ" i="1" dirty="0" smtClean="0">
                <a:latin typeface="+mj-lt"/>
              </a:rPr>
              <a:t>) </a:t>
            </a:r>
          </a:p>
          <a:p>
            <a:pPr lvl="1"/>
            <a:r>
              <a:rPr lang="cs-CZ" sz="1600" dirty="0" smtClean="0">
                <a:latin typeface="+mj-lt"/>
              </a:rPr>
              <a:t>- hroty pyramid vyčnívající do ledvinových kalichů </a:t>
            </a:r>
          </a:p>
          <a:p>
            <a:pPr lvl="1"/>
            <a:r>
              <a:rPr lang="cs-CZ" sz="1600" dirty="0">
                <a:latin typeface="+mj-lt"/>
              </a:rPr>
              <a:t>	</a:t>
            </a:r>
            <a:r>
              <a:rPr lang="cs-CZ" sz="1600" dirty="0" smtClean="0">
                <a:latin typeface="+mj-lt"/>
              </a:rPr>
              <a:t>		         </a:t>
            </a:r>
            <a:r>
              <a:rPr lang="cs-CZ" sz="1600" i="1" dirty="0" smtClean="0">
                <a:latin typeface="+mj-lt"/>
              </a:rPr>
              <a:t>(</a:t>
            </a:r>
            <a:r>
              <a:rPr lang="cs-CZ" sz="1600" i="1" dirty="0" err="1" smtClean="0">
                <a:latin typeface="+mj-lt"/>
              </a:rPr>
              <a:t>calices</a:t>
            </a:r>
            <a:r>
              <a:rPr lang="cs-CZ" sz="1600" i="1" dirty="0" smtClean="0">
                <a:latin typeface="+mj-lt"/>
              </a:rPr>
              <a:t> </a:t>
            </a:r>
            <a:r>
              <a:rPr lang="cs-CZ" sz="1600" i="1" dirty="0" err="1" smtClean="0">
                <a:latin typeface="+mj-lt"/>
              </a:rPr>
              <a:t>renales</a:t>
            </a:r>
            <a:r>
              <a:rPr lang="cs-CZ" sz="1600" i="1" dirty="0" smtClean="0">
                <a:latin typeface="+mj-lt"/>
              </a:rPr>
              <a:t>)</a:t>
            </a:r>
            <a:endParaRPr lang="cs-CZ" sz="1600" i="1" dirty="0">
              <a:latin typeface="+mj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3528" y="4555387"/>
            <a:ext cx="51978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+mj-lt"/>
              </a:rPr>
              <a:t>5</a:t>
            </a:r>
            <a:r>
              <a:rPr lang="cs-CZ" dirty="0" smtClean="0">
                <a:latin typeface="+mj-lt"/>
              </a:rPr>
              <a:t> hilus ledviny </a:t>
            </a:r>
            <a:r>
              <a:rPr lang="cs-CZ" i="1" dirty="0" smtClean="0">
                <a:latin typeface="+mj-lt"/>
              </a:rPr>
              <a:t>(hilum </a:t>
            </a:r>
            <a:r>
              <a:rPr lang="cs-CZ" i="1" dirty="0" err="1" smtClean="0">
                <a:latin typeface="+mj-lt"/>
              </a:rPr>
              <a:t>renale</a:t>
            </a:r>
            <a:r>
              <a:rPr lang="cs-CZ" i="1" dirty="0" smtClean="0">
                <a:latin typeface="+mj-lt"/>
              </a:rPr>
              <a:t>) </a:t>
            </a:r>
            <a:endParaRPr lang="cs-CZ" dirty="0" smtClean="0">
              <a:latin typeface="+mj-lt"/>
            </a:endParaRPr>
          </a:p>
          <a:p>
            <a:pPr lvl="1"/>
            <a:r>
              <a:rPr lang="cs-CZ" i="1" dirty="0" smtClean="0">
                <a:latin typeface="+mj-lt"/>
              </a:rPr>
              <a:t>- </a:t>
            </a:r>
            <a:r>
              <a:rPr lang="cs-CZ" sz="1600" dirty="0">
                <a:latin typeface="+mj-lt"/>
              </a:rPr>
              <a:t>m</a:t>
            </a:r>
            <a:r>
              <a:rPr lang="cs-CZ" sz="1600" dirty="0" smtClean="0">
                <a:latin typeface="+mj-lt"/>
              </a:rPr>
              <a:t>ísto vstupu a výstupu </a:t>
            </a:r>
            <a:r>
              <a:rPr lang="cs-CZ" sz="1600" dirty="0" smtClean="0">
                <a:latin typeface="+mj-lt"/>
              </a:rPr>
              <a:t>cév, nervů </a:t>
            </a:r>
            <a:r>
              <a:rPr lang="cs-CZ" sz="1600" dirty="0" smtClean="0">
                <a:latin typeface="+mj-lt"/>
              </a:rPr>
              <a:t>a </a:t>
            </a:r>
            <a:r>
              <a:rPr lang="cs-CZ" sz="1600" dirty="0" smtClean="0">
                <a:latin typeface="+mj-lt"/>
              </a:rPr>
              <a:t>výstup močovodu</a:t>
            </a:r>
            <a:endParaRPr lang="cs-CZ" sz="1600" dirty="0">
              <a:latin typeface="+mj-lt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3528" y="5201718"/>
            <a:ext cx="35780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+mj-lt"/>
              </a:rPr>
              <a:t>6</a:t>
            </a:r>
            <a:r>
              <a:rPr lang="cs-CZ" dirty="0" smtClean="0">
                <a:latin typeface="+mj-lt"/>
              </a:rPr>
              <a:t> nadledvina </a:t>
            </a:r>
            <a:r>
              <a:rPr lang="cs-CZ" i="1" dirty="0" smtClean="0">
                <a:latin typeface="+mj-lt"/>
              </a:rPr>
              <a:t>(</a:t>
            </a:r>
            <a:r>
              <a:rPr lang="cs-CZ" i="1" dirty="0" err="1" smtClean="0">
                <a:latin typeface="+mj-lt"/>
              </a:rPr>
              <a:t>glandula</a:t>
            </a:r>
            <a:r>
              <a:rPr lang="cs-CZ" i="1" dirty="0" smtClean="0">
                <a:latin typeface="+mj-lt"/>
              </a:rPr>
              <a:t> </a:t>
            </a:r>
            <a:r>
              <a:rPr lang="cs-CZ" i="1" dirty="0" err="1" smtClean="0">
                <a:latin typeface="+mj-lt"/>
              </a:rPr>
              <a:t>suprarenalis</a:t>
            </a:r>
            <a:r>
              <a:rPr lang="cs-CZ" i="1" dirty="0" smtClean="0">
                <a:latin typeface="+mj-lt"/>
              </a:rPr>
              <a:t>)</a:t>
            </a:r>
            <a:endParaRPr lang="cs-CZ" i="1" dirty="0">
              <a:latin typeface="+mj-lt"/>
            </a:endParaRPr>
          </a:p>
        </p:txBody>
      </p:sp>
      <p:sp>
        <p:nvSpPr>
          <p:cNvPr id="15" name="Tlačítko akce: Dopředu nebo Další 14">
            <a:hlinkClick r:id="" action="ppaction://hlinkshowjump?jump=nextslide" highlightClick="1"/>
          </p:cNvPr>
          <p:cNvSpPr>
            <a:spLocks noChangeAspect="1"/>
          </p:cNvSpPr>
          <p:nvPr/>
        </p:nvSpPr>
        <p:spPr>
          <a:xfrm>
            <a:off x="79081" y="6307579"/>
            <a:ext cx="488893" cy="488893"/>
          </a:xfrm>
          <a:prstGeom prst="actionButtonForwardNext">
            <a:avLst/>
          </a:prstGeom>
          <a:solidFill>
            <a:schemeClr val="accent2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323528" y="5661248"/>
            <a:ext cx="54784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j-lt"/>
              </a:rPr>
              <a:t>V obrázku již označena ledvinná pánvička </a:t>
            </a:r>
            <a:r>
              <a:rPr lang="cs-CZ" i="1" dirty="0" smtClean="0">
                <a:latin typeface="+mj-lt"/>
              </a:rPr>
              <a:t>(pelvis </a:t>
            </a:r>
            <a:r>
              <a:rPr lang="cs-CZ" i="1" dirty="0" err="1" smtClean="0">
                <a:latin typeface="+mj-lt"/>
              </a:rPr>
              <a:t>renalis</a:t>
            </a:r>
            <a:r>
              <a:rPr lang="cs-CZ" i="1" dirty="0" smtClean="0">
                <a:latin typeface="+mj-lt"/>
              </a:rPr>
              <a:t>) </a:t>
            </a:r>
          </a:p>
          <a:p>
            <a:r>
              <a:rPr lang="cs-CZ" dirty="0" smtClean="0">
                <a:latin typeface="+mj-lt"/>
              </a:rPr>
              <a:t>a močovod </a:t>
            </a:r>
            <a:r>
              <a:rPr lang="cs-CZ" i="1" dirty="0" smtClean="0">
                <a:latin typeface="+mj-lt"/>
              </a:rPr>
              <a:t>(ureter)</a:t>
            </a:r>
            <a:endParaRPr lang="cs-CZ" i="1" dirty="0">
              <a:latin typeface="+mj-lt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579187" y="907107"/>
            <a:ext cx="338554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latin typeface="+mj-lt"/>
              </a:rPr>
              <a:t>(5)</a:t>
            </a:r>
            <a:endParaRPr lang="cs-CZ" sz="1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022384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305800" cy="1143000"/>
          </a:xfrm>
        </p:spPr>
        <p:txBody>
          <a:bodyPr/>
          <a:lstStyle/>
          <a:p>
            <a:pPr algn="r"/>
            <a:r>
              <a:rPr lang="cs-CZ" dirty="0" smtClean="0"/>
              <a:t>Stavba nefronu</a:t>
            </a:r>
            <a:endParaRPr lang="cs-CZ" dirty="0"/>
          </a:p>
        </p:txBody>
      </p:sp>
      <p:pic>
        <p:nvPicPr>
          <p:cNvPr id="5" name="Obrázek 4" descr="File:Kidney Nephron.png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52525"/>
            <a:ext cx="3581400" cy="5705475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4048944" y="1844824"/>
            <a:ext cx="6343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CCCC"/>
                </a:solidFill>
              </a:rPr>
              <a:t>kůra</a:t>
            </a:r>
            <a:endParaRPr lang="cs-CZ" dirty="0">
              <a:solidFill>
                <a:srgbClr val="FFCCCC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48944" y="3789040"/>
            <a:ext cx="6461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9966"/>
                </a:solidFill>
              </a:rPr>
              <a:t>dřeň</a:t>
            </a:r>
            <a:endParaRPr lang="cs-CZ" dirty="0">
              <a:solidFill>
                <a:srgbClr val="FF9966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16787" y="1475492"/>
            <a:ext cx="4373185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 </a:t>
            </a:r>
            <a:r>
              <a:rPr lang="cs-CZ" dirty="0" err="1" smtClean="0"/>
              <a:t>Malpighiho</a:t>
            </a:r>
            <a:r>
              <a:rPr lang="cs-CZ" dirty="0" smtClean="0"/>
              <a:t> tělísko=</a:t>
            </a:r>
            <a:r>
              <a:rPr lang="cs-CZ" dirty="0" err="1" smtClean="0"/>
              <a:t>Bowmanův</a:t>
            </a:r>
            <a:r>
              <a:rPr lang="cs-CZ" dirty="0" smtClean="0"/>
              <a:t> váček</a:t>
            </a:r>
          </a:p>
          <a:p>
            <a:r>
              <a:rPr lang="cs-CZ" dirty="0" smtClean="0"/>
              <a:t>		s kapilárním klubíčkem</a:t>
            </a:r>
          </a:p>
          <a:p>
            <a:r>
              <a:rPr lang="cs-CZ" dirty="0" smtClean="0"/>
              <a:t>2) Proximální stočený kanálek </a:t>
            </a:r>
          </a:p>
          <a:p>
            <a:r>
              <a:rPr lang="cs-CZ" dirty="0"/>
              <a:t>	</a:t>
            </a:r>
            <a:r>
              <a:rPr lang="cs-CZ" dirty="0" smtClean="0"/>
              <a:t>= vinutý kanálek I. řádu</a:t>
            </a:r>
          </a:p>
          <a:p>
            <a:r>
              <a:rPr lang="cs-CZ" dirty="0" smtClean="0"/>
              <a:t>3) </a:t>
            </a:r>
            <a:r>
              <a:rPr lang="cs-CZ" dirty="0" err="1" smtClean="0"/>
              <a:t>Henleova</a:t>
            </a:r>
            <a:r>
              <a:rPr lang="cs-CZ" dirty="0" smtClean="0"/>
              <a:t> klička – a, sestupná část</a:t>
            </a:r>
          </a:p>
          <a:p>
            <a:r>
              <a:rPr lang="cs-CZ" dirty="0"/>
              <a:t>	</a:t>
            </a:r>
            <a:r>
              <a:rPr lang="cs-CZ" dirty="0" smtClean="0"/>
              <a:t>	    b, klička</a:t>
            </a:r>
          </a:p>
          <a:p>
            <a:r>
              <a:rPr lang="cs-CZ" dirty="0"/>
              <a:t>	</a:t>
            </a:r>
            <a:r>
              <a:rPr lang="cs-CZ" dirty="0" smtClean="0"/>
              <a:t>	    c, vzestupná část</a:t>
            </a:r>
          </a:p>
          <a:p>
            <a:r>
              <a:rPr lang="cs-CZ" dirty="0" smtClean="0"/>
              <a:t>4) Distální stočený </a:t>
            </a:r>
            <a:r>
              <a:rPr lang="cs-CZ" dirty="0"/>
              <a:t>kanálek </a:t>
            </a:r>
          </a:p>
          <a:p>
            <a:r>
              <a:rPr lang="cs-CZ" dirty="0"/>
              <a:t>	= vinutý kanálek I</a:t>
            </a:r>
            <a:r>
              <a:rPr lang="cs-CZ" dirty="0" smtClean="0"/>
              <a:t>I. řádu</a:t>
            </a:r>
          </a:p>
          <a:p>
            <a:r>
              <a:rPr lang="cs-CZ" dirty="0" smtClean="0"/>
              <a:t>5) Sběrací kanálek</a:t>
            </a:r>
            <a:endParaRPr lang="cs-CZ" dirty="0"/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72586" y="1496257"/>
            <a:ext cx="256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1680923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7364" y="3573585"/>
            <a:ext cx="4010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0646" y="490051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3b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717685" y="5589240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3c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049404" y="3992707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489061" y="4362039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16787" y="5085184"/>
            <a:ext cx="38156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Kolik </a:t>
            </a:r>
            <a:r>
              <a:rPr lang="cs-CZ" dirty="0"/>
              <a:t>nefronů </a:t>
            </a:r>
            <a:r>
              <a:rPr lang="cs-CZ" dirty="0" smtClean="0"/>
              <a:t>obsahuje ledvina? </a:t>
            </a:r>
          </a:p>
          <a:p>
            <a:pPr algn="ctr"/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asi 1 milion</a:t>
            </a:r>
          </a:p>
        </p:txBody>
      </p:sp>
      <p:sp>
        <p:nvSpPr>
          <p:cNvPr id="17" name="Veselý obličej 16"/>
          <p:cNvSpPr>
            <a:spLocks noChangeAspect="1"/>
          </p:cNvSpPr>
          <p:nvPr/>
        </p:nvSpPr>
        <p:spPr>
          <a:xfrm>
            <a:off x="8166680" y="5086974"/>
            <a:ext cx="365760" cy="365760"/>
          </a:xfrm>
          <a:prstGeom prst="smileyFac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3686051" y="965581"/>
            <a:ext cx="327334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latin typeface="+mj-lt"/>
              </a:rPr>
              <a:t>(6)</a:t>
            </a:r>
            <a:endParaRPr lang="cs-CZ" sz="1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847226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Použité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5445224"/>
          </a:xfrm>
        </p:spPr>
        <p:txBody>
          <a:bodyPr>
            <a:noAutofit/>
          </a:bodyPr>
          <a:lstStyle/>
          <a:p>
            <a:r>
              <a:rPr lang="cs-CZ" sz="1600" dirty="0" smtClean="0"/>
              <a:t>1) Močové ústrojí schéma. </a:t>
            </a:r>
            <a:r>
              <a:rPr lang="cs-CZ" sz="1600" dirty="0"/>
              <a:t>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2001- [cit. 2013-07-17]. Dostupné z: </a:t>
            </a:r>
            <a:r>
              <a:rPr lang="cs-CZ" sz="1600" u="sng" dirty="0">
                <a:hlinkClick r:id="rId2"/>
              </a:rPr>
              <a:t>https://</a:t>
            </a:r>
            <a:r>
              <a:rPr lang="cs-CZ" sz="1600" u="sng" dirty="0" smtClean="0">
                <a:hlinkClick r:id="rId2"/>
              </a:rPr>
              <a:t>upload.wikimedia.org/wikipedia/commons/thumb/3/30/Urinary_system.svg/300px-Urinary_system.svg.png</a:t>
            </a:r>
            <a:endParaRPr lang="cs-CZ" sz="1600" u="sng" dirty="0" smtClean="0"/>
          </a:p>
          <a:p>
            <a:r>
              <a:rPr lang="cs-CZ" sz="1600" dirty="0" smtClean="0"/>
              <a:t>2) </a:t>
            </a:r>
            <a:r>
              <a:rPr lang="cs-CZ" sz="1600" dirty="0"/>
              <a:t>Topografie ledvin.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2001- [cit. 2013-07-17]. Dostupné z: </a:t>
            </a:r>
            <a:r>
              <a:rPr lang="cs-CZ" sz="1600" u="sng" dirty="0">
                <a:hlinkClick r:id="rId3"/>
              </a:rPr>
              <a:t>http://upload.wikimedia.org/wikipedia/commons/thumb/a/a4/Gray1120-kidneys.png/180px-Gray1120-kidneys.png</a:t>
            </a:r>
            <a:endParaRPr lang="cs-CZ" sz="1600" dirty="0"/>
          </a:p>
          <a:p>
            <a:r>
              <a:rPr lang="cs-CZ" sz="1600" dirty="0" smtClean="0"/>
              <a:t>3) </a:t>
            </a:r>
            <a:r>
              <a:rPr lang="cs-CZ" sz="1600" dirty="0"/>
              <a:t>Topografie močového měchýře a močové trubice muže.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2001- [cit. 2013-07-17]. Dostupné z: </a:t>
            </a:r>
            <a:r>
              <a:rPr lang="cs-CZ" sz="1600" u="sng" dirty="0">
                <a:hlinkClick r:id="rId4"/>
              </a:rPr>
              <a:t>http://upload.wikimedia.org/wikipedia/commons/0/03/Gray1135.png</a:t>
            </a:r>
            <a:endParaRPr lang="cs-CZ" sz="1600" dirty="0"/>
          </a:p>
          <a:p>
            <a:r>
              <a:rPr lang="cs-CZ" sz="1600" dirty="0" smtClean="0"/>
              <a:t>4) </a:t>
            </a:r>
            <a:r>
              <a:rPr lang="cs-CZ" sz="1600" dirty="0"/>
              <a:t>Topografie močového měchýře a močové trubice ženy.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2001- [cit. 2013-07-17]. Dostupné z: </a:t>
            </a:r>
            <a:r>
              <a:rPr lang="cs-CZ" sz="1600" u="sng" dirty="0">
                <a:hlinkClick r:id="rId5"/>
              </a:rPr>
              <a:t>http://upload.wikimedia.org/wikipedia/commons/0/06/Gray1139.png</a:t>
            </a:r>
            <a:endParaRPr lang="cs-CZ" sz="1600" dirty="0"/>
          </a:p>
          <a:p>
            <a:r>
              <a:rPr lang="cs-CZ" sz="1600" dirty="0" smtClean="0"/>
              <a:t>5) </a:t>
            </a:r>
            <a:r>
              <a:rPr lang="cs-CZ" sz="1600" dirty="0"/>
              <a:t>Ledvina.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2001- [cit. 2013-07-17]. Dostupné z: </a:t>
            </a:r>
            <a:r>
              <a:rPr lang="cs-CZ" sz="1600" u="sng" dirty="0">
                <a:hlinkClick r:id="rId6"/>
              </a:rPr>
              <a:t>http://upload.wikimedia.org/wikipedia/commons/thumb/c/c9/Gray1127.png/357px-Gray1127.png</a:t>
            </a:r>
            <a:endParaRPr lang="cs-CZ" sz="1600" dirty="0"/>
          </a:p>
          <a:p>
            <a:r>
              <a:rPr lang="cs-CZ" sz="1600" dirty="0" smtClean="0"/>
              <a:t>6) </a:t>
            </a:r>
            <a:r>
              <a:rPr lang="cs-CZ" sz="1600" dirty="0"/>
              <a:t>Pozice nefronu v ledvině.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2001- [cit. 2013-07-17]. Dostupné z: </a:t>
            </a:r>
            <a:r>
              <a:rPr lang="cs-CZ" sz="1600" u="sng" dirty="0">
                <a:hlinkClick r:id="rId7"/>
              </a:rPr>
              <a:t>https://</a:t>
            </a:r>
            <a:r>
              <a:rPr lang="cs-CZ" sz="1600" u="sng" dirty="0" smtClean="0">
                <a:hlinkClick r:id="rId7"/>
              </a:rPr>
              <a:t>upload.wikimedia.org/wikipedia/commons/thumb/9/98/Kidney_Nephron.png/220px-Kidney_Nephron.png</a:t>
            </a:r>
            <a:endParaRPr lang="cs-CZ" sz="1600" dirty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4021114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400</TotalTime>
  <Words>611</Words>
  <Application>Microsoft Office PowerPoint</Application>
  <PresentationFormat>Předvádění na obrazovce (4:3)</PresentationFormat>
  <Paragraphs>116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Močové ústrojí člověka</vt:lpstr>
      <vt:lpstr>Základní pojmy</vt:lpstr>
      <vt:lpstr>Základní pojmy</vt:lpstr>
      <vt:lpstr>Poloha močového ústrojí v lidském těle - schéma</vt:lpstr>
      <vt:lpstr>Poloha ledvin v lidském těle  zadní pohled</vt:lpstr>
      <vt:lpstr>Pozice močového měchýře a močové trubice u muže a ženy</vt:lpstr>
      <vt:lpstr>Stavba ledviny</vt:lpstr>
      <vt:lpstr>Stavba nefronu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77</dc:creator>
  <cp:lastModifiedBy>77</cp:lastModifiedBy>
  <cp:revision>34</cp:revision>
  <dcterms:created xsi:type="dcterms:W3CDTF">2013-07-17T11:49:08Z</dcterms:created>
  <dcterms:modified xsi:type="dcterms:W3CDTF">2013-07-24T12:47:53Z</dcterms:modified>
</cp:coreProperties>
</file>