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4986200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VY_12_INOVACE_86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Slabiky</a:t>
                      </a:r>
                      <a:r>
                        <a:rPr lang="cs-CZ" sz="1400" baseline="0" dirty="0" smtClean="0"/>
                        <a:t> bě, pě, vě – slabika vě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Pochopení psaní slov se skupinami bě, pě, </a:t>
                      </a:r>
                      <a:r>
                        <a:rPr lang="cs-CZ" sz="1400" dirty="0" err="1" smtClean="0"/>
                        <a:t>vě</a:t>
                      </a:r>
                      <a:r>
                        <a:rPr lang="cs-CZ" sz="1400" dirty="0" smtClean="0"/>
                        <a:t>, psaní ě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20.04.2013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02.05.2013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119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572560" cy="5043510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V těchto slabikách se píše háček nad </a:t>
            </a:r>
            <a:r>
              <a:rPr lang="cs-CZ" b="1" dirty="0" err="1" smtClean="0"/>
              <a:t>e</a:t>
            </a:r>
            <a:r>
              <a:rPr lang="cs-CZ" b="1" dirty="0" smtClean="0"/>
              <a:t>.</a:t>
            </a:r>
          </a:p>
          <a:p>
            <a:pPr algn="ctr">
              <a:buNone/>
            </a:pPr>
            <a:r>
              <a:rPr lang="cs-CZ" sz="5400" b="1" i="1" u="sng" dirty="0" smtClean="0">
                <a:solidFill>
                  <a:srgbClr val="00B0F0"/>
                </a:solidFill>
              </a:rPr>
              <a:t>Slabika vě</a:t>
            </a:r>
          </a:p>
          <a:p>
            <a:pPr algn="ctr">
              <a:buNone/>
            </a:pPr>
            <a:r>
              <a:rPr lang="cs-CZ" sz="4000" b="1" dirty="0" smtClean="0"/>
              <a:t>Doplň slabiku </a:t>
            </a:r>
            <a:r>
              <a:rPr lang="cs-CZ" sz="4000" b="1" i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</a:t>
            </a: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/>
              <a:t>podle obrázků:</a:t>
            </a:r>
          </a:p>
          <a:p>
            <a:pPr>
              <a:buNone/>
            </a:pPr>
            <a:endParaRPr lang="cs-CZ" sz="4000" b="1" dirty="0" smtClean="0"/>
          </a:p>
          <a:p>
            <a:pPr>
              <a:buNone/>
            </a:pPr>
            <a:r>
              <a:rPr lang="cs-CZ" sz="4000" b="1" dirty="0" smtClean="0"/>
              <a:t>			 -</a:t>
            </a:r>
            <a:r>
              <a:rPr lang="cs-CZ" sz="4000" b="1" dirty="0" err="1" smtClean="0"/>
              <a:t>tev</a:t>
            </a:r>
            <a:r>
              <a:rPr lang="cs-CZ" sz="4000" b="1" dirty="0" smtClean="0"/>
              <a:t>    d-			s-</a:t>
            </a:r>
            <a:r>
              <a:rPr lang="cs-CZ" sz="4000" b="1" dirty="0" err="1" smtClean="0"/>
              <a:t>tlo</a:t>
            </a:r>
            <a:endParaRPr lang="cs-CZ" sz="4000" b="1" dirty="0" smtClean="0"/>
          </a:p>
          <a:p>
            <a:pPr>
              <a:buNone/>
            </a:pPr>
            <a:endParaRPr lang="cs-CZ" sz="4000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i="1" u="sng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Slabiky bě, pě, vě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ráce\AppData\Local\Microsoft\Windows\Temporary Internet Files\Content.IE5\QEZGAWRT\MC9004374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4429132"/>
            <a:ext cx="1825625" cy="19288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27" name="Picture 3" descr="C:\Users\Práce\AppData\Local\Microsoft\Windows\Temporary Internet Files\Content.IE5\QEZGAWRT\MC9002979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4357694"/>
            <a:ext cx="1150889" cy="21431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28" name="Picture 4" descr="C:\Users\Práce\AppData\Local\Microsoft\Windows\Temporary Internet Files\Content.IE5\QEZGAWRT\MP9004337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4214818"/>
            <a:ext cx="1679194" cy="24288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286412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Doplň slabiku </a:t>
            </a:r>
            <a:r>
              <a:rPr lang="cs-CZ" b="1" i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</a:t>
            </a:r>
            <a:r>
              <a:rPr lang="cs-CZ" b="1" dirty="0" smtClean="0"/>
              <a:t> do slov podle obrázků: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   k-</a:t>
            </a:r>
            <a:r>
              <a:rPr lang="cs-CZ" b="1" dirty="0" err="1" smtClean="0"/>
              <a:t>tináč</a:t>
            </a:r>
            <a:r>
              <a:rPr lang="cs-CZ" b="1" dirty="0" smtClean="0"/>
              <a:t>						-ž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   k-ty						    -nec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rgbClr val="00B0F0"/>
                </a:solidFill>
              </a:rPr>
              <a:t>Slabika vě</a:t>
            </a:r>
            <a:endParaRPr lang="cs-CZ" b="1" i="1" u="sng" dirty="0">
              <a:solidFill>
                <a:srgbClr val="00B0F0"/>
              </a:solidFill>
            </a:endParaRPr>
          </a:p>
        </p:txBody>
      </p:sp>
      <p:pic>
        <p:nvPicPr>
          <p:cNvPr id="2051" name="Picture 3" descr="C:\Users\Práce\AppData\Local\Microsoft\Windows\Temporary Internet Files\Content.IE5\QEZGAWRT\MC9002402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2285992"/>
            <a:ext cx="1787652" cy="1529791"/>
          </a:xfrm>
          <a:prstGeom prst="rect">
            <a:avLst/>
          </a:prstGeom>
          <a:noFill/>
        </p:spPr>
      </p:pic>
      <p:pic>
        <p:nvPicPr>
          <p:cNvPr id="2052" name="Picture 4" descr="C:\Program Files\Microsoft Office\MEDIA\CAGCAT10\j015776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2214554"/>
            <a:ext cx="1794967" cy="1811426"/>
          </a:xfrm>
          <a:prstGeom prst="rect">
            <a:avLst/>
          </a:prstGeom>
          <a:noFill/>
        </p:spPr>
      </p:pic>
      <p:pic>
        <p:nvPicPr>
          <p:cNvPr id="2053" name="Picture 5" descr="C:\Users\Práce\AppData\Local\Microsoft\Windows\Temporary Internet Files\Content.IE5\04CRC4N2\MP90042215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43042" y="4429132"/>
            <a:ext cx="2071702" cy="2214554"/>
          </a:xfrm>
          <a:prstGeom prst="rect">
            <a:avLst/>
          </a:prstGeom>
          <a:noFill/>
        </p:spPr>
      </p:pic>
      <p:pic>
        <p:nvPicPr>
          <p:cNvPr id="2054" name="Picture 6" descr="C:\Users\Práce\AppData\Local\Microsoft\Windows\Temporary Internet Files\Content.IE5\04CRC4N2\MC90038716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4429132"/>
            <a:ext cx="2300278" cy="21431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286412"/>
          </a:xfrm>
        </p:spPr>
        <p:txBody>
          <a:bodyPr/>
          <a:lstStyle/>
          <a:p>
            <a:pPr>
              <a:buNone/>
            </a:pPr>
            <a:r>
              <a:rPr lang="cs-CZ" b="1" i="1" u="sng" dirty="0" smtClean="0"/>
              <a:t>Odpověz na otázky, odpovědi napiš:</a:t>
            </a:r>
          </a:p>
          <a:p>
            <a:pPr>
              <a:buNone/>
            </a:pPr>
            <a:r>
              <a:rPr lang="cs-CZ" b="1" dirty="0" smtClean="0"/>
              <a:t>Kolik má člověk rukou?		____________</a:t>
            </a:r>
          </a:p>
          <a:p>
            <a:pPr>
              <a:buNone/>
            </a:pPr>
            <a:r>
              <a:rPr lang="cs-CZ" b="1" dirty="0" smtClean="0"/>
              <a:t>Který měsíc je pátý v roce?		____________</a:t>
            </a:r>
          </a:p>
          <a:p>
            <a:pPr>
              <a:buNone/>
            </a:pPr>
            <a:r>
              <a:rPr lang="cs-CZ" b="1" dirty="0" smtClean="0"/>
              <a:t>Kolik je tři krát tři?			____________</a:t>
            </a:r>
          </a:p>
          <a:p>
            <a:pPr>
              <a:buNone/>
            </a:pPr>
            <a:r>
              <a:rPr lang="cs-CZ" b="1" dirty="0" smtClean="0"/>
              <a:t>Co září v noci na obloze?		____________</a:t>
            </a:r>
          </a:p>
          <a:p>
            <a:pPr>
              <a:buNone/>
            </a:pPr>
            <a:r>
              <a:rPr lang="cs-CZ" b="1" dirty="0" smtClean="0"/>
              <a:t>Co pletou dívky z pampelišek?	____________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rgbClr val="00B0F0"/>
                </a:solidFill>
              </a:rPr>
              <a:t>Slabika vě</a:t>
            </a:r>
            <a:endParaRPr lang="cs-CZ" b="1" i="1" u="sng" dirty="0">
              <a:solidFill>
                <a:srgbClr val="00B0F0"/>
              </a:solidFill>
            </a:endParaRPr>
          </a:p>
        </p:txBody>
      </p:sp>
      <p:pic>
        <p:nvPicPr>
          <p:cNvPr id="3075" name="Picture 3" descr="C:\Users\Práce\AppData\Local\Microsoft\Windows\Temporary Internet Files\Content.IE5\QEZGAWRT\MC9002950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4857760"/>
            <a:ext cx="1827886" cy="18214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857892"/>
          </a:xfrm>
        </p:spPr>
        <p:txBody>
          <a:bodyPr>
            <a:normAutofit fontScale="62500" lnSpcReduction="20000"/>
          </a:bodyPr>
          <a:lstStyle/>
          <a:p>
            <a:pPr algn="ctr">
              <a:buNone/>
            </a:pPr>
            <a:r>
              <a:rPr lang="cs-CZ" sz="3700" b="1" u="sng" dirty="0" smtClean="0"/>
              <a:t>Doplň správně slabiku </a:t>
            </a:r>
            <a:r>
              <a:rPr lang="cs-CZ" sz="3700" b="1" i="1" u="sng" dirty="0" smtClean="0">
                <a:solidFill>
                  <a:srgbClr val="00B0F0"/>
                </a:solidFill>
              </a:rPr>
              <a:t>vě</a:t>
            </a:r>
            <a:r>
              <a:rPr lang="cs-CZ" sz="3700" b="1" u="sng" dirty="0" smtClean="0"/>
              <a:t> a pak báseň Jiřího Trnky přečti:</a:t>
            </a:r>
          </a:p>
          <a:p>
            <a:pPr algn="just">
              <a:buNone/>
            </a:pPr>
            <a:r>
              <a:rPr lang="cs-CZ" sz="3600" dirty="0" smtClean="0"/>
              <a:t>	</a:t>
            </a:r>
          </a:p>
          <a:p>
            <a:pPr algn="just">
              <a:buNone/>
            </a:pPr>
            <a:r>
              <a:rPr lang="cs-CZ" sz="3600" b="1" dirty="0" smtClean="0"/>
              <a:t>Tam pod tou _ží někdo tam leží, je ještě s_ží. Kdo mi ne_</a:t>
            </a:r>
            <a:r>
              <a:rPr lang="cs-CZ" sz="3600" b="1" dirty="0" err="1" smtClean="0"/>
              <a:t>ří</a:t>
            </a:r>
            <a:r>
              <a:rPr lang="cs-CZ" sz="3600" b="1" dirty="0" smtClean="0"/>
              <a:t>, ať si </a:t>
            </a:r>
            <a:r>
              <a:rPr lang="cs-CZ" sz="3600" b="1" smtClean="0"/>
              <a:t>tam běží</a:t>
            </a:r>
            <a:r>
              <a:rPr lang="cs-CZ" sz="3600" b="1" dirty="0" smtClean="0"/>
              <a:t>, pak mi u_</a:t>
            </a:r>
            <a:r>
              <a:rPr lang="cs-CZ" sz="3600" b="1" dirty="0" err="1" smtClean="0"/>
              <a:t>ří</a:t>
            </a:r>
            <a:r>
              <a:rPr lang="cs-CZ" sz="3600" b="1" dirty="0" smtClean="0"/>
              <a:t>, že pod tou _ží někdo tam leží.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b="1" u="sng" dirty="0" smtClean="0"/>
              <a:t>Doplň do hvězdy slabiku </a:t>
            </a:r>
            <a:r>
              <a:rPr lang="cs-CZ" sz="4000" b="1" i="1" u="sng" dirty="0" smtClean="0">
                <a:solidFill>
                  <a:srgbClr val="00B0F0"/>
                </a:solidFill>
              </a:rPr>
              <a:t>vě </a:t>
            </a:r>
            <a:r>
              <a:rPr lang="cs-CZ" sz="4000" b="1" u="sng" dirty="0" smtClean="0"/>
              <a:t>a slova přečti: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					</a:t>
            </a:r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sz="3500" b="1" dirty="0" smtClean="0"/>
              <a:t>-ž</a:t>
            </a:r>
          </a:p>
          <a:p>
            <a:pPr>
              <a:buNone/>
            </a:pPr>
            <a:r>
              <a:rPr lang="cs-CZ" dirty="0" smtClean="0"/>
              <a:t>				 							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sz="3500" b="1" dirty="0" smtClean="0"/>
              <a:t>     -ta</a:t>
            </a:r>
            <a:r>
              <a:rPr lang="cs-CZ" dirty="0" smtClean="0"/>
              <a:t>			</a:t>
            </a:r>
            <a:r>
              <a:rPr lang="cs-CZ" sz="3500" b="1" dirty="0" smtClean="0"/>
              <a:t>             -říme</a:t>
            </a: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		        			      		</a:t>
            </a:r>
          </a:p>
          <a:p>
            <a:pPr>
              <a:buNone/>
            </a:pPr>
            <a:r>
              <a:rPr lang="cs-CZ" dirty="0" smtClean="0"/>
              <a:t>							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sz="3500" b="1" dirty="0" smtClean="0"/>
              <a:t>     -ci</a:t>
            </a:r>
            <a:r>
              <a:rPr lang="cs-CZ" dirty="0" smtClean="0"/>
              <a:t>			</a:t>
            </a:r>
            <a:r>
              <a:rPr lang="cs-CZ" sz="3500" b="1" dirty="0" smtClean="0"/>
              <a:t>            -nec</a:t>
            </a:r>
          </a:p>
          <a:p>
            <a:pPr>
              <a:buNone/>
            </a:pPr>
            <a:r>
              <a:rPr lang="cs-CZ" dirty="0" smtClean="0"/>
              <a:t>					</a:t>
            </a:r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sz="3500" b="1" dirty="0" smtClean="0"/>
              <a:t>-</a:t>
            </a:r>
            <a:r>
              <a:rPr lang="cs-CZ" sz="3500" b="1" dirty="0" err="1" smtClean="0"/>
              <a:t>tev</a:t>
            </a:r>
            <a:endParaRPr lang="cs-CZ" sz="35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i="1" u="sng" dirty="0" smtClean="0">
                <a:solidFill>
                  <a:srgbClr val="00B0F0"/>
                </a:solidFill>
              </a:rPr>
              <a:t>Slabika vě</a:t>
            </a:r>
            <a:endParaRPr lang="cs-CZ" b="1" i="1" u="sng" dirty="0">
              <a:solidFill>
                <a:srgbClr val="00B0F0"/>
              </a:solidFill>
            </a:endParaRPr>
          </a:p>
        </p:txBody>
      </p:sp>
      <p:sp>
        <p:nvSpPr>
          <p:cNvPr id="5" name="6cípá hvězda 4"/>
          <p:cNvSpPr/>
          <p:nvPr/>
        </p:nvSpPr>
        <p:spPr>
          <a:xfrm>
            <a:off x="3071802" y="3929066"/>
            <a:ext cx="2643206" cy="2357454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/>
              <a:t>VĚ</a:t>
            </a:r>
            <a:endParaRPr lang="cs-CZ" sz="9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Cit. 20.04.2013</a:t>
            </a:r>
          </a:p>
          <a:p>
            <a:pPr marL="0" indent="0">
              <a:buNone/>
            </a:pPr>
            <a:r>
              <a:rPr lang="cs-CZ" sz="1200" b="1" dirty="0" smtClean="0"/>
              <a:t>Klipart	20.04.2013	15.30-16.00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9230796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168</Words>
  <Application>Microsoft Office PowerPoint</Application>
  <PresentationFormat>Předvádění na obrazovce (4:3)</PresentationFormat>
  <Paragraphs>70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Slabiky bě, pě, vě</vt:lpstr>
      <vt:lpstr>Slabika vě</vt:lpstr>
      <vt:lpstr>Slabika vě</vt:lpstr>
      <vt:lpstr>Slabika vě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Sborovna</cp:lastModifiedBy>
  <cp:revision>6</cp:revision>
  <dcterms:created xsi:type="dcterms:W3CDTF">2013-11-24T17:49:40Z</dcterms:created>
  <dcterms:modified xsi:type="dcterms:W3CDTF">2013-12-10T16:41:06Z</dcterms:modified>
</cp:coreProperties>
</file>