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62" r:id="rId3"/>
    <p:sldId id="256" r:id="rId4"/>
    <p:sldId id="259" r:id="rId5"/>
    <p:sldId id="261" r:id="rId6"/>
    <p:sldId id="264" r:id="rId7"/>
    <p:sldId id="263" r:id="rId8"/>
    <p:sldId id="265" r:id="rId9"/>
    <p:sldId id="260" r:id="rId10"/>
    <p:sldId id="267" r:id="rId11"/>
    <p:sldId id="266" r:id="rId12"/>
    <p:sldId id="258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B63855-302E-4E3C-936A-E5399FA1C44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91E757-E506-491B-9C7D-FA50BDE093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37269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1E757-E506-491B-9C7D-FA50BDE093D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10268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6" y="5052547"/>
            <a:ext cx="5637011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10.7.2014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3" y="3132292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492610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10.7.2014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4249053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6" y="2172648"/>
            <a:ext cx="5966667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9" y="4607512"/>
            <a:ext cx="5970495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10.7.2014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15727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10.7.2014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496800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3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10.7.2014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25396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10.7.2014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98363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10.7.2014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26432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6" y="2209802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6" y="731521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6" y="3497803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10.7.2014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65581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8" y="1010488"/>
            <a:ext cx="3694115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10.7.2014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9" y="4464421"/>
            <a:ext cx="6383539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985859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10.7.2014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20358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9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5" y="731521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852C-6D57-4FFD-B271-201A78B5ADE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10.7.2014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A04E-7A83-44FF-9E60-0B267CC31D1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3433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91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2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48C852C-6D57-4FFD-B271-201A78B5ADE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10.7.2014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2" y="6172202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2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E7DA04E-7A83-44FF-9E60-0B267CC31D1E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0047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e/Glanzstreifen.jpg" TargetMode="Externa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7/Diagram_of_the_human_heart_(multilingual_2).svg/636px-Diagram_of_the_human_heart_(multilingual_2).svg.png" TargetMode="External"/><Relationship Id="rId7" Type="http://schemas.openxmlformats.org/officeDocument/2006/relationships/hyperlink" Target="http://upload.wikimedia.org/wikipedia/commons/5/5f/Gray491.png" TargetMode="External"/><Relationship Id="rId2" Type="http://schemas.openxmlformats.org/officeDocument/2006/relationships/hyperlink" Target="http://upload.wikimedia.org/wikipedia/commons/thumb/6/6e/Glanzstreifen.jpg/750px-Glanzstreif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d/Gray492-es.png" TargetMode="External"/><Relationship Id="rId5" Type="http://schemas.openxmlformats.org/officeDocument/2006/relationships/hyperlink" Target="http://upload.wikimedia.org/wikipedia/commons/5/50/Gray495.png" TargetMode="External"/><Relationship Id="rId4" Type="http://schemas.openxmlformats.org/officeDocument/2006/relationships/hyperlink" Target="http://upload.wikimedia.org/wikipedia/commons/9/96/Gray498.pn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istorie_srde%C4%8Dn%C3%ADch_n%C3%A1hrad" TargetMode="External"/><Relationship Id="rId2" Type="http://schemas.openxmlformats.org/officeDocument/2006/relationships/hyperlink" Target="http://cs.wikipedia.org/wiki/Christiaan_Barnard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83240108"/>
              </p:ext>
            </p:extLst>
          </p:nvPr>
        </p:nvGraphicFramePr>
        <p:xfrm>
          <a:off x="664371" y="260648"/>
          <a:ext cx="7813676" cy="5291317"/>
        </p:xfrm>
        <a:graphic>
          <a:graphicData uri="http://schemas.openxmlformats.org/drawingml/2006/table">
            <a:tbl>
              <a:tblPr/>
              <a:tblGrid>
                <a:gridCol w="1316037"/>
                <a:gridCol w="6497639"/>
              </a:tblGrid>
              <a:tr h="6219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Anatomie srdce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94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Platošová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 člověka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94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Septima a 3. ročník, seminář z biologie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27.11. 2013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68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určen pro rozvoj a upevnění  teoretických poznatků žáků z biologie člověka v oblasti určování a poznávání jednotlivých struktur lidského srdce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676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v programu Microsoft PowerPoint, nutný dataprojektor, vhodný je model srdce člověka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353" y="5589240"/>
            <a:ext cx="6081713" cy="126876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90" y="908052"/>
            <a:ext cx="576263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42421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11760" y="5445224"/>
            <a:ext cx="6512511" cy="1143000"/>
          </a:xfrm>
        </p:spPr>
        <p:txBody>
          <a:bodyPr/>
          <a:lstStyle/>
          <a:p>
            <a:r>
              <a:rPr lang="cs-CZ" dirty="0"/>
              <a:t>COR = SRDCE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67544" y="548680"/>
            <a:ext cx="7992888" cy="4968552"/>
          </a:xfrm>
        </p:spPr>
        <p:txBody>
          <a:bodyPr>
            <a:normAutofit/>
          </a:bodyPr>
          <a:lstStyle/>
          <a:p>
            <a:r>
              <a:rPr lang="cs-CZ" dirty="0"/>
              <a:t>Dutý svalový orgán, který rytmickými stahy pohání krev cévním </a:t>
            </a:r>
            <a:r>
              <a:rPr lang="cs-CZ" dirty="0" smtClean="0"/>
              <a:t>řečištěm</a:t>
            </a:r>
          </a:p>
          <a:p>
            <a:r>
              <a:rPr lang="cs-CZ" dirty="0" smtClean="0"/>
              <a:t>Hmotnost představuje 0,45% hmotnosti těla muže, př.0,4% hmotnosti těla ženy (tzn.230-340g)</a:t>
            </a:r>
          </a:p>
          <a:p>
            <a:r>
              <a:rPr lang="cs-CZ" dirty="0" smtClean="0"/>
              <a:t>Je uloženo šikmo v </a:t>
            </a:r>
            <a:r>
              <a:rPr lang="cs-CZ" i="1" dirty="0" smtClean="0"/>
              <a:t>mediastinu</a:t>
            </a:r>
            <a:r>
              <a:rPr lang="cs-CZ" dirty="0" smtClean="0"/>
              <a:t> za hrudní kostí více vlevo</a:t>
            </a:r>
          </a:p>
          <a:p>
            <a:r>
              <a:rPr lang="cs-CZ" dirty="0" smtClean="0"/>
              <a:t>Srdeční stěna má 3. vrstvy: </a:t>
            </a:r>
            <a:r>
              <a:rPr lang="cs-CZ" i="1" dirty="0" smtClean="0"/>
              <a:t>endokard, myokard, epikard</a:t>
            </a:r>
          </a:p>
          <a:p>
            <a:r>
              <a:rPr lang="cs-CZ" dirty="0" smtClean="0"/>
              <a:t>Celé srdce obaluje osrdečník= </a:t>
            </a:r>
            <a:r>
              <a:rPr lang="cs-CZ" i="1" dirty="0" smtClean="0"/>
              <a:t>perikard</a:t>
            </a:r>
          </a:p>
          <a:p>
            <a:r>
              <a:rPr lang="cs-CZ" dirty="0" smtClean="0"/>
              <a:t>Na srdci rozlišujeme kraniální širší část</a:t>
            </a:r>
            <a:r>
              <a:rPr lang="cs-CZ" i="1" dirty="0" smtClean="0"/>
              <a:t>= </a:t>
            </a:r>
            <a:r>
              <a:rPr lang="cs-CZ" i="1" dirty="0" err="1" smtClean="0"/>
              <a:t>basis</a:t>
            </a:r>
            <a:r>
              <a:rPr lang="cs-CZ" i="1" dirty="0" smtClean="0"/>
              <a:t> </a:t>
            </a:r>
            <a:r>
              <a:rPr lang="cs-CZ" i="1" dirty="0" err="1" smtClean="0"/>
              <a:t>cordis</a:t>
            </a:r>
            <a:r>
              <a:rPr lang="cs-CZ" i="1" dirty="0" smtClean="0"/>
              <a:t> </a:t>
            </a:r>
            <a:r>
              <a:rPr lang="cs-CZ" dirty="0" smtClean="0"/>
              <a:t>a kaudální srdeční hrot= </a:t>
            </a:r>
            <a:r>
              <a:rPr lang="cs-CZ" i="1" dirty="0" smtClean="0"/>
              <a:t>apex </a:t>
            </a:r>
            <a:r>
              <a:rPr lang="cs-CZ" i="1" dirty="0" err="1" smtClean="0"/>
              <a:t>cordis</a:t>
            </a:r>
            <a:r>
              <a:rPr lang="cs-CZ" i="1" dirty="0" smtClean="0"/>
              <a:t> </a:t>
            </a:r>
          </a:p>
          <a:p>
            <a:r>
              <a:rPr lang="cs-CZ" dirty="0" smtClean="0"/>
              <a:t>Povrch srdce tvoří tři plochy a dva okraje: </a:t>
            </a:r>
            <a:r>
              <a:rPr lang="cs-CZ" i="1" dirty="0" smtClean="0"/>
              <a:t>facies </a:t>
            </a:r>
            <a:r>
              <a:rPr lang="cs-CZ" i="1" dirty="0" err="1" smtClean="0"/>
              <a:t>sternocostalis</a:t>
            </a:r>
            <a:r>
              <a:rPr lang="cs-CZ" i="1" dirty="0" smtClean="0"/>
              <a:t>, f. </a:t>
            </a:r>
            <a:r>
              <a:rPr lang="cs-CZ" i="1" dirty="0" err="1" smtClean="0"/>
              <a:t>diafragmatica</a:t>
            </a:r>
            <a:r>
              <a:rPr lang="cs-CZ" i="1" dirty="0" smtClean="0"/>
              <a:t>, f. </a:t>
            </a:r>
            <a:r>
              <a:rPr lang="cs-CZ" i="1" dirty="0" err="1" smtClean="0"/>
              <a:t>pulmonalis</a:t>
            </a:r>
            <a:r>
              <a:rPr lang="cs-CZ" i="1" dirty="0" smtClean="0"/>
              <a:t>, </a:t>
            </a:r>
            <a:r>
              <a:rPr lang="cs-CZ" i="1" dirty="0" err="1" smtClean="0"/>
              <a:t>margo</a:t>
            </a:r>
            <a:r>
              <a:rPr lang="cs-CZ" i="1" dirty="0" smtClean="0"/>
              <a:t> </a:t>
            </a:r>
            <a:r>
              <a:rPr lang="cs-CZ" i="1" dirty="0" err="1" smtClean="0"/>
              <a:t>acutus</a:t>
            </a:r>
            <a:r>
              <a:rPr lang="cs-CZ" i="1" dirty="0" smtClean="0"/>
              <a:t> (</a:t>
            </a:r>
            <a:r>
              <a:rPr lang="cs-CZ" dirty="0" smtClean="0"/>
              <a:t>vpravo</a:t>
            </a:r>
            <a:r>
              <a:rPr lang="cs-CZ" i="1" dirty="0" smtClean="0"/>
              <a:t>) a </a:t>
            </a:r>
            <a:r>
              <a:rPr lang="cs-CZ" i="1" dirty="0" err="1" smtClean="0"/>
              <a:t>margo</a:t>
            </a:r>
            <a:r>
              <a:rPr lang="cs-CZ" i="1" dirty="0" smtClean="0"/>
              <a:t> </a:t>
            </a:r>
            <a:r>
              <a:rPr lang="cs-CZ" i="1" dirty="0" err="1" smtClean="0"/>
              <a:t>obtusus</a:t>
            </a:r>
            <a:r>
              <a:rPr lang="cs-CZ" i="1" dirty="0" smtClean="0"/>
              <a:t> (</a:t>
            </a:r>
            <a:r>
              <a:rPr lang="cs-CZ" dirty="0" smtClean="0"/>
              <a:t>vlevo</a:t>
            </a:r>
            <a:r>
              <a:rPr lang="cs-CZ" i="1" dirty="0" smtClean="0"/>
              <a:t>)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3268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Glanzstreife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630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1289971" y="5373216"/>
            <a:ext cx="6383338" cy="1143000"/>
          </a:xfrm>
        </p:spPr>
        <p:txBody>
          <a:bodyPr/>
          <a:lstStyle/>
          <a:p>
            <a:r>
              <a:rPr lang="cs-CZ" dirty="0" smtClean="0"/>
              <a:t>Myokard – histologický preparát</a:t>
            </a:r>
            <a:endParaRPr lang="cs-CZ" dirty="0"/>
          </a:p>
        </p:txBody>
      </p:sp>
      <p:sp>
        <p:nvSpPr>
          <p:cNvPr id="6" name="Jednoduché závorky 5"/>
          <p:cNvSpPr>
            <a:spLocks noChangeAspect="1"/>
          </p:cNvSpPr>
          <p:nvPr/>
        </p:nvSpPr>
        <p:spPr>
          <a:xfrm>
            <a:off x="7743993" y="188640"/>
            <a:ext cx="228600" cy="228600"/>
          </a:xfrm>
          <a:prstGeom prst="bracketPair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r>
              <a:rPr lang="cs-CZ" sz="1000" dirty="0" smtClean="0">
                <a:latin typeface="Trebuchet MS" panose="020B0603020202020204" pitchFamily="34" charset="0"/>
              </a:rPr>
              <a:t>1</a:t>
            </a:r>
            <a:endParaRPr lang="cs-CZ" sz="10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04457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6192000" cy="5834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066750" y="404664"/>
            <a:ext cx="3131840" cy="55861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700" b="1" dirty="0" smtClean="0">
                <a:effectLst/>
              </a:rPr>
              <a:t>1 – endokard</a:t>
            </a:r>
            <a:endParaRPr lang="cs-CZ" sz="1700" dirty="0" smtClean="0">
              <a:effectLst/>
            </a:endParaRPr>
          </a:p>
          <a:p>
            <a:r>
              <a:rPr lang="cs-CZ" sz="1700" b="1" dirty="0" smtClean="0">
                <a:effectLst/>
              </a:rPr>
              <a:t>2 – myokard</a:t>
            </a:r>
            <a:r>
              <a:rPr lang="cs-CZ" sz="1700" dirty="0" smtClean="0">
                <a:effectLst/>
              </a:rPr>
              <a:t> </a:t>
            </a:r>
          </a:p>
          <a:p>
            <a:r>
              <a:rPr lang="cs-CZ" sz="1700" b="1" dirty="0" smtClean="0">
                <a:effectLst/>
              </a:rPr>
              <a:t>3 – epikard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4 – perikard</a:t>
            </a:r>
          </a:p>
          <a:p>
            <a:r>
              <a:rPr lang="cs-CZ" sz="1700" dirty="0" smtClean="0">
                <a:effectLst/>
              </a:rPr>
              <a:t>5 – srdeční dutiny </a:t>
            </a:r>
          </a:p>
          <a:p>
            <a:r>
              <a:rPr lang="cs-CZ" sz="1700" dirty="0" smtClean="0">
                <a:effectLst/>
              </a:rPr>
              <a:t>6 – atrium </a:t>
            </a:r>
            <a:r>
              <a:rPr lang="cs-CZ" sz="1700" dirty="0" err="1" smtClean="0">
                <a:effectLst/>
              </a:rPr>
              <a:t>dextrum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7 – atrium </a:t>
            </a:r>
            <a:r>
              <a:rPr lang="cs-CZ" sz="1700" dirty="0" err="1" smtClean="0">
                <a:effectLst/>
              </a:rPr>
              <a:t>sinistrum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8 – </a:t>
            </a:r>
            <a:r>
              <a:rPr lang="cs-CZ" sz="1700" dirty="0" err="1" smtClean="0">
                <a:effectLst/>
              </a:rPr>
              <a:t>ventriculus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dexter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9 – </a:t>
            </a:r>
            <a:r>
              <a:rPr lang="cs-CZ" sz="1700" dirty="0" err="1" smtClean="0">
                <a:effectLst/>
              </a:rPr>
              <a:t>ventriculus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sinister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10 – </a:t>
            </a:r>
            <a:r>
              <a:rPr lang="cs-CZ" sz="1700" dirty="0" err="1" smtClean="0">
                <a:effectLst/>
              </a:rPr>
              <a:t>valvae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cordis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11 – </a:t>
            </a:r>
            <a:r>
              <a:rPr lang="cs-CZ" sz="1700" dirty="0" err="1" smtClean="0">
                <a:effectLst/>
              </a:rPr>
              <a:t>valva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mitralis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12 – </a:t>
            </a:r>
            <a:r>
              <a:rPr lang="cs-CZ" sz="1700" dirty="0" err="1" smtClean="0">
                <a:effectLst/>
              </a:rPr>
              <a:t>valva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aortae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13 – </a:t>
            </a:r>
            <a:r>
              <a:rPr lang="cs-CZ" sz="1700" dirty="0" err="1" smtClean="0">
                <a:effectLst/>
              </a:rPr>
              <a:t>valva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trunci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pulmonalis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14 – </a:t>
            </a:r>
            <a:r>
              <a:rPr lang="cs-CZ" sz="1700" dirty="0" err="1" smtClean="0">
                <a:effectLst/>
              </a:rPr>
              <a:t>valva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tricuspidalis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15 – </a:t>
            </a:r>
            <a:r>
              <a:rPr lang="cs-CZ" sz="1700" dirty="0" err="1" smtClean="0">
                <a:effectLst/>
              </a:rPr>
              <a:t>arcus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aortae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16 – </a:t>
            </a:r>
            <a:r>
              <a:rPr lang="cs-CZ" sz="1700" dirty="0" err="1" smtClean="0">
                <a:effectLst/>
              </a:rPr>
              <a:t>arteria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pulmonalis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dextra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17 – </a:t>
            </a:r>
            <a:r>
              <a:rPr lang="cs-CZ" sz="1700" dirty="0" err="1" smtClean="0">
                <a:effectLst/>
              </a:rPr>
              <a:t>venae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pulmonales</a:t>
            </a:r>
            <a:r>
              <a:rPr lang="cs-CZ" sz="1700" dirty="0" smtClean="0">
                <a:effectLst/>
              </a:rPr>
              <a:t> 	</a:t>
            </a:r>
            <a:r>
              <a:rPr lang="cs-CZ" sz="1700" dirty="0" err="1" smtClean="0">
                <a:effectLst/>
              </a:rPr>
              <a:t>dextrae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18 – </a:t>
            </a:r>
            <a:r>
              <a:rPr lang="cs-CZ" sz="1700" dirty="0" err="1" smtClean="0">
                <a:effectLst/>
              </a:rPr>
              <a:t>vena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cava</a:t>
            </a:r>
            <a:r>
              <a:rPr lang="cs-CZ" sz="1700" dirty="0" smtClean="0">
                <a:effectLst/>
              </a:rPr>
              <a:t> superior</a:t>
            </a:r>
          </a:p>
          <a:p>
            <a:r>
              <a:rPr lang="cs-CZ" sz="1700" dirty="0" smtClean="0">
                <a:effectLst/>
              </a:rPr>
              <a:t>19 – </a:t>
            </a:r>
            <a:r>
              <a:rPr lang="cs-CZ" sz="1700" dirty="0" err="1" smtClean="0">
                <a:effectLst/>
              </a:rPr>
              <a:t>vena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cava</a:t>
            </a:r>
            <a:r>
              <a:rPr lang="cs-CZ" sz="1700" dirty="0" smtClean="0">
                <a:effectLst/>
              </a:rPr>
              <a:t> </a:t>
            </a:r>
            <a:r>
              <a:rPr lang="cs-CZ" sz="1700" dirty="0" err="1" smtClean="0">
                <a:effectLst/>
              </a:rPr>
              <a:t>inferior</a:t>
            </a:r>
            <a:endParaRPr lang="cs-CZ" sz="1700" dirty="0" smtClean="0">
              <a:effectLst/>
            </a:endParaRPr>
          </a:p>
          <a:p>
            <a:r>
              <a:rPr lang="cs-CZ" sz="1700" dirty="0" smtClean="0">
                <a:effectLst/>
              </a:rPr>
              <a:t>20 – septum </a:t>
            </a:r>
            <a:r>
              <a:rPr lang="cs-CZ" sz="1700" dirty="0" err="1" smtClean="0">
                <a:effectLst/>
              </a:rPr>
              <a:t>atrioventriculare</a:t>
            </a:r>
            <a:endParaRPr lang="cs-CZ" sz="17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16154"/>
            <a:ext cx="3318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Schéma základních částí srdce</a:t>
            </a:r>
            <a:endParaRPr lang="cs-CZ" dirty="0"/>
          </a:p>
        </p:txBody>
      </p:sp>
      <p:sp>
        <p:nvSpPr>
          <p:cNvPr id="6" name="Jednoduché závorky 5"/>
          <p:cNvSpPr>
            <a:spLocks noChangeAspect="1"/>
          </p:cNvSpPr>
          <p:nvPr/>
        </p:nvSpPr>
        <p:spPr>
          <a:xfrm>
            <a:off x="5724128" y="548680"/>
            <a:ext cx="228600" cy="228600"/>
          </a:xfrm>
          <a:prstGeom prst="bracketPair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r>
              <a:rPr lang="cs-CZ" sz="1000" dirty="0" smtClean="0">
                <a:latin typeface="Trebuchet MS" panose="020B0603020202020204" pitchFamily="34" charset="0"/>
              </a:rPr>
              <a:t>2</a:t>
            </a:r>
            <a:endParaRPr lang="cs-CZ" sz="10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0017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6712" y="369332"/>
            <a:ext cx="7666037" cy="640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0"/>
            <a:ext cx="522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Podélný řez srdeční přepážkou – </a:t>
            </a:r>
            <a:r>
              <a:rPr lang="cs-CZ" i="1" u="sng" dirty="0" smtClean="0"/>
              <a:t>pohled frontální</a:t>
            </a:r>
            <a:endParaRPr lang="cs-CZ" i="1" u="sng" dirty="0"/>
          </a:p>
        </p:txBody>
      </p:sp>
      <p:sp>
        <p:nvSpPr>
          <p:cNvPr id="5" name="Jednoduché závorky 4"/>
          <p:cNvSpPr>
            <a:spLocks noChangeAspect="1"/>
          </p:cNvSpPr>
          <p:nvPr/>
        </p:nvSpPr>
        <p:spPr>
          <a:xfrm>
            <a:off x="8244408" y="548680"/>
            <a:ext cx="228600" cy="228600"/>
          </a:xfrm>
          <a:prstGeom prst="bracketPair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r>
              <a:rPr lang="cs-CZ" sz="1000" dirty="0" smtClean="0">
                <a:latin typeface="Trebuchet MS" panose="020B0603020202020204" pitchFamily="34" charset="0"/>
              </a:rPr>
              <a:t>3</a:t>
            </a:r>
            <a:endParaRPr lang="cs-CZ" sz="10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4035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5445224"/>
            <a:ext cx="6512511" cy="1143000"/>
          </a:xfrm>
        </p:spPr>
        <p:txBody>
          <a:bodyPr/>
          <a:lstStyle/>
          <a:p>
            <a:r>
              <a:rPr lang="cs-CZ" dirty="0" smtClean="0"/>
              <a:t>Srdeční skelet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Podpůrný prstencový útvar pro srdeční chlopně</a:t>
            </a:r>
          </a:p>
          <a:p>
            <a:r>
              <a:rPr lang="cs-CZ" dirty="0" smtClean="0"/>
              <a:t>Tvořený hustým fibrosním vazivem</a:t>
            </a:r>
          </a:p>
          <a:p>
            <a:r>
              <a:rPr lang="cs-CZ" dirty="0" smtClean="0"/>
              <a:t>Upíná se na něj myokard</a:t>
            </a:r>
          </a:p>
          <a:p>
            <a:r>
              <a:rPr lang="cs-CZ" dirty="0" smtClean="0"/>
              <a:t>Elektricky odděluje myokard síní od komor</a:t>
            </a:r>
            <a:endParaRPr lang="cs-CZ" dirty="0"/>
          </a:p>
        </p:txBody>
      </p:sp>
      <p:pic>
        <p:nvPicPr>
          <p:cNvPr id="4098" name="Picture 2" descr="http://upload.wikimedia.org/wikipedia/commons/5/50/Gray495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08920"/>
            <a:ext cx="4286250" cy="379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Jednoduché závorky 5"/>
          <p:cNvSpPr>
            <a:spLocks noChangeAspect="1"/>
          </p:cNvSpPr>
          <p:nvPr/>
        </p:nvSpPr>
        <p:spPr>
          <a:xfrm>
            <a:off x="4139952" y="2852936"/>
            <a:ext cx="228600" cy="228600"/>
          </a:xfrm>
          <a:prstGeom prst="bracketPair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r>
              <a:rPr lang="cs-CZ" sz="1000" dirty="0" smtClean="0">
                <a:latin typeface="Trebuchet MS" panose="020B0603020202020204" pitchFamily="34" charset="0"/>
              </a:rPr>
              <a:t>4</a:t>
            </a:r>
            <a:endParaRPr lang="cs-CZ" sz="10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538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5373216"/>
            <a:ext cx="6512511" cy="1143000"/>
          </a:xfrm>
        </p:spPr>
        <p:txBody>
          <a:bodyPr/>
          <a:lstStyle/>
          <a:p>
            <a:r>
              <a:rPr lang="cs-CZ" dirty="0" smtClean="0"/>
              <a:t>Cévní zásobení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476672"/>
            <a:ext cx="8064896" cy="4752528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Výživu srdečních stěn zajišťují pravá a levá věnčitá tepna = </a:t>
            </a:r>
            <a:r>
              <a:rPr lang="cs-CZ" i="1" dirty="0" err="1" smtClean="0"/>
              <a:t>arteria</a:t>
            </a:r>
            <a:r>
              <a:rPr lang="cs-CZ" i="1" dirty="0" smtClean="0"/>
              <a:t> </a:t>
            </a:r>
            <a:r>
              <a:rPr lang="cs-CZ" i="1" dirty="0" err="1" smtClean="0"/>
              <a:t>coronaria</a:t>
            </a:r>
            <a:r>
              <a:rPr lang="cs-CZ" i="1" dirty="0" smtClean="0"/>
              <a:t> </a:t>
            </a:r>
            <a:r>
              <a:rPr lang="cs-CZ" i="1" dirty="0" err="1" smtClean="0"/>
              <a:t>dextra</a:t>
            </a:r>
            <a:r>
              <a:rPr lang="cs-CZ" i="1" dirty="0" smtClean="0"/>
              <a:t> et </a:t>
            </a:r>
            <a:r>
              <a:rPr lang="cs-CZ" i="1" dirty="0" err="1" smtClean="0"/>
              <a:t>sinistra</a:t>
            </a:r>
            <a:r>
              <a:rPr lang="cs-CZ" dirty="0" smtClean="0"/>
              <a:t>, které odstupují ze začátku vzestupné aorty těsně nad poloměsíčitou chlopní</a:t>
            </a:r>
          </a:p>
          <a:p>
            <a:pPr algn="just"/>
            <a:r>
              <a:rPr lang="cs-CZ" dirty="0" smtClean="0"/>
              <a:t>Cévy mají po povrchu srdce vlnovitý průběh z důvodu přizpůsobení se změnám objemu při srdeční činnosti</a:t>
            </a:r>
          </a:p>
          <a:p>
            <a:pPr algn="just"/>
            <a:r>
              <a:rPr lang="cs-CZ" dirty="0" smtClean="0"/>
              <a:t>Krev ze srdečních stěn odvádějí srdeční žíly= </a:t>
            </a:r>
            <a:r>
              <a:rPr lang="cs-CZ" i="1" dirty="0" err="1" smtClean="0"/>
              <a:t>venae</a:t>
            </a:r>
            <a:r>
              <a:rPr lang="cs-CZ" i="1" dirty="0" smtClean="0"/>
              <a:t> </a:t>
            </a:r>
            <a:r>
              <a:rPr lang="cs-CZ" i="1" dirty="0" err="1" smtClean="0"/>
              <a:t>cordis</a:t>
            </a:r>
            <a:r>
              <a:rPr lang="cs-CZ" dirty="0" smtClean="0"/>
              <a:t>, většina žil se vlévá do sběrného žilního kmene= </a:t>
            </a:r>
            <a:r>
              <a:rPr lang="cs-CZ" i="1" dirty="0" smtClean="0"/>
              <a:t>sinus </a:t>
            </a:r>
            <a:r>
              <a:rPr lang="cs-CZ" i="1" dirty="0" err="1" smtClean="0"/>
              <a:t>coronarius</a:t>
            </a:r>
            <a:r>
              <a:rPr lang="cs-CZ" dirty="0" smtClean="0"/>
              <a:t>, který je uložen na zadní straně srdce a ústí do pravé předsíně </a:t>
            </a:r>
          </a:p>
          <a:p>
            <a:pPr algn="just"/>
            <a:r>
              <a:rPr lang="cs-CZ" dirty="0" smtClean="0"/>
              <a:t>Srdeční žíly zpravidla nemají chlopně, pokud se u některých jedinců </a:t>
            </a:r>
            <a:r>
              <a:rPr lang="cs-CZ" dirty="0" smtClean="0"/>
              <a:t>vyskytnou, </a:t>
            </a:r>
            <a:r>
              <a:rPr lang="cs-CZ" dirty="0" smtClean="0"/>
              <a:t>bývá nejčastěji jedna nebo dvě za sebou ve </a:t>
            </a:r>
            <a:r>
              <a:rPr lang="cs-CZ" dirty="0" err="1" smtClean="0"/>
              <a:t>vena</a:t>
            </a:r>
            <a:r>
              <a:rPr lang="cs-CZ" dirty="0" smtClean="0"/>
              <a:t> </a:t>
            </a:r>
            <a:r>
              <a:rPr lang="cs-CZ" dirty="0" err="1" smtClean="0"/>
              <a:t>cordis</a:t>
            </a:r>
            <a:r>
              <a:rPr lang="cs-CZ" dirty="0" smtClean="0"/>
              <a:t> </a:t>
            </a:r>
            <a:r>
              <a:rPr lang="cs-CZ" dirty="0" err="1" smtClean="0"/>
              <a:t>magna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9623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60481"/>
            <a:ext cx="61817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298491"/>
            <a:ext cx="5359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err="1" smtClean="0"/>
              <a:t>Arteriae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coronariae</a:t>
            </a:r>
            <a:r>
              <a:rPr lang="cs-CZ" sz="2400" b="1" u="sng" dirty="0" smtClean="0"/>
              <a:t> = věnčité tepny</a:t>
            </a:r>
            <a:endParaRPr lang="cs-CZ" sz="2400" b="1" u="sng" dirty="0"/>
          </a:p>
        </p:txBody>
      </p:sp>
      <p:sp>
        <p:nvSpPr>
          <p:cNvPr id="4" name="Jednoduché závorky 3"/>
          <p:cNvSpPr>
            <a:spLocks noChangeAspect="1"/>
          </p:cNvSpPr>
          <p:nvPr/>
        </p:nvSpPr>
        <p:spPr>
          <a:xfrm>
            <a:off x="7092280" y="1124744"/>
            <a:ext cx="228600" cy="228600"/>
          </a:xfrm>
          <a:prstGeom prst="bracketPair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r>
              <a:rPr lang="cs-CZ" sz="1000" dirty="0" smtClean="0">
                <a:latin typeface="Trebuchet MS" panose="020B0603020202020204" pitchFamily="34" charset="0"/>
              </a:rPr>
              <a:t>5</a:t>
            </a:r>
            <a:endParaRPr lang="cs-CZ" sz="10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749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1468" y="449263"/>
            <a:ext cx="7494587" cy="640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01479" y="79931"/>
            <a:ext cx="3201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VENAE CORDIS = ŽÍLY SRDCE</a:t>
            </a:r>
            <a:endParaRPr lang="cs-CZ" b="1" u="sng" dirty="0"/>
          </a:p>
        </p:txBody>
      </p:sp>
      <p:sp>
        <p:nvSpPr>
          <p:cNvPr id="6" name="Jednoduché závorky 5"/>
          <p:cNvSpPr>
            <a:spLocks noChangeAspect="1"/>
          </p:cNvSpPr>
          <p:nvPr/>
        </p:nvSpPr>
        <p:spPr>
          <a:xfrm>
            <a:off x="7858293" y="620688"/>
            <a:ext cx="228600" cy="228600"/>
          </a:xfrm>
          <a:prstGeom prst="bracketPair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r>
              <a:rPr lang="cs-CZ" sz="1000" dirty="0" smtClean="0">
                <a:latin typeface="Trebuchet MS" panose="020B0603020202020204" pitchFamily="34" charset="0"/>
              </a:rPr>
              <a:t>6</a:t>
            </a:r>
            <a:endParaRPr lang="cs-CZ" sz="10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21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85867035"/>
              </p:ext>
            </p:extLst>
          </p:nvPr>
        </p:nvGraphicFramePr>
        <p:xfrm>
          <a:off x="1403648" y="332656"/>
          <a:ext cx="6627558" cy="3436116"/>
        </p:xfrm>
        <a:graphic>
          <a:graphicData uri="http://schemas.openxmlformats.org/drawingml/2006/table">
            <a:tbl>
              <a:tblPr/>
              <a:tblGrid>
                <a:gridCol w="473397"/>
                <a:gridCol w="473397"/>
                <a:gridCol w="473397"/>
                <a:gridCol w="473397"/>
                <a:gridCol w="473397"/>
                <a:gridCol w="473397"/>
                <a:gridCol w="473397"/>
                <a:gridCol w="473397"/>
                <a:gridCol w="473397"/>
                <a:gridCol w="473397"/>
                <a:gridCol w="473397"/>
                <a:gridCol w="473397"/>
                <a:gridCol w="473397"/>
                <a:gridCol w="473397"/>
              </a:tblGrid>
              <a:tr h="508158"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960"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960"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960"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960"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960"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600" b="0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0815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4202685"/>
            <a:ext cx="84249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Horní širší část srdce se odborně označuje …….. </a:t>
            </a:r>
            <a:r>
              <a:rPr lang="cs-CZ" dirty="0" err="1"/>
              <a:t>c</a:t>
            </a:r>
            <a:r>
              <a:rPr lang="cs-CZ" dirty="0" err="1" smtClean="0"/>
              <a:t>ordis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Chlopeň latinsky</a:t>
            </a:r>
          </a:p>
          <a:p>
            <a:pPr marL="342900" indent="-342900">
              <a:buAutoNum type="arabicPeriod"/>
            </a:pPr>
            <a:r>
              <a:rPr lang="cs-CZ" dirty="0" smtClean="0"/>
              <a:t>Z okraje každé srdeční předsíně dopředu vybíhá……</a:t>
            </a:r>
          </a:p>
          <a:p>
            <a:pPr marL="342900" indent="-342900">
              <a:buAutoNum type="arabicPeriod"/>
            </a:pPr>
            <a:r>
              <a:rPr lang="cs-CZ" dirty="0" smtClean="0"/>
              <a:t>Nitroblána srdeční</a:t>
            </a:r>
          </a:p>
          <a:p>
            <a:pPr marL="342900" indent="-342900">
              <a:buAutoNum type="arabicPeriod"/>
            </a:pPr>
            <a:r>
              <a:rPr lang="cs-CZ" dirty="0" smtClean="0"/>
              <a:t>Svaly myokardu udržující správnou pozici chlopní označujeme </a:t>
            </a:r>
            <a:r>
              <a:rPr lang="cs-CZ" dirty="0" err="1" smtClean="0"/>
              <a:t>musculi</a:t>
            </a:r>
            <a:r>
              <a:rPr lang="cs-CZ" dirty="0" smtClean="0"/>
              <a:t> ……</a:t>
            </a:r>
          </a:p>
          <a:p>
            <a:pPr marL="342900" indent="-342900">
              <a:buAutoNum type="arabicPeriod"/>
            </a:pPr>
            <a:r>
              <a:rPr lang="cs-CZ" dirty="0" smtClean="0"/>
              <a:t>Latinsky srdce</a:t>
            </a:r>
          </a:p>
          <a:p>
            <a:pPr marL="342900" indent="-342900">
              <a:buAutoNum type="arabicPeriod"/>
            </a:pPr>
            <a:r>
              <a:rPr lang="cs-CZ" dirty="0" smtClean="0"/>
              <a:t>Upnutí chlopní do bradavkovitých svalů zajišťují </a:t>
            </a:r>
            <a:r>
              <a:rPr lang="cs-CZ" dirty="0" err="1" smtClean="0"/>
              <a:t>šlašinky</a:t>
            </a:r>
            <a:r>
              <a:rPr lang="cs-CZ" dirty="0" smtClean="0"/>
              <a:t>, odborně ………………. </a:t>
            </a:r>
            <a:r>
              <a:rPr lang="cs-CZ" dirty="0" err="1" smtClean="0"/>
              <a:t>tendineae</a:t>
            </a:r>
            <a:r>
              <a:rPr lang="cs-CZ" dirty="0" smtClean="0"/>
              <a:t>.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116632"/>
            <a:ext cx="1226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226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xmlns="" val="2433900128"/>
              </p:ext>
            </p:extLst>
          </p:nvPr>
        </p:nvGraphicFramePr>
        <p:xfrm>
          <a:off x="467544" y="332656"/>
          <a:ext cx="8280916" cy="4320478"/>
        </p:xfrm>
        <a:graphic>
          <a:graphicData uri="http://schemas.openxmlformats.org/drawingml/2006/table">
            <a:tbl>
              <a:tblPr/>
              <a:tblGrid>
                <a:gridCol w="520158"/>
                <a:gridCol w="520158"/>
                <a:gridCol w="520158"/>
                <a:gridCol w="520158"/>
                <a:gridCol w="520158"/>
                <a:gridCol w="520158"/>
                <a:gridCol w="520158"/>
                <a:gridCol w="520158"/>
                <a:gridCol w="520158"/>
                <a:gridCol w="520158"/>
                <a:gridCol w="520158"/>
                <a:gridCol w="520158"/>
                <a:gridCol w="520158"/>
                <a:gridCol w="520158"/>
                <a:gridCol w="998704"/>
              </a:tblGrid>
              <a:tr h="556626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0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0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0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0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0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6626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6626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55576" y="4725144"/>
            <a:ext cx="784887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Christiaan</a:t>
            </a:r>
            <a:r>
              <a:rPr lang="cs-CZ" dirty="0"/>
              <a:t> </a:t>
            </a:r>
            <a:r>
              <a:rPr lang="cs-CZ" dirty="0" err="1"/>
              <a:t>Neethling</a:t>
            </a:r>
            <a:r>
              <a:rPr lang="cs-CZ" dirty="0"/>
              <a:t> </a:t>
            </a:r>
            <a:r>
              <a:rPr lang="cs-CZ" dirty="0" err="1"/>
              <a:t>Barnard</a:t>
            </a:r>
            <a:r>
              <a:rPr lang="cs-CZ" dirty="0"/>
              <a:t> (</a:t>
            </a:r>
            <a:r>
              <a:rPr lang="cs-CZ" dirty="0" smtClean="0"/>
              <a:t>8. 11. 1922– 2. 9. 2001) </a:t>
            </a:r>
            <a:r>
              <a:rPr lang="cs-CZ" sz="1600" dirty="0" smtClean="0"/>
              <a:t>jihoafrický </a:t>
            </a:r>
            <a:r>
              <a:rPr lang="cs-CZ" sz="1600" dirty="0"/>
              <a:t>chirurg, který jako první provedl úspěšnou transplantaci </a:t>
            </a:r>
            <a:r>
              <a:rPr lang="cs-CZ" sz="1600" dirty="0" smtClean="0"/>
              <a:t>srdce v prosinci 1967, pacient bohužel po 18 dnech zemřel na zápal plic.</a:t>
            </a:r>
          </a:p>
          <a:p>
            <a:endParaRPr lang="cs-CZ" sz="1600" dirty="0" smtClean="0"/>
          </a:p>
          <a:p>
            <a:r>
              <a:rPr lang="cs-CZ" sz="1600" dirty="0" smtClean="0"/>
              <a:t>První úspěšná transplantace srdce na území ČR byla provedena v pražském </a:t>
            </a:r>
            <a:r>
              <a:rPr lang="cs-CZ" sz="1600" dirty="0" err="1" smtClean="0"/>
              <a:t>IKEMu</a:t>
            </a:r>
            <a:r>
              <a:rPr lang="cs-CZ" sz="1600" dirty="0" smtClean="0"/>
              <a:t> (Institut klinické a experimentální medicíny) 30.1.-31.1. 1984, pacient žil 13 let a zemřel na selhání ledvin v důsledku dlouhodobé farmakologické léčby</a:t>
            </a:r>
            <a:endParaRPr lang="cs-CZ" sz="1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188640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894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260648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251520" y="188640"/>
            <a:ext cx="8712968" cy="6480720"/>
          </a:xfrm>
        </p:spPr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r>
              <a:rPr lang="cs-CZ" dirty="0">
                <a:latin typeface="Calibri" panose="020F0502020204030204" pitchFamily="34" charset="0"/>
              </a:rPr>
              <a:t>Použité </a:t>
            </a:r>
            <a:r>
              <a:rPr lang="cs-CZ" dirty="0" smtClean="0">
                <a:latin typeface="Calibri" panose="020F0502020204030204" pitchFamily="34" charset="0"/>
              </a:rPr>
              <a:t>zdroje:</a:t>
            </a:r>
            <a:endParaRPr lang="cs-CZ" dirty="0">
              <a:latin typeface="Calibri" panose="020F0502020204030204" pitchFamily="34" charset="0"/>
            </a:endParaRPr>
          </a:p>
          <a:p>
            <a:r>
              <a:rPr lang="cs-CZ" dirty="0" smtClean="0">
                <a:latin typeface="Calibri" panose="020F0502020204030204" pitchFamily="34" charset="0"/>
              </a:rPr>
              <a:t>(1) </a:t>
            </a:r>
            <a:r>
              <a:rPr lang="en-US" dirty="0" err="1" smtClean="0">
                <a:latin typeface="Calibri" panose="020F0502020204030204" pitchFamily="34" charset="0"/>
              </a:rPr>
              <a:t>Myokard</a:t>
            </a:r>
            <a:r>
              <a:rPr lang="en-US" dirty="0">
                <a:latin typeface="Calibri" panose="020F0502020204030204" pitchFamily="34" charset="0"/>
              </a:rPr>
              <a:t>. In: </a:t>
            </a:r>
            <a:r>
              <a:rPr lang="en-US" i="1" dirty="0">
                <a:latin typeface="Calibri" panose="020F0502020204030204" pitchFamily="34" charset="0"/>
              </a:rPr>
              <a:t>Wikipedia: the free encyclopedia</a:t>
            </a:r>
            <a:r>
              <a:rPr lang="en-US" dirty="0">
                <a:latin typeface="Calibri" panose="020F0502020204030204" pitchFamily="34" charset="0"/>
              </a:rPr>
              <a:t> [online]. San Francisco (CA): Wikimedia Foundation, 2001- [cit. 2013-12-16]. </a:t>
            </a:r>
            <a:r>
              <a:rPr lang="en-US" dirty="0" err="1">
                <a:latin typeface="Calibri" panose="020F0502020204030204" pitchFamily="34" charset="0"/>
              </a:rPr>
              <a:t>Dostupné</a:t>
            </a:r>
            <a:r>
              <a:rPr lang="en-US" dirty="0">
                <a:latin typeface="Calibri" panose="020F0502020204030204" pitchFamily="34" charset="0"/>
              </a:rPr>
              <a:t> z: </a:t>
            </a:r>
            <a:r>
              <a:rPr lang="en-US" dirty="0">
                <a:latin typeface="Calibri" panose="020F0502020204030204" pitchFamily="34" charset="0"/>
                <a:hlinkClick r:id="rId2"/>
              </a:rPr>
              <a:t>http://</a:t>
            </a:r>
            <a:r>
              <a:rPr lang="en-US" dirty="0" smtClean="0">
                <a:latin typeface="Calibri" panose="020F0502020204030204" pitchFamily="34" charset="0"/>
                <a:hlinkClick r:id="rId2"/>
              </a:rPr>
              <a:t>upload.wikimedia.org/wikipedia/commons/thumb/6/6e/Glanzstreifen.jpg/750px-Glanzstreifen.jpg</a:t>
            </a:r>
            <a:endParaRPr lang="cs-CZ" dirty="0" smtClean="0">
              <a:latin typeface="Calibri" panose="020F0502020204030204" pitchFamily="34" charset="0"/>
            </a:endParaRPr>
          </a:p>
          <a:p>
            <a:r>
              <a:rPr lang="cs-CZ" dirty="0" smtClean="0">
                <a:latin typeface="Calibri" panose="020F0502020204030204" pitchFamily="34" charset="0"/>
              </a:rPr>
              <a:t>(2) </a:t>
            </a:r>
            <a:r>
              <a:rPr lang="cs-CZ" dirty="0" err="1">
                <a:latin typeface="Calibri" panose="020F0502020204030204" pitchFamily="34" charset="0"/>
              </a:rPr>
              <a:t>Schema</a:t>
            </a:r>
            <a:r>
              <a:rPr lang="cs-CZ" dirty="0">
                <a:latin typeface="Calibri" panose="020F0502020204030204" pitchFamily="34" charset="0"/>
              </a:rPr>
              <a:t> srdce. In: </a:t>
            </a:r>
            <a:r>
              <a:rPr lang="cs-CZ" i="1" dirty="0" err="1">
                <a:latin typeface="Calibri" panose="020F0502020204030204" pitchFamily="34" charset="0"/>
              </a:rPr>
              <a:t>Wikipedia</a:t>
            </a:r>
            <a:r>
              <a:rPr lang="cs-CZ" i="1" dirty="0">
                <a:latin typeface="Calibri" panose="020F0502020204030204" pitchFamily="34" charset="0"/>
              </a:rPr>
              <a:t>: </a:t>
            </a:r>
            <a:r>
              <a:rPr lang="cs-CZ" i="1" dirty="0" err="1">
                <a:latin typeface="Calibri" panose="020F0502020204030204" pitchFamily="34" charset="0"/>
              </a:rPr>
              <a:t>the</a:t>
            </a:r>
            <a:r>
              <a:rPr lang="cs-CZ" i="1" dirty="0">
                <a:latin typeface="Calibri" panose="020F0502020204030204" pitchFamily="34" charset="0"/>
              </a:rPr>
              <a:t> free </a:t>
            </a:r>
            <a:r>
              <a:rPr lang="cs-CZ" i="1" dirty="0" err="1">
                <a:latin typeface="Calibri" panose="020F0502020204030204" pitchFamily="34" charset="0"/>
              </a:rPr>
              <a:t>encyclopedia</a:t>
            </a:r>
            <a:r>
              <a:rPr lang="cs-CZ" dirty="0">
                <a:latin typeface="Calibri" panose="020F0502020204030204" pitchFamily="34" charset="0"/>
              </a:rPr>
              <a:t> [online]. San Francisco (CA): </a:t>
            </a:r>
            <a:r>
              <a:rPr lang="cs-CZ" dirty="0" err="1">
                <a:latin typeface="Calibri" panose="020F0502020204030204" pitchFamily="34" charset="0"/>
              </a:rPr>
              <a:t>Wikimedia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Foundation</a:t>
            </a:r>
            <a:r>
              <a:rPr lang="cs-CZ" dirty="0">
                <a:latin typeface="Calibri" panose="020F0502020204030204" pitchFamily="34" charset="0"/>
              </a:rPr>
              <a:t>, 2001- [cit. 2013-12-16]. Dostupné z: </a:t>
            </a:r>
            <a:r>
              <a:rPr lang="cs-CZ" dirty="0">
                <a:latin typeface="Calibri" panose="020F0502020204030204" pitchFamily="34" charset="0"/>
                <a:hlinkClick r:id="rId3"/>
              </a:rPr>
              <a:t>http://upload.wikimedia.org/wikipedia/commons/thumb/9/97/Diagram_of_the_human_heart_%28multilingual_2%29.svg/636px-Diagram_of_the_human_heart_%</a:t>
            </a:r>
            <a:r>
              <a:rPr lang="cs-CZ" dirty="0" smtClean="0">
                <a:latin typeface="Calibri" panose="020F0502020204030204" pitchFamily="34" charset="0"/>
                <a:hlinkClick r:id="rId3"/>
              </a:rPr>
              <a:t>28multilingual_2%29.svg.png</a:t>
            </a:r>
            <a:endParaRPr lang="cs-CZ" dirty="0" smtClean="0">
              <a:latin typeface="Calibri" panose="020F0502020204030204" pitchFamily="34" charset="0"/>
            </a:endParaRPr>
          </a:p>
          <a:p>
            <a:r>
              <a:rPr lang="cs-CZ" dirty="0" smtClean="0">
                <a:latin typeface="Calibri" panose="020F0502020204030204" pitchFamily="34" charset="0"/>
              </a:rPr>
              <a:t>(3) Podélný </a:t>
            </a:r>
            <a:r>
              <a:rPr lang="cs-CZ" dirty="0">
                <a:latin typeface="Calibri" panose="020F0502020204030204" pitchFamily="34" charset="0"/>
              </a:rPr>
              <a:t>řez srdeční </a:t>
            </a:r>
            <a:r>
              <a:rPr lang="cs-CZ" dirty="0" err="1">
                <a:latin typeface="Calibri" panose="020F0502020204030204" pitchFamily="34" charset="0"/>
              </a:rPr>
              <a:t>přepážkou-frontální</a:t>
            </a:r>
            <a:r>
              <a:rPr lang="cs-CZ" dirty="0">
                <a:latin typeface="Calibri" panose="020F0502020204030204" pitchFamily="34" charset="0"/>
              </a:rPr>
              <a:t> pohled. In: </a:t>
            </a:r>
            <a:r>
              <a:rPr lang="cs-CZ" i="1" dirty="0" err="1">
                <a:latin typeface="Calibri" panose="020F0502020204030204" pitchFamily="34" charset="0"/>
              </a:rPr>
              <a:t>Wikipedia</a:t>
            </a:r>
            <a:r>
              <a:rPr lang="cs-CZ" i="1" dirty="0">
                <a:latin typeface="Calibri" panose="020F0502020204030204" pitchFamily="34" charset="0"/>
              </a:rPr>
              <a:t>: </a:t>
            </a:r>
            <a:r>
              <a:rPr lang="cs-CZ" i="1" dirty="0" err="1">
                <a:latin typeface="Calibri" panose="020F0502020204030204" pitchFamily="34" charset="0"/>
              </a:rPr>
              <a:t>the</a:t>
            </a:r>
            <a:r>
              <a:rPr lang="cs-CZ" i="1" dirty="0">
                <a:latin typeface="Calibri" panose="020F0502020204030204" pitchFamily="34" charset="0"/>
              </a:rPr>
              <a:t> free </a:t>
            </a:r>
            <a:r>
              <a:rPr lang="cs-CZ" i="1" dirty="0" err="1">
                <a:latin typeface="Calibri" panose="020F0502020204030204" pitchFamily="34" charset="0"/>
              </a:rPr>
              <a:t>encyclopedia</a:t>
            </a:r>
            <a:r>
              <a:rPr lang="cs-CZ" dirty="0">
                <a:latin typeface="Calibri" panose="020F0502020204030204" pitchFamily="34" charset="0"/>
              </a:rPr>
              <a:t> [online]. San Francisco (CA): </a:t>
            </a:r>
            <a:r>
              <a:rPr lang="cs-CZ" dirty="0" err="1">
                <a:latin typeface="Calibri" panose="020F0502020204030204" pitchFamily="34" charset="0"/>
              </a:rPr>
              <a:t>Wikimedia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Foundation</a:t>
            </a:r>
            <a:r>
              <a:rPr lang="cs-CZ" dirty="0">
                <a:latin typeface="Calibri" panose="020F0502020204030204" pitchFamily="34" charset="0"/>
              </a:rPr>
              <a:t>, 2001- [cit. 2013-12-27]. Dostupné z: </a:t>
            </a:r>
            <a:r>
              <a:rPr lang="cs-CZ" dirty="0">
                <a:latin typeface="Calibri" panose="020F0502020204030204" pitchFamily="34" charset="0"/>
                <a:hlinkClick r:id="rId4"/>
              </a:rPr>
              <a:t>http://</a:t>
            </a:r>
            <a:r>
              <a:rPr lang="cs-CZ" dirty="0" smtClean="0">
                <a:latin typeface="Calibri" panose="020F0502020204030204" pitchFamily="34" charset="0"/>
                <a:hlinkClick r:id="rId4"/>
              </a:rPr>
              <a:t>upload.wikimedia.org/wikipedia/commons/9/96/Gray498.png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</a:p>
          <a:p>
            <a:r>
              <a:rPr lang="cs-CZ" dirty="0" smtClean="0">
                <a:latin typeface="Calibri" panose="020F0502020204030204" pitchFamily="34" charset="0"/>
              </a:rPr>
              <a:t>(4) Srdeční </a:t>
            </a:r>
            <a:r>
              <a:rPr lang="cs-CZ" dirty="0">
                <a:latin typeface="Calibri" panose="020F0502020204030204" pitchFamily="34" charset="0"/>
              </a:rPr>
              <a:t>skelet. In: </a:t>
            </a:r>
            <a:r>
              <a:rPr lang="cs-CZ" i="1" dirty="0" err="1">
                <a:latin typeface="Calibri" panose="020F0502020204030204" pitchFamily="34" charset="0"/>
              </a:rPr>
              <a:t>Wikipedia</a:t>
            </a:r>
            <a:r>
              <a:rPr lang="cs-CZ" i="1" dirty="0">
                <a:latin typeface="Calibri" panose="020F0502020204030204" pitchFamily="34" charset="0"/>
              </a:rPr>
              <a:t>: </a:t>
            </a:r>
            <a:r>
              <a:rPr lang="cs-CZ" i="1" dirty="0" err="1">
                <a:latin typeface="Calibri" panose="020F0502020204030204" pitchFamily="34" charset="0"/>
              </a:rPr>
              <a:t>the</a:t>
            </a:r>
            <a:r>
              <a:rPr lang="cs-CZ" i="1" dirty="0">
                <a:latin typeface="Calibri" panose="020F0502020204030204" pitchFamily="34" charset="0"/>
              </a:rPr>
              <a:t> free </a:t>
            </a:r>
            <a:r>
              <a:rPr lang="cs-CZ" i="1" dirty="0" err="1">
                <a:latin typeface="Calibri" panose="020F0502020204030204" pitchFamily="34" charset="0"/>
              </a:rPr>
              <a:t>encyclopedia</a:t>
            </a:r>
            <a:r>
              <a:rPr lang="cs-CZ" dirty="0">
                <a:latin typeface="Calibri" panose="020F0502020204030204" pitchFamily="34" charset="0"/>
              </a:rPr>
              <a:t> [online]. San Francisco (CA): </a:t>
            </a:r>
            <a:r>
              <a:rPr lang="cs-CZ" dirty="0" err="1">
                <a:latin typeface="Calibri" panose="020F0502020204030204" pitchFamily="34" charset="0"/>
              </a:rPr>
              <a:t>Wikimedia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Foundation</a:t>
            </a:r>
            <a:r>
              <a:rPr lang="cs-CZ" dirty="0">
                <a:latin typeface="Calibri" panose="020F0502020204030204" pitchFamily="34" charset="0"/>
              </a:rPr>
              <a:t>, 2001- [cit. 2013-12-27]. Dostupné z: </a:t>
            </a:r>
            <a:r>
              <a:rPr lang="cs-CZ" dirty="0">
                <a:latin typeface="Calibri" panose="020F0502020204030204" pitchFamily="34" charset="0"/>
                <a:hlinkClick r:id="rId5"/>
              </a:rPr>
              <a:t>http://upload.wikimedia.org/wikipedia/commons/5/50/Gray495.png</a:t>
            </a:r>
            <a:endParaRPr lang="cs-CZ" dirty="0">
              <a:latin typeface="Calibri" panose="020F0502020204030204" pitchFamily="34" charset="0"/>
            </a:endParaRPr>
          </a:p>
          <a:p>
            <a:r>
              <a:rPr lang="cs-CZ" dirty="0" smtClean="0">
                <a:latin typeface="Calibri" panose="020F0502020204030204" pitchFamily="34" charset="0"/>
              </a:rPr>
              <a:t>(5) </a:t>
            </a:r>
            <a:r>
              <a:rPr lang="cs-CZ" dirty="0">
                <a:latin typeface="Calibri" panose="020F0502020204030204" pitchFamily="34" charset="0"/>
              </a:rPr>
              <a:t>Věnčité tepny, pohled zpředu. In: </a:t>
            </a:r>
            <a:r>
              <a:rPr lang="cs-CZ" i="1" dirty="0" err="1">
                <a:latin typeface="Calibri" panose="020F0502020204030204" pitchFamily="34" charset="0"/>
              </a:rPr>
              <a:t>Wikipedia</a:t>
            </a:r>
            <a:r>
              <a:rPr lang="cs-CZ" i="1" dirty="0">
                <a:latin typeface="Calibri" panose="020F0502020204030204" pitchFamily="34" charset="0"/>
              </a:rPr>
              <a:t>: </a:t>
            </a:r>
            <a:r>
              <a:rPr lang="cs-CZ" i="1" dirty="0" err="1">
                <a:latin typeface="Calibri" panose="020F0502020204030204" pitchFamily="34" charset="0"/>
              </a:rPr>
              <a:t>the</a:t>
            </a:r>
            <a:r>
              <a:rPr lang="cs-CZ" i="1" dirty="0">
                <a:latin typeface="Calibri" panose="020F0502020204030204" pitchFamily="34" charset="0"/>
              </a:rPr>
              <a:t> free </a:t>
            </a:r>
            <a:r>
              <a:rPr lang="cs-CZ" i="1" dirty="0" err="1">
                <a:latin typeface="Calibri" panose="020F0502020204030204" pitchFamily="34" charset="0"/>
              </a:rPr>
              <a:t>encyclopedia</a:t>
            </a:r>
            <a:r>
              <a:rPr lang="cs-CZ" dirty="0">
                <a:latin typeface="Calibri" panose="020F0502020204030204" pitchFamily="34" charset="0"/>
              </a:rPr>
              <a:t> [online]. San Francisco (CA): </a:t>
            </a:r>
            <a:r>
              <a:rPr lang="cs-CZ" dirty="0" err="1">
                <a:latin typeface="Calibri" panose="020F0502020204030204" pitchFamily="34" charset="0"/>
              </a:rPr>
              <a:t>Wikimedia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Foundation</a:t>
            </a:r>
            <a:r>
              <a:rPr lang="cs-CZ" dirty="0">
                <a:latin typeface="Calibri" panose="020F0502020204030204" pitchFamily="34" charset="0"/>
              </a:rPr>
              <a:t>, 2001- [cit. 2013-12-27]. Dostupné z: </a:t>
            </a:r>
            <a:r>
              <a:rPr lang="cs-CZ" dirty="0">
                <a:latin typeface="Calibri" panose="020F0502020204030204" pitchFamily="34" charset="0"/>
                <a:hlinkClick r:id="rId6"/>
              </a:rPr>
              <a:t>http://upload.wikimedia.org/wikipedia/commons/9/9d/Gray492-es.png</a:t>
            </a:r>
            <a:endParaRPr lang="cs-CZ" dirty="0">
              <a:latin typeface="Calibri" panose="020F0502020204030204" pitchFamily="34" charset="0"/>
            </a:endParaRPr>
          </a:p>
          <a:p>
            <a:r>
              <a:rPr lang="cs-CZ" dirty="0" smtClean="0">
                <a:latin typeface="Calibri" panose="020F0502020204030204" pitchFamily="34" charset="0"/>
              </a:rPr>
              <a:t>(6) Žíly srdce</a:t>
            </a:r>
            <a:r>
              <a:rPr lang="cs-CZ" dirty="0">
                <a:latin typeface="Calibri" panose="020F0502020204030204" pitchFamily="34" charset="0"/>
              </a:rPr>
              <a:t>, pohled zleva. In: </a:t>
            </a:r>
            <a:r>
              <a:rPr lang="cs-CZ" i="1" dirty="0" err="1">
                <a:latin typeface="Calibri" panose="020F0502020204030204" pitchFamily="34" charset="0"/>
              </a:rPr>
              <a:t>Wikipedia</a:t>
            </a:r>
            <a:r>
              <a:rPr lang="cs-CZ" i="1" dirty="0">
                <a:latin typeface="Calibri" panose="020F0502020204030204" pitchFamily="34" charset="0"/>
              </a:rPr>
              <a:t>: </a:t>
            </a:r>
            <a:r>
              <a:rPr lang="cs-CZ" i="1" dirty="0" err="1">
                <a:latin typeface="Calibri" panose="020F0502020204030204" pitchFamily="34" charset="0"/>
              </a:rPr>
              <a:t>the</a:t>
            </a:r>
            <a:r>
              <a:rPr lang="cs-CZ" i="1" dirty="0">
                <a:latin typeface="Calibri" panose="020F0502020204030204" pitchFamily="34" charset="0"/>
              </a:rPr>
              <a:t> free </a:t>
            </a:r>
            <a:r>
              <a:rPr lang="cs-CZ" i="1" dirty="0" err="1">
                <a:latin typeface="Calibri" panose="020F0502020204030204" pitchFamily="34" charset="0"/>
              </a:rPr>
              <a:t>encyclopedia</a:t>
            </a:r>
            <a:r>
              <a:rPr lang="cs-CZ" dirty="0">
                <a:latin typeface="Calibri" panose="020F0502020204030204" pitchFamily="34" charset="0"/>
              </a:rPr>
              <a:t> [online]. San Francisco (CA): </a:t>
            </a:r>
            <a:r>
              <a:rPr lang="cs-CZ" dirty="0" err="1">
                <a:latin typeface="Calibri" panose="020F0502020204030204" pitchFamily="34" charset="0"/>
              </a:rPr>
              <a:t>Wikimedia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Foundation</a:t>
            </a:r>
            <a:r>
              <a:rPr lang="cs-CZ" dirty="0">
                <a:latin typeface="Calibri" panose="020F0502020204030204" pitchFamily="34" charset="0"/>
              </a:rPr>
              <a:t>, 2001- [cit. 2013-12-16]. Dostupné z: </a:t>
            </a:r>
            <a:r>
              <a:rPr lang="cs-CZ" dirty="0">
                <a:latin typeface="Calibri" panose="020F0502020204030204" pitchFamily="34" charset="0"/>
                <a:hlinkClick r:id="rId7"/>
              </a:rPr>
              <a:t>http://</a:t>
            </a:r>
            <a:r>
              <a:rPr lang="cs-CZ" dirty="0" smtClean="0">
                <a:latin typeface="Calibri" panose="020F0502020204030204" pitchFamily="34" charset="0"/>
                <a:hlinkClick r:id="rId7"/>
              </a:rPr>
              <a:t>upload.wikimedia.org/wikipedia/commons/5/5f/Gray491.png</a:t>
            </a:r>
            <a:endParaRPr lang="cs-CZ" dirty="0" smtClean="0">
              <a:latin typeface="Calibri" panose="020F0502020204030204" pitchFamily="34" charset="0"/>
            </a:endParaRPr>
          </a:p>
          <a:p>
            <a:pPr marL="45720" indent="0">
              <a:buNone/>
            </a:pPr>
            <a:r>
              <a:rPr lang="en-US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521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5689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indent="-182880">
              <a:lnSpc>
                <a:spcPct val="8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</a:pPr>
            <a:r>
              <a:rPr lang="cs-CZ" sz="19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Christiaan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19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Barnard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. In: </a:t>
            </a:r>
            <a:r>
              <a:rPr lang="cs-CZ" sz="19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Wikipedia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: </a:t>
            </a:r>
            <a:r>
              <a:rPr lang="cs-CZ" sz="19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 free </a:t>
            </a:r>
            <a:r>
              <a:rPr lang="cs-CZ" sz="19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encyclopedia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 [online]. San Francisco (CA): </a:t>
            </a:r>
            <a:r>
              <a:rPr lang="cs-CZ" sz="19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Wikimedia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19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Foundation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, 2001- [cit. 2014-01-02]. Dostupné z: 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hlinkClick r:id="rId2"/>
              </a:rPr>
              <a:t>http://cs.wikipedia.org/wiki/Christiaan_Barnard</a:t>
            </a:r>
            <a:endParaRPr lang="cs-CZ" sz="19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</a:endParaRPr>
          </a:p>
          <a:p>
            <a:pPr marL="228600" indent="-182880">
              <a:lnSpc>
                <a:spcPct val="8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</a:pP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Historie srdečních náhrad. In: </a:t>
            </a:r>
            <a:r>
              <a:rPr lang="cs-CZ" sz="19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Wikipedia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: </a:t>
            </a:r>
            <a:r>
              <a:rPr lang="cs-CZ" sz="19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 free </a:t>
            </a:r>
            <a:r>
              <a:rPr lang="cs-CZ" sz="19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encyclopedia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 [online]. San Francisco (CA): </a:t>
            </a:r>
            <a:r>
              <a:rPr lang="cs-CZ" sz="19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Wikimedia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19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Foundation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</a:rPr>
              <a:t>, 2001- [cit. 2014-01-02]. Dostupné z: </a:t>
            </a:r>
            <a:r>
              <a:rPr lang="cs-CZ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hlinkClick r:id="rId3"/>
              </a:rPr>
              <a:t>http://cs.wikipedia.org/wiki/Historie_srde%C4%8Dn%C3%ADch_n%C3%A1hrad</a:t>
            </a:r>
            <a:endParaRPr lang="cs-CZ" sz="19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</a:endParaRPr>
          </a:p>
          <a:p>
            <a:pPr marL="228600" indent="-182880">
              <a:lnSpc>
                <a:spcPct val="8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</a:endParaRPr>
          </a:p>
          <a:p>
            <a:pPr marL="228600" indent="-182880">
              <a:lnSpc>
                <a:spcPct val="8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</a:pPr>
            <a:endParaRPr lang="cs-CZ" sz="19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4017425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erodynamika">
    <a:dk1>
      <a:sysClr val="windowText" lastClr="000000"/>
    </a:dk1>
    <a:lt1>
      <a:sysClr val="window" lastClr="FFFFFF"/>
    </a:lt1>
    <a:dk2>
      <a:srgbClr val="212745"/>
    </a:dk2>
    <a:lt2>
      <a:srgbClr val="B4DCFA"/>
    </a:lt2>
    <a:accent1>
      <a:srgbClr val="4E67C8"/>
    </a:accent1>
    <a:accent2>
      <a:srgbClr val="5ECCF3"/>
    </a:accent2>
    <a:accent3>
      <a:srgbClr val="A7EA52"/>
    </a:accent3>
    <a:accent4>
      <a:srgbClr val="5DCEAF"/>
    </a:accent4>
    <a:accent5>
      <a:srgbClr val="FF8021"/>
    </a:accent5>
    <a:accent6>
      <a:srgbClr val="F14124"/>
    </a:accent6>
    <a:hlink>
      <a:srgbClr val="56C7AA"/>
    </a:hlink>
    <a:folHlink>
      <a:srgbClr val="59A8D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1253</TotalTime>
  <Words>916</Words>
  <Application>Microsoft Office PowerPoint</Application>
  <PresentationFormat>Předvádění na obrazovce (4:3)</PresentationFormat>
  <Paragraphs>198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Snímek 1</vt:lpstr>
      <vt:lpstr>COR = SRDCE </vt:lpstr>
      <vt:lpstr>Myokard – histologický preparát</vt:lpstr>
      <vt:lpstr>Snímek 4</vt:lpstr>
      <vt:lpstr>Snímek 5</vt:lpstr>
      <vt:lpstr>Srdeční skelet</vt:lpstr>
      <vt:lpstr>Cévní zásobení srdce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77</dc:creator>
  <cp:lastModifiedBy>Dum</cp:lastModifiedBy>
  <cp:revision>31</cp:revision>
  <dcterms:created xsi:type="dcterms:W3CDTF">2013-12-16T16:25:30Z</dcterms:created>
  <dcterms:modified xsi:type="dcterms:W3CDTF">2014-07-10T13:04:55Z</dcterms:modified>
</cp:coreProperties>
</file>