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66" r:id="rId3"/>
    <p:sldId id="256" r:id="rId4"/>
    <p:sldId id="259" r:id="rId5"/>
    <p:sldId id="264" r:id="rId6"/>
    <p:sldId id="267" r:id="rId7"/>
    <p:sldId id="262" r:id="rId8"/>
    <p:sldId id="261" r:id="rId9"/>
    <p:sldId id="258" r:id="rId10"/>
    <p:sldId id="263" r:id="rId11"/>
    <p:sldId id="268" r:id="rId12"/>
    <p:sldId id="269" r:id="rId13"/>
    <p:sldId id="260" r:id="rId14"/>
    <p:sldId id="265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3B475-FB50-4D5F-A07F-8681AFABC1F2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DDC3F0D-154A-41DD-BC19-054262D9BB6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3B475-FB50-4D5F-A07F-8681AFABC1F2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DC3F0D-154A-41DD-BC19-054262D9BB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3B475-FB50-4D5F-A07F-8681AFABC1F2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DC3F0D-154A-41DD-BC19-054262D9BB6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3B475-FB50-4D5F-A07F-8681AFABC1F2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DC3F0D-154A-41DD-BC19-054262D9BB6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3B475-FB50-4D5F-A07F-8681AFABC1F2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DC3F0D-154A-41DD-BC19-054262D9BB6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3B475-FB50-4D5F-A07F-8681AFABC1F2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DC3F0D-154A-41DD-BC19-054262D9BB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3B475-FB50-4D5F-A07F-8681AFABC1F2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DC3F0D-154A-41DD-BC19-054262D9BB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3B475-FB50-4D5F-A07F-8681AFABC1F2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DC3F0D-154A-41DD-BC19-054262D9BB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3B475-FB50-4D5F-A07F-8681AFABC1F2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DC3F0D-154A-41DD-BC19-054262D9BB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3B475-FB50-4D5F-A07F-8681AFABC1F2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DC3F0D-154A-41DD-BC19-054262D9BB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3B475-FB50-4D5F-A07F-8681AFABC1F2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DC3F0D-154A-41DD-BC19-054262D9BB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E43B475-FB50-4D5F-A07F-8681AFABC1F2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DDC3F0D-154A-41DD-BC19-054262D9BB6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www.wikiskripta.eu/images/f/f6/P%C5%99evodn%C3%AD_syst%C3%A9m_srde%C4%8Dn%C3%AD.png" TargetMode="Externa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upload.wikimedia.org/wikipedia/commons/2/23/RLS_12blauLeg.png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upload.wikimedia.org/wikipedia/commons/c/c1/ECGcolor.svg" TargetMode="Externa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upload.wikimedia.org/wikipedia/commons/4/4d/Blausen_0339_Electrocardiogram.png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upload.wikimedia.org/wikipedia/commons/e/e5/ECG_principle_slow.gif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://upload.wikimedia.org/wikipedia/commons/9/9e/SinusRhythmLabels.svg" TargetMode="Externa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://www.wikiskripta.eu/images/a/a5/Depolarizace.png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2/23/RLS_12blauLeg.png/397px-RLS_12blauLeg.png" TargetMode="External"/><Relationship Id="rId2" Type="http://schemas.openxmlformats.org/officeDocument/2006/relationships/hyperlink" Target="http://www.wikiskripta.eu/images/thumb/f/f6/P%C5%99evodn%C3%AD_syst%C3%A9m_srde%C4%8Dn%C3%AD.png/250px-P%C5%99evodn%C3%AD_syst%C3%A9m_srde%C4%8Dn%C3%AD.pn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upload.wikimedia.org/wikipedia/commons/4/4d/Blausen_0339_Electrocardiogram.png" TargetMode="External"/><Relationship Id="rId5" Type="http://schemas.openxmlformats.org/officeDocument/2006/relationships/hyperlink" Target="http://upload.wikimedia.org/wikipedia/commons/b/bd/12leadECG.jpg" TargetMode="External"/><Relationship Id="rId4" Type="http://schemas.openxmlformats.org/officeDocument/2006/relationships/hyperlink" Target="http://upload.wikimedia.org/wikipedia/commons/thumb/c/c1/ECGcolor.svg/408px-ECGcolor.svg.png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ikiskripta.eu/images/thumb/a/a5/Depolarizace.png/500px-Depolarizace.png" TargetMode="External"/><Relationship Id="rId2" Type="http://schemas.openxmlformats.org/officeDocument/2006/relationships/hyperlink" Target="http://upload.wikimedia.org/wikipedia/commons/thumb/9/9e/SinusRhythmLabels.svg/608px-SinusRhythmLabels.svg.pn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upload.wikimedia.org/wikipedia/commons/thumb/e/e5/ECG_principle_slow.gif/525px-ECG_principle_slow.gi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4122149"/>
              </p:ext>
            </p:extLst>
          </p:nvPr>
        </p:nvGraphicFramePr>
        <p:xfrm>
          <a:off x="664371" y="260648"/>
          <a:ext cx="7813676" cy="5291317"/>
        </p:xfrm>
        <a:graphic>
          <a:graphicData uri="http://schemas.openxmlformats.org/drawingml/2006/table">
            <a:tbl>
              <a:tblPr/>
              <a:tblGrid>
                <a:gridCol w="1316037"/>
                <a:gridCol w="6497639"/>
              </a:tblGrid>
              <a:tr h="621924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0487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487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487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Šmerala 25/2565, 728 04, Ostrava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487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Činnost srdce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6945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Zdeňka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Platošová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487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Biologie člověka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6945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Septima a 3. ročník, seminář z biologie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487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27.12.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868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DUM je určen pro rozvoj a upevnění  teoretických poznatků žáků z biologie člověka v oblasti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oběhové soustavy - činnosti lidského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srdce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8676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v programu Microsoft PowerPoint, nutný dataprojektor, vhodný je model srdce člověka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487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8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0353" y="5589240"/>
            <a:ext cx="6081713" cy="126876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90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090" y="908052"/>
            <a:ext cx="576263" cy="576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95861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980728"/>
          </a:xfrm>
        </p:spPr>
        <p:txBody>
          <a:bodyPr/>
          <a:lstStyle/>
          <a:p>
            <a:r>
              <a:rPr lang="cs-CZ" dirty="0" smtClean="0"/>
              <a:t>Činnost srdce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8229600" cy="452596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Srdce zajišťuje </a:t>
            </a:r>
            <a:r>
              <a:rPr lang="cs-CZ" dirty="0"/>
              <a:t>pohánění krve krevním oběhem</a:t>
            </a:r>
            <a:endParaRPr lang="cs-CZ" dirty="0" smtClean="0"/>
          </a:p>
          <a:p>
            <a:r>
              <a:rPr lang="cs-CZ" dirty="0" smtClean="0"/>
              <a:t>Činností srdce se rozumí automatické a rytmické stahování srdeční svaloviny(systola) a její následné uvolnění (diastola)</a:t>
            </a:r>
          </a:p>
          <a:p>
            <a:r>
              <a:rPr lang="cs-CZ" dirty="0" smtClean="0"/>
              <a:t>podněty </a:t>
            </a:r>
            <a:r>
              <a:rPr lang="cs-CZ" dirty="0"/>
              <a:t>ke </a:t>
            </a:r>
            <a:r>
              <a:rPr lang="cs-CZ" dirty="0" smtClean="0"/>
              <a:t>stahu myokardu </a:t>
            </a:r>
            <a:r>
              <a:rPr lang="cs-CZ" dirty="0"/>
              <a:t>vznikají a jsou vedeny  souborem </a:t>
            </a:r>
            <a:r>
              <a:rPr lang="cs-CZ" dirty="0" smtClean="0"/>
              <a:t>specializovaných svalových buněk seskupených v tzv. převodní </a:t>
            </a:r>
            <a:r>
              <a:rPr lang="cs-CZ" dirty="0"/>
              <a:t>systém srdeční</a:t>
            </a:r>
          </a:p>
          <a:p>
            <a:r>
              <a:rPr lang="cs-CZ" dirty="0" smtClean="0"/>
              <a:t>Činnost srdce je ovlivňována autonomním nervovým systémem:</a:t>
            </a:r>
          </a:p>
          <a:p>
            <a:pPr lvl="1"/>
            <a:r>
              <a:rPr lang="cs-CZ" sz="1900" dirty="0" smtClean="0"/>
              <a:t>Vlákna sympatiku zrychlují srdeční akce </a:t>
            </a:r>
            <a:r>
              <a:rPr lang="cs-CZ" sz="1900" smtClean="0"/>
              <a:t>a </a:t>
            </a:r>
            <a:r>
              <a:rPr lang="cs-CZ" sz="1900"/>
              <a:t>rozšiřují </a:t>
            </a:r>
            <a:r>
              <a:rPr lang="cs-CZ" sz="1900" smtClean="0"/>
              <a:t>věnčité tepny</a:t>
            </a:r>
            <a:endParaRPr lang="cs-CZ" sz="1900" dirty="0" smtClean="0"/>
          </a:p>
          <a:p>
            <a:pPr lvl="1"/>
            <a:r>
              <a:rPr lang="cs-CZ" sz="1900" dirty="0"/>
              <a:t>Vlákna </a:t>
            </a:r>
            <a:r>
              <a:rPr lang="cs-CZ" sz="1900" dirty="0" smtClean="0"/>
              <a:t>parasympatiku zpomalují srdeční </a:t>
            </a:r>
            <a:r>
              <a:rPr lang="cs-CZ" sz="1900" dirty="0"/>
              <a:t>akce a </a:t>
            </a:r>
            <a:r>
              <a:rPr lang="cs-CZ" sz="1900" dirty="0" smtClean="0"/>
              <a:t>způsobují zúžení věnčitých tepen</a:t>
            </a:r>
          </a:p>
          <a:p>
            <a:r>
              <a:rPr lang="cs-CZ" dirty="0" smtClean="0"/>
              <a:t>Centrum regulace srdeční akce je součástí retikulární formace prodloužené míchy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7350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64704"/>
          </a:xfrm>
        </p:spPr>
        <p:txBody>
          <a:bodyPr/>
          <a:lstStyle/>
          <a:p>
            <a:r>
              <a:rPr lang="cs-CZ" sz="3200" dirty="0" smtClean="0"/>
              <a:t>Převodní systém srdeční</a:t>
            </a:r>
            <a:endParaRPr lang="cs-CZ" sz="32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107504" y="908720"/>
            <a:ext cx="8856984" cy="5472608"/>
          </a:xfrm>
        </p:spPr>
        <p:txBody>
          <a:bodyPr>
            <a:normAutofit fontScale="92500"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b="1" dirty="0" smtClean="0"/>
              <a:t>Sinusový </a:t>
            </a:r>
            <a:r>
              <a:rPr lang="cs-CZ" b="1" dirty="0"/>
              <a:t>uzel</a:t>
            </a:r>
            <a:r>
              <a:rPr lang="cs-CZ" dirty="0"/>
              <a:t>= </a:t>
            </a:r>
            <a:r>
              <a:rPr lang="cs-CZ" i="1" dirty="0"/>
              <a:t>nodus </a:t>
            </a:r>
            <a:r>
              <a:rPr lang="cs-CZ" i="1" dirty="0" err="1"/>
              <a:t>sinuatrialis</a:t>
            </a:r>
            <a:r>
              <a:rPr lang="cs-CZ" i="1" dirty="0"/>
              <a:t> </a:t>
            </a:r>
          </a:p>
          <a:p>
            <a:pPr lvl="1"/>
            <a:r>
              <a:rPr lang="cs-CZ" sz="2000" dirty="0"/>
              <a:t>centrum </a:t>
            </a:r>
            <a:r>
              <a:rPr lang="cs-CZ" sz="2000" dirty="0" err="1"/>
              <a:t>automacie</a:t>
            </a:r>
            <a:r>
              <a:rPr lang="cs-CZ" sz="2000" dirty="0"/>
              <a:t> -udává rytmus srdce </a:t>
            </a:r>
          </a:p>
          <a:p>
            <a:pPr lvl="1"/>
            <a:r>
              <a:rPr lang="cs-CZ" sz="2000" dirty="0"/>
              <a:t>nachází se při ústí </a:t>
            </a:r>
            <a:r>
              <a:rPr lang="cs-CZ" sz="2000" dirty="0" err="1" smtClean="0"/>
              <a:t>vena</a:t>
            </a:r>
            <a:r>
              <a:rPr lang="cs-CZ" sz="2000" dirty="0" smtClean="0"/>
              <a:t> </a:t>
            </a:r>
            <a:r>
              <a:rPr lang="cs-CZ" sz="2000" dirty="0" err="1"/>
              <a:t>cava</a:t>
            </a:r>
            <a:r>
              <a:rPr lang="cs-CZ" sz="2000" dirty="0"/>
              <a:t> superior</a:t>
            </a:r>
          </a:p>
          <a:p>
            <a:pPr marL="457200" indent="-457200">
              <a:buFont typeface="+mj-lt"/>
              <a:buAutoNum type="arabicPeriod" startAt="2"/>
            </a:pPr>
            <a:r>
              <a:rPr lang="cs-CZ" b="1" dirty="0"/>
              <a:t>Síňokomorový uzel </a:t>
            </a:r>
            <a:r>
              <a:rPr lang="cs-CZ" dirty="0"/>
              <a:t>= </a:t>
            </a:r>
            <a:r>
              <a:rPr lang="cs-CZ" i="1" dirty="0" smtClean="0"/>
              <a:t>nodus </a:t>
            </a:r>
            <a:r>
              <a:rPr lang="cs-CZ" i="1" dirty="0" err="1" smtClean="0"/>
              <a:t>atrioventricularis</a:t>
            </a:r>
            <a:r>
              <a:rPr lang="cs-CZ" i="1" dirty="0" smtClean="0"/>
              <a:t> </a:t>
            </a:r>
            <a:endParaRPr lang="cs-CZ" i="1" dirty="0"/>
          </a:p>
          <a:p>
            <a:pPr lvl="1"/>
            <a:r>
              <a:rPr lang="cs-CZ" sz="2000" dirty="0"/>
              <a:t>je uložen v předsíňovém septu před ústím sinus </a:t>
            </a:r>
            <a:r>
              <a:rPr lang="cs-CZ" sz="2000" dirty="0" err="1"/>
              <a:t>coronarius</a:t>
            </a:r>
            <a:endParaRPr lang="cs-CZ" sz="2000" dirty="0"/>
          </a:p>
          <a:p>
            <a:pPr lvl="1"/>
            <a:r>
              <a:rPr lang="cs-CZ" sz="2000" dirty="0" smtClean="0"/>
              <a:t>Zpomaluje </a:t>
            </a:r>
            <a:r>
              <a:rPr lang="cs-CZ" sz="2000" dirty="0"/>
              <a:t>vedení vzruchu</a:t>
            </a:r>
          </a:p>
          <a:p>
            <a:pPr lvl="1"/>
            <a:r>
              <a:rPr lang="cs-CZ" sz="2000" dirty="0"/>
              <a:t>Spojení se sinusovým uzlem zajišťují </a:t>
            </a:r>
            <a:r>
              <a:rPr lang="cs-CZ" sz="2000" dirty="0" err="1"/>
              <a:t>internodální</a:t>
            </a:r>
            <a:r>
              <a:rPr lang="cs-CZ" sz="2000" dirty="0"/>
              <a:t> svazky</a:t>
            </a:r>
          </a:p>
          <a:p>
            <a:pPr marL="457200" indent="-457200">
              <a:buFont typeface="+mj-lt"/>
              <a:buAutoNum type="arabicPeriod" startAt="3"/>
            </a:pPr>
            <a:r>
              <a:rPr lang="cs-CZ" b="1" dirty="0" err="1"/>
              <a:t>Hisův</a:t>
            </a:r>
            <a:r>
              <a:rPr lang="cs-CZ" b="1" dirty="0"/>
              <a:t> </a:t>
            </a:r>
            <a:r>
              <a:rPr lang="cs-CZ" b="1" dirty="0" smtClean="0"/>
              <a:t>svazek </a:t>
            </a:r>
            <a:r>
              <a:rPr lang="cs-CZ" dirty="0" smtClean="0"/>
              <a:t>= </a:t>
            </a:r>
            <a:r>
              <a:rPr lang="cs-CZ" i="1" dirty="0" err="1" smtClean="0"/>
              <a:t>fasciculus</a:t>
            </a:r>
            <a:r>
              <a:rPr lang="cs-CZ" i="1" dirty="0" smtClean="0"/>
              <a:t> </a:t>
            </a:r>
            <a:r>
              <a:rPr lang="cs-CZ" i="1" dirty="0" err="1"/>
              <a:t>atrioventricularis</a:t>
            </a:r>
            <a:endParaRPr lang="cs-CZ" i="1" dirty="0"/>
          </a:p>
          <a:p>
            <a:pPr lvl="1"/>
            <a:r>
              <a:rPr lang="cs-CZ" sz="2000" dirty="0"/>
              <a:t>Vystupuje ze síňokomorového uzlu prochází přes část srdečního skeletu a následně probíhá mezikomorovou </a:t>
            </a:r>
            <a:r>
              <a:rPr lang="cs-CZ" sz="2000" dirty="0" smtClean="0"/>
              <a:t>přepážkou </a:t>
            </a:r>
          </a:p>
          <a:p>
            <a:pPr lvl="1"/>
            <a:r>
              <a:rPr lang="cs-CZ" sz="2000" dirty="0" smtClean="0"/>
              <a:t>při </a:t>
            </a:r>
            <a:r>
              <a:rPr lang="cs-CZ" sz="2000" dirty="0"/>
              <a:t>přechodu z vazivové části septa </a:t>
            </a:r>
            <a:r>
              <a:rPr lang="cs-CZ" sz="2000" dirty="0" smtClean="0"/>
              <a:t>do svalové </a:t>
            </a:r>
            <a:r>
              <a:rPr lang="cs-CZ" sz="2000" dirty="0"/>
              <a:t>se svazek dělí </a:t>
            </a:r>
            <a:r>
              <a:rPr lang="cs-CZ" sz="2000" dirty="0" smtClean="0"/>
              <a:t>na </a:t>
            </a:r>
            <a:r>
              <a:rPr lang="cs-CZ" sz="2000" dirty="0" err="1" smtClean="0"/>
              <a:t>Tawarova</a:t>
            </a:r>
            <a:r>
              <a:rPr lang="cs-CZ" sz="2000" dirty="0" smtClean="0"/>
              <a:t> raménka</a:t>
            </a:r>
            <a:endParaRPr lang="cs-CZ" sz="2000" dirty="0"/>
          </a:p>
          <a:p>
            <a:pPr marL="457200" indent="-457200">
              <a:buFont typeface="+mj-lt"/>
              <a:buAutoNum type="arabicPeriod" startAt="4"/>
            </a:pPr>
            <a:r>
              <a:rPr lang="cs-CZ" b="1" dirty="0" smtClean="0"/>
              <a:t>Pravé </a:t>
            </a:r>
            <a:r>
              <a:rPr lang="cs-CZ" b="1" dirty="0"/>
              <a:t>a levé </a:t>
            </a:r>
            <a:r>
              <a:rPr lang="cs-CZ" b="1" dirty="0" err="1"/>
              <a:t>Tawarovo</a:t>
            </a:r>
            <a:r>
              <a:rPr lang="cs-CZ" b="1" dirty="0"/>
              <a:t> raménko</a:t>
            </a:r>
            <a:r>
              <a:rPr lang="cs-CZ" dirty="0"/>
              <a:t>= </a:t>
            </a:r>
            <a:r>
              <a:rPr lang="cs-CZ" i="1" dirty="0" err="1"/>
              <a:t>crus</a:t>
            </a:r>
            <a:r>
              <a:rPr lang="cs-CZ" i="1" dirty="0"/>
              <a:t> </a:t>
            </a:r>
            <a:r>
              <a:rPr lang="cs-CZ" i="1" dirty="0" err="1"/>
              <a:t>dextrum</a:t>
            </a:r>
            <a:r>
              <a:rPr lang="cs-CZ" i="1" dirty="0"/>
              <a:t> et </a:t>
            </a:r>
            <a:r>
              <a:rPr lang="cs-CZ" i="1" dirty="0" err="1" smtClean="0"/>
              <a:t>sinistrum</a:t>
            </a:r>
            <a:endParaRPr lang="cs-CZ" i="1" dirty="0" smtClean="0"/>
          </a:p>
          <a:p>
            <a:pPr marL="457200" indent="-457200">
              <a:buFont typeface="+mj-lt"/>
              <a:buAutoNum type="arabicPeriod" startAt="4"/>
            </a:pPr>
            <a:r>
              <a:rPr lang="cs-CZ" b="1" dirty="0"/>
              <a:t>Purkyňova vlákna</a:t>
            </a:r>
            <a:r>
              <a:rPr lang="cs-CZ" dirty="0" smtClean="0"/>
              <a:t>= </a:t>
            </a:r>
            <a:r>
              <a:rPr lang="cs-CZ" i="1" dirty="0" err="1" smtClean="0"/>
              <a:t>rami</a:t>
            </a:r>
            <a:r>
              <a:rPr lang="cs-CZ" i="1" dirty="0" smtClean="0"/>
              <a:t> </a:t>
            </a:r>
            <a:r>
              <a:rPr lang="cs-CZ" i="1" dirty="0" err="1"/>
              <a:t>subendocardiales</a:t>
            </a:r>
            <a:r>
              <a:rPr lang="cs-CZ" i="1" dirty="0"/>
              <a:t> </a:t>
            </a:r>
            <a:endParaRPr lang="cs-CZ" i="1" dirty="0" smtClean="0"/>
          </a:p>
          <a:p>
            <a:pPr lvl="1"/>
            <a:r>
              <a:rPr lang="cs-CZ" sz="2000" dirty="0" smtClean="0"/>
              <a:t>V oblasti </a:t>
            </a:r>
            <a:r>
              <a:rPr lang="cs-CZ" sz="2000" dirty="0"/>
              <a:t>komor se </a:t>
            </a:r>
            <a:r>
              <a:rPr lang="cs-CZ" sz="2000" dirty="0" err="1" smtClean="0"/>
              <a:t>Tawarova</a:t>
            </a:r>
            <a:r>
              <a:rPr lang="cs-CZ" sz="2000" dirty="0" smtClean="0"/>
              <a:t> raménka </a:t>
            </a:r>
            <a:r>
              <a:rPr lang="cs-CZ" sz="2000" dirty="0"/>
              <a:t>vějířovitě větví a </a:t>
            </a:r>
            <a:r>
              <a:rPr lang="cs-CZ" sz="2000" dirty="0" smtClean="0"/>
              <a:t>postupují jako Purkyňova vlákna a </a:t>
            </a:r>
            <a:r>
              <a:rPr lang="cs-CZ" sz="2000" dirty="0"/>
              <a:t>vedou vzruch od srdečního hrotu k basi </a:t>
            </a:r>
            <a:r>
              <a:rPr lang="cs-CZ" sz="2000" dirty="0" smtClean="0"/>
              <a:t>srdce</a:t>
            </a:r>
            <a:endParaRPr lang="cs-CZ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589337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cs-CZ" sz="3200" dirty="0" err="1" smtClean="0"/>
              <a:t>Systema</a:t>
            </a:r>
            <a:r>
              <a:rPr lang="cs-CZ" sz="3200" dirty="0" smtClean="0"/>
              <a:t> </a:t>
            </a:r>
            <a:r>
              <a:rPr lang="cs-CZ" sz="3200" dirty="0" err="1" smtClean="0"/>
              <a:t>conducens</a:t>
            </a:r>
            <a:r>
              <a:rPr lang="cs-CZ" sz="3200" dirty="0" smtClean="0"/>
              <a:t> </a:t>
            </a:r>
            <a:r>
              <a:rPr lang="cs-CZ" sz="3200" dirty="0" err="1" smtClean="0"/>
              <a:t>cordis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2400" i="1" dirty="0" smtClean="0"/>
              <a:t>převodní systém srdeční</a:t>
            </a:r>
            <a:endParaRPr lang="cs-CZ" sz="2400" i="1" dirty="0"/>
          </a:p>
        </p:txBody>
      </p:sp>
      <p:sp>
        <p:nvSpPr>
          <p:cNvPr id="7" name="Obdélník 6"/>
          <p:cNvSpPr/>
          <p:nvPr/>
        </p:nvSpPr>
        <p:spPr>
          <a:xfrm>
            <a:off x="6222651" y="1812597"/>
            <a:ext cx="29168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1. </a:t>
            </a:r>
            <a:endParaRPr lang="cs-CZ" dirty="0">
              <a:effectLst/>
            </a:endParaRPr>
          </a:p>
        </p:txBody>
      </p:sp>
      <p:pic>
        <p:nvPicPr>
          <p:cNvPr id="1028" name="Picture 4" descr="Soubor:Převodní systém srdeční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083517"/>
            <a:ext cx="6877050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7812360" y="1196752"/>
            <a:ext cx="341760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(1)</a:t>
            </a:r>
            <a:endParaRPr lang="cs-CZ" sz="1050" dirty="0"/>
          </a:p>
        </p:txBody>
      </p:sp>
      <p:sp>
        <p:nvSpPr>
          <p:cNvPr id="10" name="Tlačítko akce: Konec 9">
            <a:hlinkClick r:id="" action="ppaction://hlinkshowjump?jump=lastslideviewed" highlightClick="1"/>
          </p:cNvPr>
          <p:cNvSpPr>
            <a:spLocks noChangeAspect="1"/>
          </p:cNvSpPr>
          <p:nvPr/>
        </p:nvSpPr>
        <p:spPr>
          <a:xfrm>
            <a:off x="8388424" y="5830956"/>
            <a:ext cx="531632" cy="531632"/>
          </a:xfrm>
          <a:prstGeom prst="actionButtonEnd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2142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 descr="Soubor:RLS 12blauLeg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548680"/>
            <a:ext cx="3781425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148064" y="1052527"/>
            <a:ext cx="3995936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Převodní systém srdeční:</a:t>
            </a:r>
            <a:r>
              <a:rPr lang="cs-CZ" dirty="0"/>
              <a:t> </a:t>
            </a:r>
            <a:endParaRPr lang="cs-CZ" dirty="0" smtClean="0"/>
          </a:p>
          <a:p>
            <a:r>
              <a:rPr lang="cs-CZ" dirty="0" smtClean="0"/>
              <a:t>1 </a:t>
            </a:r>
            <a:r>
              <a:rPr lang="cs-CZ" dirty="0"/>
              <a:t>– SA </a:t>
            </a:r>
            <a:r>
              <a:rPr lang="cs-CZ" dirty="0" smtClean="0"/>
              <a:t>uzel </a:t>
            </a:r>
            <a:r>
              <a:rPr lang="cs-CZ" sz="1600" i="1" dirty="0" smtClean="0"/>
              <a:t>(nodus </a:t>
            </a:r>
            <a:r>
              <a:rPr lang="cs-CZ" sz="1600" i="1" dirty="0" err="1" smtClean="0"/>
              <a:t>sinuatrislis</a:t>
            </a:r>
            <a:r>
              <a:rPr lang="cs-CZ" sz="1600" i="1" dirty="0" smtClean="0"/>
              <a:t>)</a:t>
            </a:r>
          </a:p>
          <a:p>
            <a:r>
              <a:rPr lang="cs-CZ" dirty="0" smtClean="0"/>
              <a:t>2 </a:t>
            </a:r>
            <a:r>
              <a:rPr lang="cs-CZ" dirty="0"/>
              <a:t>– AV </a:t>
            </a:r>
            <a:r>
              <a:rPr lang="cs-CZ" dirty="0" smtClean="0"/>
              <a:t>uzel </a:t>
            </a:r>
            <a:r>
              <a:rPr lang="cs-CZ" sz="1600" i="1" dirty="0"/>
              <a:t>(nodus </a:t>
            </a:r>
            <a:r>
              <a:rPr lang="cs-CZ" sz="1600" i="1" dirty="0" err="1" smtClean="0"/>
              <a:t>atrioventricularis</a:t>
            </a:r>
            <a:r>
              <a:rPr lang="cs-CZ" sz="1600" i="1" dirty="0" smtClean="0"/>
              <a:t>)</a:t>
            </a:r>
            <a:endParaRPr lang="cs-CZ" sz="1600" i="1" dirty="0"/>
          </a:p>
          <a:p>
            <a:r>
              <a:rPr lang="cs-CZ" dirty="0" smtClean="0"/>
              <a:t>3 </a:t>
            </a:r>
            <a:r>
              <a:rPr lang="cs-CZ" dirty="0"/>
              <a:t>– </a:t>
            </a:r>
            <a:r>
              <a:rPr lang="cs-CZ" dirty="0" err="1"/>
              <a:t>Hisův</a:t>
            </a:r>
            <a:r>
              <a:rPr lang="cs-CZ" dirty="0"/>
              <a:t> </a:t>
            </a:r>
            <a:r>
              <a:rPr lang="cs-CZ" dirty="0" smtClean="0"/>
              <a:t>svazek </a:t>
            </a:r>
            <a:r>
              <a:rPr lang="cs-CZ" sz="1600" i="1" dirty="0" smtClean="0"/>
              <a:t>(</a:t>
            </a:r>
            <a:r>
              <a:rPr lang="cs-CZ" sz="1600" i="1" dirty="0" err="1" smtClean="0"/>
              <a:t>fasciculus</a:t>
            </a:r>
            <a:r>
              <a:rPr lang="cs-CZ" sz="1600" i="1" dirty="0" smtClean="0"/>
              <a:t> 	</a:t>
            </a:r>
            <a:r>
              <a:rPr lang="cs-CZ" sz="1600" i="1" dirty="0" err="1" smtClean="0"/>
              <a:t>atrioventricularis</a:t>
            </a:r>
            <a:r>
              <a:rPr lang="cs-CZ" sz="1600" i="1" dirty="0" smtClean="0"/>
              <a:t>)</a:t>
            </a:r>
          </a:p>
          <a:p>
            <a:r>
              <a:rPr lang="cs-CZ" dirty="0" smtClean="0"/>
              <a:t>4 </a:t>
            </a:r>
            <a:r>
              <a:rPr lang="cs-CZ" dirty="0"/>
              <a:t>– levé </a:t>
            </a:r>
            <a:r>
              <a:rPr lang="cs-CZ" dirty="0" err="1"/>
              <a:t>Tawarovo</a:t>
            </a:r>
            <a:r>
              <a:rPr lang="cs-CZ" dirty="0"/>
              <a:t> </a:t>
            </a:r>
            <a:r>
              <a:rPr lang="cs-CZ" dirty="0" smtClean="0"/>
              <a:t>raménko </a:t>
            </a:r>
            <a:r>
              <a:rPr lang="cs-CZ" sz="1600" i="1" dirty="0" smtClean="0"/>
              <a:t>(</a:t>
            </a:r>
            <a:r>
              <a:rPr lang="cs-CZ" sz="1600" i="1" dirty="0" err="1" smtClean="0"/>
              <a:t>crus</a:t>
            </a:r>
            <a:r>
              <a:rPr lang="cs-CZ" sz="1600" i="1" dirty="0" smtClean="0"/>
              <a:t> 	</a:t>
            </a:r>
            <a:r>
              <a:rPr lang="cs-CZ" sz="1600" i="1" dirty="0" err="1" smtClean="0"/>
              <a:t>sinistrum</a:t>
            </a:r>
            <a:r>
              <a:rPr lang="cs-CZ" sz="1600" i="1" dirty="0" smtClean="0"/>
              <a:t>)</a:t>
            </a:r>
          </a:p>
          <a:p>
            <a:r>
              <a:rPr lang="cs-CZ" dirty="0" smtClean="0"/>
              <a:t>5 </a:t>
            </a:r>
            <a:r>
              <a:rPr lang="cs-CZ" dirty="0"/>
              <a:t>– </a:t>
            </a:r>
            <a:r>
              <a:rPr lang="cs-CZ" dirty="0" err="1"/>
              <a:t>fasciculus</a:t>
            </a:r>
            <a:r>
              <a:rPr lang="cs-CZ" dirty="0"/>
              <a:t> </a:t>
            </a:r>
            <a:r>
              <a:rPr lang="cs-CZ" dirty="0" err="1" smtClean="0"/>
              <a:t>anterior</a:t>
            </a:r>
            <a:endParaRPr lang="cs-CZ" dirty="0" smtClean="0"/>
          </a:p>
          <a:p>
            <a:r>
              <a:rPr lang="cs-CZ" dirty="0" smtClean="0"/>
              <a:t>6 </a:t>
            </a:r>
            <a:r>
              <a:rPr lang="cs-CZ" dirty="0"/>
              <a:t>– </a:t>
            </a:r>
            <a:r>
              <a:rPr lang="cs-CZ" dirty="0" err="1"/>
              <a:t>fasciculus</a:t>
            </a:r>
            <a:r>
              <a:rPr lang="cs-CZ" dirty="0"/>
              <a:t> </a:t>
            </a:r>
            <a:r>
              <a:rPr lang="cs-CZ" dirty="0" err="1" smtClean="0"/>
              <a:t>posterior</a:t>
            </a:r>
            <a:endParaRPr lang="cs-CZ" dirty="0" smtClean="0"/>
          </a:p>
          <a:p>
            <a:r>
              <a:rPr lang="cs-CZ" dirty="0" smtClean="0"/>
              <a:t>7 </a:t>
            </a:r>
            <a:r>
              <a:rPr lang="cs-CZ" dirty="0"/>
              <a:t>– dutina levé </a:t>
            </a:r>
            <a:r>
              <a:rPr lang="cs-CZ" dirty="0" smtClean="0"/>
              <a:t>komory</a:t>
            </a:r>
          </a:p>
          <a:p>
            <a:r>
              <a:rPr lang="cs-CZ" dirty="0" smtClean="0"/>
              <a:t>8 </a:t>
            </a:r>
            <a:r>
              <a:rPr lang="cs-CZ" dirty="0"/>
              <a:t>– </a:t>
            </a:r>
            <a:r>
              <a:rPr lang="cs-CZ" dirty="0" err="1"/>
              <a:t>interventrikulární</a:t>
            </a:r>
            <a:r>
              <a:rPr lang="cs-CZ" dirty="0"/>
              <a:t> </a:t>
            </a:r>
            <a:r>
              <a:rPr lang="cs-CZ" dirty="0" smtClean="0"/>
              <a:t>septum</a:t>
            </a:r>
          </a:p>
          <a:p>
            <a:r>
              <a:rPr lang="cs-CZ" dirty="0" smtClean="0"/>
              <a:t>9 </a:t>
            </a:r>
            <a:r>
              <a:rPr lang="cs-CZ" dirty="0"/>
              <a:t>– dutina pravé </a:t>
            </a:r>
            <a:r>
              <a:rPr lang="cs-CZ" dirty="0" smtClean="0"/>
              <a:t>komory</a:t>
            </a:r>
          </a:p>
          <a:p>
            <a:r>
              <a:rPr lang="cs-CZ" dirty="0" smtClean="0"/>
              <a:t>10 </a:t>
            </a:r>
            <a:r>
              <a:rPr lang="cs-CZ" dirty="0"/>
              <a:t>– pravé </a:t>
            </a:r>
            <a:r>
              <a:rPr lang="cs-CZ" dirty="0" err="1"/>
              <a:t>Tawarovo</a:t>
            </a:r>
            <a:r>
              <a:rPr lang="cs-CZ" dirty="0"/>
              <a:t> </a:t>
            </a:r>
            <a:r>
              <a:rPr lang="cs-CZ" dirty="0" smtClean="0"/>
              <a:t>raménko </a:t>
            </a:r>
            <a:r>
              <a:rPr lang="cs-CZ" sz="1600" i="1" dirty="0" smtClean="0"/>
              <a:t>(</a:t>
            </a:r>
            <a:r>
              <a:rPr lang="cs-CZ" sz="1600" i="1" dirty="0" err="1" smtClean="0"/>
              <a:t>crus</a:t>
            </a:r>
            <a:r>
              <a:rPr lang="cs-CZ" sz="1600" i="1" dirty="0" smtClean="0"/>
              <a:t> 	</a:t>
            </a:r>
            <a:r>
              <a:rPr lang="cs-CZ" sz="1600" i="1" dirty="0" err="1" smtClean="0"/>
              <a:t>dextrum</a:t>
            </a:r>
            <a:r>
              <a:rPr lang="cs-CZ" sz="1600" i="1" dirty="0" smtClean="0"/>
              <a:t>)</a:t>
            </a:r>
            <a:endParaRPr lang="cs-CZ" sz="1600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67249" y="548680"/>
            <a:ext cx="341760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(2)</a:t>
            </a: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3555997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64704"/>
          </a:xfrm>
        </p:spPr>
        <p:txBody>
          <a:bodyPr/>
          <a:lstStyle/>
          <a:p>
            <a:r>
              <a:rPr lang="cs-CZ" sz="3200" dirty="0" smtClean="0"/>
              <a:t>Srdeční cyklus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8856984" cy="5361459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Děj od naplnění předsíní a komor krví po vypuzení krve ze srdce=srdeční cyklus</a:t>
            </a:r>
          </a:p>
          <a:p>
            <a:r>
              <a:rPr lang="cs-CZ" dirty="0" smtClean="0"/>
              <a:t>U dospělého se v klidu srdeční cyklus zopakuje za minutu 70-75x</a:t>
            </a:r>
          </a:p>
          <a:p>
            <a:r>
              <a:rPr lang="cs-CZ" dirty="0" smtClean="0"/>
              <a:t>Srdeční cyklus má dvě části – systolu a diastolu</a:t>
            </a:r>
          </a:p>
          <a:p>
            <a:pPr lvl="1"/>
            <a:r>
              <a:rPr lang="cs-CZ" sz="2000" dirty="0"/>
              <a:t>Za diastoly se uzavřou poloměsíčité chlopně, pak se otevřou chlopně atrioventrikulární a téměř současně se předsíně s komorami plní krví</a:t>
            </a:r>
          </a:p>
          <a:p>
            <a:pPr lvl="1"/>
            <a:r>
              <a:rPr lang="cs-CZ" sz="2000" dirty="0" smtClean="0"/>
              <a:t>Za systoly přechází krev z předsíní do komor, uzavřou se atrioventrikulární chlopně a krev je vypuzena přes otevřené poloměsíčité chlopně do hlavních tepenných kmenů (aorta, </a:t>
            </a:r>
            <a:r>
              <a:rPr lang="cs-CZ" sz="2000" dirty="0" err="1" smtClean="0"/>
              <a:t>truncus</a:t>
            </a:r>
            <a:r>
              <a:rPr lang="cs-CZ" sz="2000" dirty="0" smtClean="0"/>
              <a:t> </a:t>
            </a:r>
            <a:r>
              <a:rPr lang="cs-CZ" sz="2000" dirty="0" err="1" smtClean="0"/>
              <a:t>pulmonalis</a:t>
            </a:r>
            <a:r>
              <a:rPr lang="cs-CZ" sz="2000" dirty="0" smtClean="0"/>
              <a:t>) </a:t>
            </a:r>
          </a:p>
          <a:p>
            <a:r>
              <a:rPr lang="cs-CZ" dirty="0" smtClean="0"/>
              <a:t>Tlaková </a:t>
            </a:r>
            <a:r>
              <a:rPr lang="cs-CZ" dirty="0"/>
              <a:t>vlna, které se šíří tepnami krevního řečiště = tep = puls</a:t>
            </a:r>
          </a:p>
          <a:p>
            <a:r>
              <a:rPr lang="cs-CZ" dirty="0" smtClean="0"/>
              <a:t>V průběhu srdečního cyklu se charakteristicky mění elektrické akční potenciály, které můžeme zachytávat na povrchu těla a převádět na tzv. elektrokardiogram=EKG-křivku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3151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64704"/>
          </a:xfrm>
        </p:spPr>
        <p:txBody>
          <a:bodyPr/>
          <a:lstStyle/>
          <a:p>
            <a:r>
              <a:rPr lang="cs-CZ" sz="3200" dirty="0" smtClean="0"/>
              <a:t>Schéma připojení svodů EKG</a:t>
            </a:r>
            <a:endParaRPr lang="cs-CZ" sz="3200" dirty="0"/>
          </a:p>
        </p:txBody>
      </p:sp>
      <p:pic>
        <p:nvPicPr>
          <p:cNvPr id="4098" name="Picture 2" descr="File:ECGcolor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908720"/>
            <a:ext cx="3886200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868144" y="1052736"/>
            <a:ext cx="341760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(3)</a:t>
            </a: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1589527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/>
              <a:t>12 svodové EKG, záznam</a:t>
            </a:r>
          </a:p>
        </p:txBody>
      </p:sp>
      <p:pic>
        <p:nvPicPr>
          <p:cNvPr id="3074" name="Picture 2" descr="http://upload.wikimedia.org/wikipedia/commons/b/bd/12leadECG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79" y="2596805"/>
            <a:ext cx="8923048" cy="349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316416" y="2132856"/>
            <a:ext cx="341760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(4)</a:t>
            </a: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2625564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ile:Blausen 0339 Electrocardiogram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836712"/>
            <a:ext cx="6096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39164" y="5805264"/>
            <a:ext cx="835292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Animace normální EKG vlny</a:t>
            </a:r>
            <a:endParaRPr lang="cs-CZ" dirty="0" smtClean="0">
              <a:hlinkClick r:id="rId4"/>
            </a:endParaRPr>
          </a:p>
          <a:p>
            <a:r>
              <a:rPr lang="cs-CZ" dirty="0" smtClean="0">
                <a:hlinkClick r:id="rId4"/>
              </a:rPr>
              <a:t>http</a:t>
            </a:r>
            <a:r>
              <a:rPr lang="cs-CZ" dirty="0">
                <a:hlinkClick r:id="rId4"/>
              </a:rPr>
              <a:t>://upload.wikimedia.org/wikipedia/commons/e/e5/ECG_principle_slow.gif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2491" y="116632"/>
            <a:ext cx="8229600" cy="620688"/>
          </a:xfrm>
        </p:spPr>
        <p:txBody>
          <a:bodyPr/>
          <a:lstStyle/>
          <a:p>
            <a:r>
              <a:rPr lang="cs-CZ" sz="3000" dirty="0" smtClean="0">
                <a:effectLst/>
              </a:rPr>
              <a:t>Zobrazení hlavního </a:t>
            </a:r>
            <a:r>
              <a:rPr lang="cs-CZ" sz="3000" dirty="0">
                <a:effectLst/>
              </a:rPr>
              <a:t>umístění </a:t>
            </a:r>
            <a:r>
              <a:rPr lang="cs-CZ" sz="3000" dirty="0" smtClean="0">
                <a:effectLst/>
              </a:rPr>
              <a:t>svodů při </a:t>
            </a:r>
            <a:r>
              <a:rPr lang="cs-CZ" sz="3000" dirty="0">
                <a:effectLst/>
              </a:rPr>
              <a:t>EKG</a:t>
            </a:r>
            <a:endParaRPr lang="cs-CZ" sz="3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373912" y="847332"/>
            <a:ext cx="341760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(5)</a:t>
            </a: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1844443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20688"/>
          </a:xfrm>
        </p:spPr>
        <p:txBody>
          <a:bodyPr/>
          <a:lstStyle/>
          <a:p>
            <a:r>
              <a:rPr lang="cs-CZ" sz="3200" dirty="0">
                <a:effectLst/>
              </a:rPr>
              <a:t>Schematické znázornění normálního EKG</a:t>
            </a:r>
            <a:endParaRPr lang="cs-CZ" sz="3200" dirty="0"/>
          </a:p>
        </p:txBody>
      </p:sp>
      <p:pic>
        <p:nvPicPr>
          <p:cNvPr id="5122" name="Picture 2" descr="File:SinusRhythmLabels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92696"/>
            <a:ext cx="57912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572000" y="692696"/>
            <a:ext cx="4572000" cy="258532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/>
              <a:t>P vlna</a:t>
            </a:r>
            <a:r>
              <a:rPr lang="cs-CZ" dirty="0"/>
              <a:t> </a:t>
            </a:r>
            <a:r>
              <a:rPr lang="cs-CZ" dirty="0" smtClean="0"/>
              <a:t>–depolarizace síní</a:t>
            </a:r>
            <a:r>
              <a:rPr lang="cs-CZ" dirty="0"/>
              <a:t>, </a:t>
            </a:r>
          </a:p>
          <a:p>
            <a:r>
              <a:rPr lang="cs-CZ" b="1" dirty="0"/>
              <a:t>PQ interval</a:t>
            </a:r>
            <a:r>
              <a:rPr lang="cs-CZ" dirty="0"/>
              <a:t> – převod vzruchu ze síní na komory, </a:t>
            </a:r>
          </a:p>
          <a:p>
            <a:r>
              <a:rPr lang="cs-CZ" b="1" dirty="0"/>
              <a:t>QRS komplex</a:t>
            </a:r>
            <a:r>
              <a:rPr lang="cs-CZ" dirty="0"/>
              <a:t> – depolarizace komor, </a:t>
            </a:r>
          </a:p>
          <a:p>
            <a:r>
              <a:rPr lang="cs-CZ" b="1" dirty="0" smtClean="0"/>
              <a:t>ST </a:t>
            </a:r>
            <a:r>
              <a:rPr lang="cs-CZ" b="1" dirty="0"/>
              <a:t>úsek</a:t>
            </a:r>
            <a:r>
              <a:rPr lang="cs-CZ" dirty="0"/>
              <a:t> </a:t>
            </a:r>
            <a:r>
              <a:rPr lang="cs-CZ" dirty="0" smtClean="0"/>
              <a:t>=</a:t>
            </a:r>
            <a:r>
              <a:rPr lang="cs-CZ" b="1" dirty="0" smtClean="0"/>
              <a:t>izoelektrická </a:t>
            </a:r>
            <a:r>
              <a:rPr lang="cs-CZ" b="1" dirty="0"/>
              <a:t>linie – </a:t>
            </a:r>
            <a:r>
              <a:rPr lang="cs-CZ" dirty="0"/>
              <a:t>Po skončení depolarizace je elektrická srdeční aktivita chvíli </a:t>
            </a:r>
            <a:r>
              <a:rPr lang="cs-CZ" dirty="0" smtClean="0"/>
              <a:t>nulová</a:t>
            </a:r>
          </a:p>
          <a:p>
            <a:r>
              <a:rPr lang="cs-CZ" b="1" dirty="0"/>
              <a:t>T vlna</a:t>
            </a:r>
            <a:r>
              <a:rPr lang="cs-CZ" dirty="0"/>
              <a:t> –</a:t>
            </a:r>
            <a:r>
              <a:rPr lang="cs-CZ" dirty="0" err="1"/>
              <a:t>repolarizace</a:t>
            </a:r>
            <a:r>
              <a:rPr lang="cs-CZ" dirty="0"/>
              <a:t> komor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769385"/>
            <a:ext cx="341760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(6)</a:t>
            </a: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3213182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Soubor:Depolarizace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321" y="476672"/>
            <a:ext cx="7620000" cy="4552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58931" y="5595098"/>
            <a:ext cx="80427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Vlna U nemusí být na EKG – křivce, jedná se o </a:t>
            </a:r>
            <a:r>
              <a:rPr lang="cs-CZ" dirty="0" err="1" smtClean="0"/>
              <a:t>repolarizaci</a:t>
            </a:r>
            <a:r>
              <a:rPr lang="cs-CZ" dirty="0" smtClean="0"/>
              <a:t> papilárních svalů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486395" y="476672"/>
            <a:ext cx="341760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(7)</a:t>
            </a: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902348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8775" y="857250"/>
            <a:ext cx="5886450" cy="5143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28775" y="476672"/>
            <a:ext cx="36279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Sinusový uzel , nodus </a:t>
            </a:r>
            <a:r>
              <a:rPr lang="cs-CZ" dirty="0" err="1" smtClean="0"/>
              <a:t>sinuatrialis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3251261"/>
            <a:ext cx="44859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Internodální</a:t>
            </a:r>
            <a:r>
              <a:rPr lang="cs-CZ" dirty="0" smtClean="0"/>
              <a:t> svazky, </a:t>
            </a:r>
            <a:r>
              <a:rPr lang="cs-CZ" dirty="0" err="1" smtClean="0"/>
              <a:t>fasciculi</a:t>
            </a:r>
            <a:r>
              <a:rPr lang="cs-CZ" dirty="0" smtClean="0"/>
              <a:t> </a:t>
            </a:r>
            <a:r>
              <a:rPr lang="cs-CZ" dirty="0" err="1" smtClean="0"/>
              <a:t>internodales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07904" y="878487"/>
            <a:ext cx="47620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Síňokomorový uzel, nodus </a:t>
            </a:r>
            <a:r>
              <a:rPr lang="cs-CZ" dirty="0" err="1" smtClean="0"/>
              <a:t>atrioventricularis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77818" y="1331476"/>
            <a:ext cx="45282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Hisův</a:t>
            </a:r>
            <a:r>
              <a:rPr lang="cs-CZ" dirty="0" smtClean="0"/>
              <a:t> svazek, </a:t>
            </a:r>
            <a:r>
              <a:rPr lang="cs-CZ" dirty="0" err="1" smtClean="0"/>
              <a:t>fasciculus</a:t>
            </a:r>
            <a:r>
              <a:rPr lang="cs-CZ" dirty="0" smtClean="0"/>
              <a:t> </a:t>
            </a:r>
            <a:r>
              <a:rPr lang="cs-CZ" dirty="0" err="1" smtClean="0"/>
              <a:t>atrioventrikularis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56956" y="2293453"/>
            <a:ext cx="42916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Levé </a:t>
            </a:r>
            <a:r>
              <a:rPr lang="cs-CZ" dirty="0" err="1" smtClean="0"/>
              <a:t>Tawarovo</a:t>
            </a:r>
            <a:r>
              <a:rPr lang="cs-CZ" dirty="0" smtClean="0"/>
              <a:t> raménko, </a:t>
            </a:r>
            <a:r>
              <a:rPr lang="cs-CZ" dirty="0" err="1" smtClean="0"/>
              <a:t>crus</a:t>
            </a:r>
            <a:r>
              <a:rPr lang="cs-CZ" dirty="0" smtClean="0"/>
              <a:t> </a:t>
            </a:r>
            <a:r>
              <a:rPr lang="cs-CZ" dirty="0" err="1" smtClean="0"/>
              <a:t>sinistrum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23040" y="4054486"/>
            <a:ext cx="42916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Pravé </a:t>
            </a:r>
            <a:r>
              <a:rPr lang="cs-CZ" dirty="0" err="1" smtClean="0"/>
              <a:t>Tawarovo</a:t>
            </a:r>
            <a:r>
              <a:rPr lang="cs-CZ" dirty="0" smtClean="0"/>
              <a:t> </a:t>
            </a:r>
            <a:r>
              <a:rPr lang="cs-CZ" dirty="0"/>
              <a:t>raménko, </a:t>
            </a:r>
            <a:r>
              <a:rPr lang="cs-CZ" dirty="0" err="1"/>
              <a:t>crus</a:t>
            </a:r>
            <a:r>
              <a:rPr lang="cs-CZ" dirty="0"/>
              <a:t> </a:t>
            </a:r>
            <a:r>
              <a:rPr lang="cs-CZ" dirty="0" err="1" smtClean="0"/>
              <a:t>dextrum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23040" y="5886564"/>
            <a:ext cx="45241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Purkyňova vlákna, </a:t>
            </a:r>
            <a:r>
              <a:rPr lang="cs-CZ" dirty="0" err="1" smtClean="0"/>
              <a:t>rami</a:t>
            </a:r>
            <a:r>
              <a:rPr lang="cs-CZ" dirty="0" smtClean="0"/>
              <a:t> </a:t>
            </a:r>
            <a:r>
              <a:rPr lang="cs-CZ" dirty="0" err="1" smtClean="0"/>
              <a:t>subendocardiales</a:t>
            </a:r>
            <a:endParaRPr lang="cs-CZ" dirty="0"/>
          </a:p>
        </p:txBody>
      </p:sp>
      <p:sp>
        <p:nvSpPr>
          <p:cNvPr id="10" name="Tlačítko akce: Návrat 9">
            <a:hlinkClick r:id="rId3" action="ppaction://hlinksldjump" highlightClick="1"/>
          </p:cNvPr>
          <p:cNvSpPr>
            <a:spLocks noChangeAspect="1"/>
          </p:cNvSpPr>
          <p:nvPr/>
        </p:nvSpPr>
        <p:spPr>
          <a:xfrm>
            <a:off x="7948774" y="5661253"/>
            <a:ext cx="574494" cy="574494"/>
          </a:xfrm>
          <a:prstGeom prst="actionButtonReturn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lačítko akce: Dopředu nebo Další 10">
            <a:hlinkClick r:id="" action="ppaction://hlinkshowjump?jump=nextslide" highlightClick="1"/>
          </p:cNvPr>
          <p:cNvSpPr>
            <a:spLocks noChangeAspect="1"/>
          </p:cNvSpPr>
          <p:nvPr/>
        </p:nvSpPr>
        <p:spPr>
          <a:xfrm>
            <a:off x="7964500" y="4725144"/>
            <a:ext cx="635874" cy="635874"/>
          </a:xfrm>
          <a:prstGeom prst="actionButtonForwardNex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8469977" y="188640"/>
            <a:ext cx="341760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(1)</a:t>
            </a: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2420335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1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94"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29600" cy="404664"/>
          </a:xfrm>
        </p:spPr>
        <p:txBody>
          <a:bodyPr/>
          <a:lstStyle/>
          <a:p>
            <a:pPr algn="l"/>
            <a:r>
              <a:rPr lang="cs-CZ" sz="2000" dirty="0" smtClean="0"/>
              <a:t>Použité zdroje:</a:t>
            </a:r>
            <a:endParaRPr lang="cs-CZ" sz="2000" dirty="0"/>
          </a:p>
        </p:txBody>
      </p:sp>
      <p:sp>
        <p:nvSpPr>
          <p:cNvPr id="3" name="Obdélník 2"/>
          <p:cNvSpPr/>
          <p:nvPr/>
        </p:nvSpPr>
        <p:spPr>
          <a:xfrm>
            <a:off x="147758" y="620688"/>
            <a:ext cx="8996242" cy="74789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cs-CZ" sz="1600" dirty="0"/>
              <a:t>(1) Převodní systém srdeční, schéma. In: </a:t>
            </a:r>
            <a:r>
              <a:rPr lang="cs-CZ" sz="1600" i="1" dirty="0" err="1"/>
              <a:t>WikiSkripta</a:t>
            </a:r>
            <a:r>
              <a:rPr lang="cs-CZ" sz="1600" i="1" dirty="0"/>
              <a:t>, projekt sítě lékařských fakult MEFANET • ISSN 1804-6517</a:t>
            </a:r>
            <a:r>
              <a:rPr lang="cs-CZ" sz="1600" dirty="0"/>
              <a:t> [online]. 2012 [cit. 2014-01-02]. Dostupné z: </a:t>
            </a:r>
            <a:r>
              <a:rPr lang="cs-CZ" sz="1600" u="sng" dirty="0">
                <a:hlinkClick r:id="rId2"/>
              </a:rPr>
              <a:t>http://www.wikiskripta.eu/images/thumb/f/f6/P%C5%99evodn%C3%AD_syst%C3%A9m_srde%C4%8Dn%C3%AD.png/250px-P%C5%99evodn%C3%AD_syst%C3%A9m_srde%C4%8Dn%C3%AD.png</a:t>
            </a:r>
            <a:endParaRPr lang="cs-CZ" sz="1600" dirty="0"/>
          </a:p>
          <a:p>
            <a:pPr marL="285750" indent="-285750">
              <a:buFont typeface="Wingdings" panose="05000000000000000000" pitchFamily="2" charset="2"/>
              <a:buChar char="v"/>
            </a:pPr>
            <a:endParaRPr lang="cs-CZ" sz="1600" dirty="0" smtClean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cs-CZ" sz="1600" dirty="0"/>
              <a:t>(2)  Převodní systém srdeční. In: </a:t>
            </a:r>
            <a:r>
              <a:rPr lang="cs-CZ" sz="1600" i="1" dirty="0" err="1"/>
              <a:t>WikiSkripta</a:t>
            </a:r>
            <a:r>
              <a:rPr lang="cs-CZ" sz="1600" i="1" dirty="0"/>
              <a:t>, projekt sítě lékařských fakult MEFANET • ISSN 1804-6517</a:t>
            </a:r>
            <a:r>
              <a:rPr lang="cs-CZ" sz="1600" dirty="0"/>
              <a:t> [online]. 20** [cit. 2014-01-02]. Dostupné z: </a:t>
            </a:r>
            <a:r>
              <a:rPr lang="cs-CZ" sz="1600" u="sng" dirty="0">
                <a:hlinkClick r:id="rId3"/>
              </a:rPr>
              <a:t>http://upload.wikimedia.org/wikipedia/commons/thumb/2/23/RLS_12blauLeg.png/397px-RLS_12blauLeg.png</a:t>
            </a:r>
            <a:endParaRPr lang="cs-CZ" sz="1600" dirty="0"/>
          </a:p>
          <a:p>
            <a:pPr marL="285750" indent="-285750">
              <a:buFont typeface="Wingdings" panose="05000000000000000000" pitchFamily="2" charset="2"/>
              <a:buChar char="v"/>
            </a:pPr>
            <a:endParaRPr lang="cs-CZ" sz="1600" dirty="0" smtClean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cs-CZ" sz="1600" dirty="0"/>
              <a:t>(3)  Schéma připojení svodů EKG.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2001- [cit. 2014-01-02]. Dostupné z: </a:t>
            </a: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upload.wikimedia.org/wikipedia/commons/thumb/c/c1/ECGcolor.svg/408px-ECGcolor.svg.png</a:t>
            </a:r>
            <a:endParaRPr lang="cs-CZ" sz="1600" dirty="0" smtClean="0"/>
          </a:p>
          <a:p>
            <a:pPr marL="285750" indent="-285750">
              <a:buFont typeface="Wingdings" panose="05000000000000000000" pitchFamily="2" charset="2"/>
              <a:buChar char="v"/>
            </a:pPr>
            <a:endParaRPr lang="cs-CZ" sz="1600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cs-CZ" sz="1600" dirty="0"/>
              <a:t>(4)  12 svodové EKG, záznam.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2001- [cit. 2014-01-02]. Dostupné z: </a:t>
            </a:r>
            <a:r>
              <a:rPr lang="cs-CZ" sz="1600" dirty="0">
                <a:hlinkClick r:id="rId5"/>
              </a:rPr>
              <a:t>http://upload.wikimedia.org/wikipedia/commons/b/bd/12leadECG.jpg</a:t>
            </a:r>
            <a:endParaRPr lang="cs-CZ" sz="1600" dirty="0"/>
          </a:p>
          <a:p>
            <a:pPr marL="285750" indent="-285750">
              <a:buFont typeface="Wingdings" panose="05000000000000000000" pitchFamily="2" charset="2"/>
              <a:buChar char="v"/>
            </a:pPr>
            <a:endParaRPr lang="cs-CZ" sz="1600" dirty="0" smtClean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cs-CZ" sz="1600" dirty="0" smtClean="0"/>
              <a:t>(5)  Zobrazení hlavního umístění svodů při EKG. In: </a:t>
            </a:r>
            <a:r>
              <a:rPr lang="cs-CZ" sz="1600" i="1" dirty="0" err="1" smtClean="0"/>
              <a:t>Wikipedia</a:t>
            </a:r>
            <a:r>
              <a:rPr lang="cs-CZ" sz="1600" i="1" dirty="0" smtClean="0"/>
              <a:t>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San Francisco (CA): </a:t>
            </a:r>
            <a:r>
              <a:rPr lang="cs-CZ" sz="1600" dirty="0" err="1" smtClean="0"/>
              <a:t>Wikimedia</a:t>
            </a:r>
            <a:r>
              <a:rPr lang="cs-CZ" sz="1600" dirty="0" smtClean="0"/>
              <a:t>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2001- [cit. 2014-01-02]. Dostupné z: </a:t>
            </a:r>
            <a:r>
              <a:rPr lang="cs-CZ" sz="1600" dirty="0" smtClean="0">
                <a:hlinkClick r:id="rId6"/>
              </a:rPr>
              <a:t>http://upload.wikimedia.org/wikipedia/commons/4/4d/Blausen_0339_Electrocardiogram.png</a:t>
            </a:r>
            <a:endParaRPr lang="cs-CZ" sz="1600" dirty="0" smtClean="0"/>
          </a:p>
          <a:p>
            <a:pPr marL="285750" indent="-285750">
              <a:buFont typeface="Wingdings" panose="05000000000000000000" pitchFamily="2" charset="2"/>
              <a:buChar char="v"/>
            </a:pPr>
            <a:endParaRPr lang="cs-CZ" sz="1600" dirty="0" smtClean="0"/>
          </a:p>
          <a:p>
            <a:pPr marL="285750" indent="-285750">
              <a:buFont typeface="Wingdings" panose="05000000000000000000" pitchFamily="2" charset="2"/>
              <a:buChar char="v"/>
            </a:pPr>
            <a:endParaRPr lang="cs-CZ" sz="1600" dirty="0" smtClean="0"/>
          </a:p>
          <a:p>
            <a:pPr marL="285750" indent="-285750">
              <a:buFont typeface="Wingdings" panose="05000000000000000000" pitchFamily="2" charset="2"/>
              <a:buChar char="v"/>
            </a:pPr>
            <a:endParaRPr lang="cs-CZ" sz="1600" dirty="0" smtClean="0"/>
          </a:p>
          <a:p>
            <a:pPr marL="285750" indent="-285750">
              <a:buFont typeface="Wingdings" panose="05000000000000000000" pitchFamily="2" charset="2"/>
              <a:buChar char="v"/>
            </a:pPr>
            <a:endParaRPr lang="cs-CZ" sz="1600" dirty="0" smtClean="0"/>
          </a:p>
          <a:p>
            <a:pPr marL="285750" indent="-285750">
              <a:buFont typeface="Wingdings" panose="05000000000000000000" pitchFamily="2" charset="2"/>
              <a:buChar char="v"/>
            </a:pPr>
            <a:endParaRPr lang="cs-CZ" sz="1600" dirty="0" smtClean="0"/>
          </a:p>
          <a:p>
            <a:pPr marL="285750" indent="-285750">
              <a:buFont typeface="Wingdings" panose="05000000000000000000" pitchFamily="2" charset="2"/>
              <a:buChar char="v"/>
            </a:pPr>
            <a:endParaRPr lang="cs-CZ" sz="1600" dirty="0"/>
          </a:p>
          <a:p>
            <a:pPr marL="285750" indent="-285750">
              <a:buFont typeface="Wingdings" panose="05000000000000000000" pitchFamily="2" charset="2"/>
              <a:buChar char="v"/>
            </a:pP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624020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1520" y="188640"/>
            <a:ext cx="8568952" cy="1117228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endParaRPr lang="cs-CZ" dirty="0" smtClean="0"/>
          </a:p>
          <a:p>
            <a:pPr marL="285750" indent="-285750">
              <a:buFont typeface="Wingdings" panose="05000000000000000000" pitchFamily="2" charset="2"/>
              <a:buChar char="v"/>
            </a:pPr>
            <a:endParaRPr lang="cs-CZ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cs-CZ" dirty="0"/>
              <a:t>(6)  Schematické znázornění normálního EKG.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2014-01-02]. Dostupné z: </a:t>
            </a:r>
            <a:r>
              <a:rPr lang="cs-CZ" dirty="0">
                <a:hlinkClick r:id="rId2"/>
              </a:rPr>
              <a:t>http://upload.wikimedia.org/wikipedia/commons/thumb/9/9e/SinusRhythmLabels.svg/608px-SinusRhythmLabels.svg.png</a:t>
            </a:r>
            <a:endParaRPr lang="cs-CZ" dirty="0"/>
          </a:p>
          <a:p>
            <a:pPr marL="285750" indent="-285750">
              <a:buFont typeface="Wingdings" panose="05000000000000000000" pitchFamily="2" charset="2"/>
              <a:buChar char="v"/>
            </a:pPr>
            <a:endParaRPr lang="cs-CZ" dirty="0" smtClean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cs-CZ" dirty="0" smtClean="0"/>
              <a:t>(7)  Šíření </a:t>
            </a:r>
            <a:r>
              <a:rPr lang="cs-CZ" dirty="0"/>
              <a:t>depolarizace myokardem. In: </a:t>
            </a:r>
            <a:r>
              <a:rPr lang="cs-CZ" i="1" dirty="0" err="1"/>
              <a:t>WikiSkripta</a:t>
            </a:r>
            <a:r>
              <a:rPr lang="cs-CZ" i="1" dirty="0"/>
              <a:t>, projekt sítě lékařských fakult MEFANET • ISSN 1804-6517</a:t>
            </a:r>
            <a:r>
              <a:rPr lang="cs-CZ" dirty="0"/>
              <a:t> [online]. 2011 [cit. 2014-01-02]. Dostupné z: </a:t>
            </a:r>
            <a:r>
              <a:rPr lang="cs-CZ" u="sng" dirty="0">
                <a:hlinkClick r:id="rId3"/>
              </a:rPr>
              <a:t>http://www.wikiskripta.eu/images/thumb/a/a5/Depolarizace.png/500px-Depolarizace.png</a:t>
            </a:r>
            <a:endParaRPr lang="cs-CZ" dirty="0"/>
          </a:p>
          <a:p>
            <a:pPr marL="285750" indent="-285750">
              <a:buFont typeface="Wingdings" panose="05000000000000000000" pitchFamily="2" charset="2"/>
              <a:buChar char="v"/>
            </a:pPr>
            <a:endParaRPr lang="cs-CZ" dirty="0" smtClean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cs-CZ" dirty="0"/>
              <a:t>Animace normální EKG vlny.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2014-01-02]. Dostupné z: </a:t>
            </a:r>
            <a:r>
              <a:rPr lang="cs-CZ" dirty="0">
                <a:hlinkClick r:id="rId4"/>
              </a:rPr>
              <a:t>http://upload.wikimedia.org/wikipedia/commons/thumb/e/e5/ECG_principle_slow.gif/525px-ECG_principle_slow.gif</a:t>
            </a:r>
            <a:endParaRPr lang="cs-CZ" dirty="0"/>
          </a:p>
          <a:p>
            <a:pPr marL="285750" indent="-285750">
              <a:buFont typeface="Wingdings" panose="05000000000000000000" pitchFamily="2" charset="2"/>
              <a:buChar char="v"/>
            </a:pPr>
            <a:endParaRPr lang="cs-CZ" dirty="0"/>
          </a:p>
          <a:p>
            <a:pPr marL="285750" indent="-285750">
              <a:buFont typeface="Wingdings" panose="05000000000000000000" pitchFamily="2" charset="2"/>
              <a:buChar char="v"/>
            </a:pPr>
            <a:endParaRPr lang="cs-CZ" dirty="0"/>
          </a:p>
          <a:p>
            <a:pPr marL="285750" indent="-285750">
              <a:buFont typeface="Wingdings" panose="05000000000000000000" pitchFamily="2" charset="2"/>
              <a:buChar char="v"/>
            </a:pPr>
            <a:endParaRPr lang="cs-CZ" dirty="0" smtClean="0"/>
          </a:p>
          <a:p>
            <a:pPr marL="285750" indent="-285750">
              <a:buFont typeface="Wingdings" panose="05000000000000000000" pitchFamily="2" charset="2"/>
              <a:buChar char="v"/>
            </a:pPr>
            <a:endParaRPr lang="cs-CZ" dirty="0" smtClean="0"/>
          </a:p>
          <a:p>
            <a:pPr marL="285750" indent="-285750">
              <a:buFont typeface="Wingdings" panose="05000000000000000000" pitchFamily="2" charset="2"/>
              <a:buChar char="v"/>
            </a:pPr>
            <a:endParaRPr lang="cs-CZ" dirty="0"/>
          </a:p>
          <a:p>
            <a:pPr marL="285750" indent="-285750">
              <a:buFont typeface="Wingdings" panose="05000000000000000000" pitchFamily="2" charset="2"/>
              <a:buChar char="v"/>
            </a:pPr>
            <a:endParaRPr lang="cs-CZ" dirty="0" smtClean="0"/>
          </a:p>
          <a:p>
            <a:pPr marL="285750" indent="-285750">
              <a:buFont typeface="Wingdings" panose="05000000000000000000" pitchFamily="2" charset="2"/>
              <a:buChar char="v"/>
            </a:pPr>
            <a:endParaRPr lang="cs-CZ" dirty="0" smtClean="0"/>
          </a:p>
          <a:p>
            <a:pPr marL="285750" indent="-285750">
              <a:buFont typeface="Wingdings" panose="05000000000000000000" pitchFamily="2" charset="2"/>
              <a:buChar char="v"/>
            </a:pPr>
            <a:endParaRPr lang="cs-CZ" dirty="0"/>
          </a:p>
          <a:p>
            <a:pPr marL="285750" indent="-285750">
              <a:buFont typeface="Wingdings" panose="05000000000000000000" pitchFamily="2" charset="2"/>
              <a:buChar char="v"/>
            </a:pPr>
            <a:endParaRPr lang="cs-CZ" dirty="0" smtClean="0"/>
          </a:p>
          <a:p>
            <a:pPr marL="285750" indent="-285750">
              <a:buFont typeface="Wingdings" panose="05000000000000000000" pitchFamily="2" charset="2"/>
              <a:buChar char="v"/>
            </a:pPr>
            <a:endParaRPr lang="cs-CZ" dirty="0"/>
          </a:p>
          <a:p>
            <a:pPr marL="285750" indent="-285750">
              <a:buFont typeface="Wingdings" panose="05000000000000000000" pitchFamily="2" charset="2"/>
              <a:buChar char="v"/>
            </a:pPr>
            <a:endParaRPr lang="cs-CZ" dirty="0" smtClean="0"/>
          </a:p>
          <a:p>
            <a:pPr marL="285750" indent="-285750">
              <a:buFont typeface="Wingdings" panose="05000000000000000000" pitchFamily="2" charset="2"/>
              <a:buChar char="v"/>
            </a:pPr>
            <a:endParaRPr lang="cs-CZ" dirty="0"/>
          </a:p>
          <a:p>
            <a:pPr marL="285750" indent="-285750">
              <a:buFont typeface="Wingdings" panose="05000000000000000000" pitchFamily="2" charset="2"/>
              <a:buChar char="v"/>
            </a:pPr>
            <a:endParaRPr lang="cs-CZ" dirty="0" smtClean="0"/>
          </a:p>
          <a:p>
            <a:pPr marL="285750" indent="-285750">
              <a:buFont typeface="Wingdings" panose="05000000000000000000" pitchFamily="2" charset="2"/>
              <a:buChar char="v"/>
            </a:pPr>
            <a:endParaRPr lang="cs-CZ" dirty="0"/>
          </a:p>
          <a:p>
            <a:pPr marL="285750" indent="-285750">
              <a:buFont typeface="Wingdings" panose="05000000000000000000" pitchFamily="2" charset="2"/>
              <a:buChar char="v"/>
            </a:pPr>
            <a:endParaRPr lang="cs-CZ" dirty="0" smtClean="0"/>
          </a:p>
          <a:p>
            <a:pPr marL="285750" indent="-285750">
              <a:buFont typeface="Wingdings" panose="05000000000000000000" pitchFamily="2" charset="2"/>
              <a:buChar char="v"/>
            </a:pPr>
            <a:endParaRPr lang="cs-CZ" dirty="0"/>
          </a:p>
          <a:p>
            <a:pPr marL="285750" indent="-285750">
              <a:buFont typeface="Wingdings" panose="05000000000000000000" pitchFamily="2" charset="2"/>
              <a:buChar char="v"/>
            </a:pPr>
            <a:endParaRPr lang="cs-CZ" dirty="0" smtClean="0"/>
          </a:p>
          <a:p>
            <a:pPr marL="285750" indent="-285750">
              <a:buFont typeface="Wingdings" panose="05000000000000000000" pitchFamily="2" charset="2"/>
              <a:buChar char="v"/>
            </a:pPr>
            <a:endParaRPr lang="cs-CZ" dirty="0"/>
          </a:p>
          <a:p>
            <a:pPr marL="285750" indent="-285750">
              <a:buFont typeface="Wingdings" panose="05000000000000000000" pitchFamily="2" charset="2"/>
              <a:buChar char="v"/>
            </a:pPr>
            <a:endParaRPr lang="cs-CZ" dirty="0" smtClean="0"/>
          </a:p>
          <a:p>
            <a:pPr marL="285750" indent="-285750">
              <a:buFont typeface="Wingdings" panose="05000000000000000000" pitchFamily="2" charset="2"/>
              <a:buChar char="v"/>
            </a:pPr>
            <a:endParaRPr lang="cs-CZ" dirty="0"/>
          </a:p>
          <a:p>
            <a:pPr marL="285750" indent="-285750">
              <a:buFont typeface="Wingdings" panose="05000000000000000000" pitchFamily="2" charset="2"/>
              <a:buChar char="v"/>
            </a:pP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1144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912</TotalTime>
  <Words>864</Words>
  <Application>Microsoft Office PowerPoint</Application>
  <PresentationFormat>Předvádění na obrazovce (4:3)</PresentationFormat>
  <Paragraphs>135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Exekutivní</vt:lpstr>
      <vt:lpstr>Prezentace aplikace PowerPoint</vt:lpstr>
      <vt:lpstr>Činnost srdce</vt:lpstr>
      <vt:lpstr>Převodní systém srdeční</vt:lpstr>
      <vt:lpstr>Systema conducens cordis převodní systém srdeční</vt:lpstr>
      <vt:lpstr>Prezentace aplikace PowerPoint</vt:lpstr>
      <vt:lpstr>Srdeční cyklus</vt:lpstr>
      <vt:lpstr>Schéma připojení svodů EKG</vt:lpstr>
      <vt:lpstr>12 svodové EKG, záznam</vt:lpstr>
      <vt:lpstr>Zobrazení hlavního umístění svodů při EKG</vt:lpstr>
      <vt:lpstr>Schematické znázornění normálního EKG</vt:lpstr>
      <vt:lpstr>Prezentace aplikace PowerPoint</vt:lpstr>
      <vt:lpstr>Prezentace aplikace PowerPoint</vt:lpstr>
      <vt:lpstr>Použité 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77</dc:creator>
  <cp:lastModifiedBy>77</cp:lastModifiedBy>
  <cp:revision>38</cp:revision>
  <dcterms:created xsi:type="dcterms:W3CDTF">2013-12-27T22:23:44Z</dcterms:created>
  <dcterms:modified xsi:type="dcterms:W3CDTF">2014-01-02T21:40:04Z</dcterms:modified>
</cp:coreProperties>
</file>