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1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6B92F5-AD02-428E-9851-0B2A4AE9A4B7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18CEE38-07F1-47FA-81F1-7FE68667A5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19947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16653465"/>
              </p:ext>
            </p:extLst>
          </p:nvPr>
        </p:nvGraphicFramePr>
        <p:xfrm>
          <a:off x="539552" y="1691774"/>
          <a:ext cx="8064896" cy="449273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Jazyk</a:t>
                      </a:r>
                      <a:r>
                        <a:rPr lang="cs-CZ" sz="1400" baseline="0" dirty="0" smtClean="0"/>
                        <a:t> a jazyková komunikace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/>
                        <a:t>VY_12_INOVACE_93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5.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Český jazyk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Výklad</a:t>
                      </a:r>
                      <a:r>
                        <a:rPr lang="cs-CZ" sz="1400" baseline="0" smtClean="0"/>
                        <a:t> učiva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Alice Kořenková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Zájmena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Výklad učiva, rozdělení druhů zájmen, příklady</a:t>
                      </a:r>
                      <a:r>
                        <a:rPr lang="cs-CZ" sz="1400" baseline="0" dirty="0" smtClean="0"/>
                        <a:t> použití </a:t>
                      </a:r>
                      <a:r>
                        <a:rPr lang="cs-CZ" sz="1400" baseline="0" smtClean="0"/>
                        <a:t>ve větě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15.03.2013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20.03.2013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8332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332656"/>
            <a:ext cx="7772400" cy="936103"/>
          </a:xfrm>
        </p:spPr>
        <p:txBody>
          <a:bodyPr>
            <a:noAutofit/>
          </a:bodyPr>
          <a:lstStyle/>
          <a:p>
            <a:r>
              <a:rPr lang="cs-CZ" sz="8000" b="1" i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Zájmena</a:t>
            </a:r>
            <a:endParaRPr lang="cs-CZ" sz="8000" b="1" i="1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412776"/>
            <a:ext cx="8064896" cy="5256584"/>
          </a:xfrm>
        </p:spPr>
        <p:txBody>
          <a:bodyPr>
            <a:normAutofit fontScale="85000" lnSpcReduction="10000"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Zájmena jsou slova, která zastupují jména, nebo na osoby, zvířata a věci ukazují.</a:t>
            </a:r>
          </a:p>
          <a:p>
            <a:r>
              <a:rPr lang="cs-CZ" sz="2400" b="1" dirty="0" smtClean="0">
                <a:solidFill>
                  <a:srgbClr val="C00000"/>
                </a:solidFill>
              </a:rPr>
              <a:t>Zájmena jsou slova ohebná – skloňují se. Zájmen je mnoho, proto je musíme třídit.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endParaRPr lang="cs-CZ" sz="1400" dirty="0" smtClean="0">
              <a:solidFill>
                <a:schemeClr val="tx1"/>
              </a:solidFill>
            </a:endParaRPr>
          </a:p>
          <a:p>
            <a:pPr algn="l"/>
            <a:endParaRPr lang="cs-CZ" sz="1400" dirty="0">
              <a:solidFill>
                <a:schemeClr val="tx1"/>
              </a:solidFill>
            </a:endParaRPr>
          </a:p>
          <a:p>
            <a:pPr algn="l"/>
            <a:endParaRPr lang="cs-CZ" sz="1400" dirty="0" smtClean="0">
              <a:solidFill>
                <a:schemeClr val="tx1"/>
              </a:solidFill>
            </a:endParaRPr>
          </a:p>
          <a:p>
            <a:pPr algn="l"/>
            <a:r>
              <a:rPr lang="cs-CZ" sz="1400" dirty="0">
                <a:solidFill>
                  <a:schemeClr val="tx1"/>
                </a:solidFill>
              </a:rPr>
              <a:t>	 </a:t>
            </a:r>
            <a:r>
              <a:rPr lang="cs-CZ" sz="1400" dirty="0" smtClean="0">
                <a:solidFill>
                  <a:schemeClr val="tx1"/>
                </a:solidFill>
              </a:rPr>
              <a:t>    </a:t>
            </a:r>
          </a:p>
          <a:p>
            <a:endParaRPr lang="cs-CZ" sz="1400" b="1" dirty="0" smtClean="0">
              <a:solidFill>
                <a:schemeClr val="tx1"/>
              </a:solidFill>
            </a:endParaRPr>
          </a:p>
          <a:p>
            <a:r>
              <a:rPr lang="cs-CZ" sz="2600" b="1" dirty="0" smtClean="0">
                <a:solidFill>
                  <a:schemeClr val="tx1"/>
                </a:solidFill>
              </a:rPr>
              <a:t>  Vyjadřují první, druhou nebo třetí mluvnickou osobu</a:t>
            </a:r>
          </a:p>
          <a:p>
            <a:r>
              <a:rPr lang="cs-CZ" sz="28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itchFamily="18" charset="0"/>
              </a:rPr>
              <a:t>já, ty, on, ona, ono, my, vy, oni, ony, ona</a:t>
            </a:r>
          </a:p>
          <a:p>
            <a:pPr algn="l"/>
            <a:endParaRPr lang="cs-CZ" sz="1400" b="1" i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b="1" dirty="0" smtClean="0">
                <a:solidFill>
                  <a:schemeClr val="tx1"/>
                </a:solidFill>
              </a:rPr>
              <a:t>Zájmeno zvratné – </a:t>
            </a:r>
            <a:r>
              <a:rPr lang="cs-CZ" sz="24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</a:t>
            </a:r>
            <a:r>
              <a:rPr lang="cs-CZ" sz="2400" b="1" dirty="0" smtClean="0">
                <a:solidFill>
                  <a:schemeClr val="tx1"/>
                </a:solidFill>
              </a:rPr>
              <a:t>, tvoří jeden celek se slovesem, ke kterému patří</a:t>
            </a:r>
            <a:r>
              <a:rPr lang="cs-CZ" sz="2400" b="1" dirty="0" smtClean="0">
                <a:solidFill>
                  <a:schemeClr val="tx1"/>
                </a:solidFill>
                <a:latin typeface="Gill Sans Ultra Bold" pitchFamily="34" charset="-18"/>
              </a:rPr>
              <a:t> </a:t>
            </a:r>
          </a:p>
          <a:p>
            <a:r>
              <a:rPr lang="cs-CZ" sz="2400" b="1" dirty="0" smtClean="0">
                <a:solidFill>
                  <a:schemeClr val="tx1"/>
                </a:solidFill>
                <a:latin typeface="Gill Sans Ultra Bold" pitchFamily="34" charset="-18"/>
              </a:rPr>
              <a:t>Bát </a:t>
            </a:r>
            <a:r>
              <a:rPr lang="cs-CZ" sz="24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ill Sans Ultra Bold" pitchFamily="34" charset="-18"/>
              </a:rPr>
              <a:t>se</a:t>
            </a:r>
            <a:r>
              <a:rPr lang="cs-CZ" sz="2400" b="1" dirty="0" smtClean="0">
                <a:solidFill>
                  <a:schemeClr val="tx1"/>
                </a:solidFill>
                <a:latin typeface="Gill Sans Ultra Bold" pitchFamily="34" charset="-18"/>
              </a:rPr>
              <a:t>, vzpomenout </a:t>
            </a:r>
            <a:r>
              <a:rPr lang="cs-CZ" sz="24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ill Sans Ultra Bold" pitchFamily="34" charset="-18"/>
              </a:rPr>
              <a:t>si</a:t>
            </a:r>
            <a:r>
              <a:rPr lang="cs-CZ" sz="2400" b="1" dirty="0" smtClean="0">
                <a:solidFill>
                  <a:schemeClr val="tx1"/>
                </a:solidFill>
                <a:latin typeface="Gill Sans Ultra Bold" pitchFamily="34" charset="-18"/>
              </a:rPr>
              <a:t>, houpat </a:t>
            </a:r>
            <a:r>
              <a:rPr lang="cs-CZ" sz="24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ill Sans Ultra Bold" pitchFamily="34" charset="-18"/>
              </a:rPr>
              <a:t>se</a:t>
            </a:r>
            <a:r>
              <a:rPr lang="cs-CZ" sz="2400" b="1" dirty="0" smtClean="0">
                <a:solidFill>
                  <a:schemeClr val="tx1"/>
                </a:solidFill>
                <a:latin typeface="Gill Sans Ultra Bold" pitchFamily="34" charset="-18"/>
              </a:rPr>
              <a:t>, smát </a:t>
            </a:r>
            <a:r>
              <a:rPr lang="cs-CZ" sz="24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ill Sans Ultra Bold" pitchFamily="34" charset="-18"/>
              </a:rPr>
              <a:t>se</a:t>
            </a:r>
            <a:r>
              <a:rPr lang="cs-CZ" sz="2400" b="1" dirty="0" smtClean="0">
                <a:solidFill>
                  <a:schemeClr val="tx1"/>
                </a:solidFill>
                <a:latin typeface="Gill Sans Ultra Bold" pitchFamily="34" charset="-18"/>
              </a:rPr>
              <a:t>, pískat </a:t>
            </a:r>
            <a:r>
              <a:rPr lang="cs-CZ" sz="24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ill Sans Ultra Bold" pitchFamily="34" charset="-18"/>
              </a:rPr>
              <a:t>si</a:t>
            </a:r>
          </a:p>
          <a:p>
            <a:endParaRPr lang="cs-CZ" sz="1800" b="1" i="1" u="sng" dirty="0" smtClean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Příklad:</a:t>
            </a:r>
            <a:r>
              <a:rPr lang="cs-CZ" i="1" dirty="0" smtClean="0">
                <a:solidFill>
                  <a:schemeClr val="tx1"/>
                </a:solidFill>
              </a:rPr>
              <a:t>	</a:t>
            </a:r>
            <a:r>
              <a:rPr lang="cs-CZ" b="1" i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Já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b="1" dirty="0" smtClean="0">
                <a:solidFill>
                  <a:schemeClr val="tx1"/>
                </a:solidFill>
              </a:rPr>
              <a:t>s Luckou půjdeme domů.</a:t>
            </a:r>
          </a:p>
          <a:p>
            <a:endParaRPr lang="cs-CZ" sz="1800" dirty="0" smtClean="0">
              <a:solidFill>
                <a:srgbClr val="FF0000"/>
              </a:solidFill>
              <a:latin typeface="Gill Sans Ultra Bold" pitchFamily="34" charset="-18"/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pPr algn="l"/>
            <a:endParaRPr lang="cs-CZ" sz="1400" dirty="0">
              <a:solidFill>
                <a:schemeClr val="tx1"/>
              </a:solidFill>
              <a:latin typeface="Gill Sans Ultra Bold" pitchFamily="34" charset="-18"/>
            </a:endParaRPr>
          </a:p>
          <a:p>
            <a:pPr algn="l"/>
            <a:endParaRPr lang="cs-CZ" sz="1400" dirty="0">
              <a:solidFill>
                <a:schemeClr val="tx1"/>
              </a:solidFill>
              <a:latin typeface="Gill Sans Ultra Bold" pitchFamily="34" charset="-18"/>
            </a:endParaRPr>
          </a:p>
        </p:txBody>
      </p:sp>
      <p:sp>
        <p:nvSpPr>
          <p:cNvPr id="5" name="Vodorovný svitek 4"/>
          <p:cNvSpPr/>
          <p:nvPr/>
        </p:nvSpPr>
        <p:spPr>
          <a:xfrm>
            <a:off x="1885339" y="2780928"/>
            <a:ext cx="5040560" cy="1008112"/>
          </a:xfrm>
          <a:prstGeom prst="horizontalScroll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Zájmena osobní</a:t>
            </a:r>
            <a:endParaRPr lang="cs-CZ" sz="3600" b="1" dirty="0"/>
          </a:p>
        </p:txBody>
      </p:sp>
      <p:pic>
        <p:nvPicPr>
          <p:cNvPr id="9" name="Picture 2" descr="C:\Program Files\Microsoft Office\MEDIA\CAGCAT10\j0301252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9316" y="2437573"/>
            <a:ext cx="1829714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4856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60648"/>
            <a:ext cx="8660186" cy="626469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 algn="ctr">
              <a:buNone/>
            </a:pPr>
            <a:endParaRPr lang="cs-CZ" sz="2600" dirty="0" smtClean="0"/>
          </a:p>
          <a:p>
            <a:pPr marL="0" indent="0" algn="ctr">
              <a:buNone/>
            </a:pPr>
            <a:r>
              <a:rPr lang="cs-CZ" sz="2600" b="1" dirty="0" smtClean="0"/>
              <a:t>Těmito zájmeny přivlastňujeme</a:t>
            </a:r>
          </a:p>
          <a:p>
            <a:pPr marL="0" indent="0" algn="ctr">
              <a:buNone/>
            </a:pPr>
            <a:r>
              <a:rPr lang="cs-CZ" sz="30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w Cen MT Condensed Extra Bold" pitchFamily="34" charset="-18"/>
              </a:rPr>
              <a:t>můj, tvůj, jeho, její, jejich, náš, váš a </a:t>
            </a:r>
            <a:r>
              <a:rPr lang="cs-CZ" sz="3000" dirty="0" smtClean="0">
                <a:latin typeface="Tw Cen MT Condensed Extra Bold" pitchFamily="34" charset="-18"/>
              </a:rPr>
              <a:t>zvratné zájmeno </a:t>
            </a:r>
            <a:r>
              <a:rPr lang="cs-CZ" sz="30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w Cen MT Condensed Extra Bold" pitchFamily="34" charset="-18"/>
              </a:rPr>
              <a:t>svůj</a:t>
            </a:r>
            <a:endParaRPr lang="cs-CZ" sz="3000" b="1" i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w Cen MT Condensed Extra Bold" pitchFamily="34" charset="-18"/>
            </a:endParaRPr>
          </a:p>
          <a:p>
            <a:pPr marL="0" indent="0">
              <a:buNone/>
            </a:pPr>
            <a:endParaRPr lang="cs-CZ" sz="2000" dirty="0" smtClean="0"/>
          </a:p>
          <a:p>
            <a:pPr marL="0" indent="0" algn="ctr">
              <a:buNone/>
            </a:pPr>
            <a:r>
              <a:rPr lang="cs-CZ" sz="2400" b="1" dirty="0" smtClean="0"/>
              <a:t>Příklad: </a:t>
            </a:r>
            <a:r>
              <a:rPr lang="cs-CZ" sz="2400" b="1" dirty="0"/>
              <a:t>	</a:t>
            </a:r>
            <a:r>
              <a:rPr lang="cs-CZ" sz="2400" b="1" i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Náš</a:t>
            </a:r>
            <a:r>
              <a:rPr lang="cs-CZ" sz="2400" dirty="0" smtClean="0"/>
              <a:t> </a:t>
            </a:r>
            <a:r>
              <a:rPr lang="cs-CZ" sz="2400" b="1" dirty="0" smtClean="0"/>
              <a:t>dům stojí na kopci.</a:t>
            </a:r>
          </a:p>
          <a:p>
            <a:pPr marL="0" indent="0" algn="ctr">
              <a:buNone/>
            </a:pPr>
            <a:endParaRPr lang="cs-CZ" sz="2400" b="1" dirty="0" smtClean="0"/>
          </a:p>
          <a:p>
            <a:pPr marL="0" indent="0" algn="ctr">
              <a:buNone/>
            </a:pPr>
            <a:endParaRPr lang="cs-CZ" sz="2600" dirty="0" smtClean="0"/>
          </a:p>
          <a:p>
            <a:pPr marL="0" indent="0" algn="ctr">
              <a:buNone/>
            </a:pPr>
            <a:endParaRPr lang="cs-CZ" sz="2600" dirty="0"/>
          </a:p>
          <a:p>
            <a:pPr marL="0" indent="0" algn="ctr">
              <a:buNone/>
            </a:pPr>
            <a:endParaRPr lang="cs-CZ" sz="2600" dirty="0" smtClean="0"/>
          </a:p>
          <a:p>
            <a:pPr marL="0" indent="0" algn="ctr">
              <a:buNone/>
            </a:pPr>
            <a:r>
              <a:rPr lang="cs-CZ" sz="2600" b="1" dirty="0" smtClean="0"/>
              <a:t>Ukazujeme </a:t>
            </a:r>
            <a:r>
              <a:rPr lang="cs-CZ" sz="2600" b="1" dirty="0"/>
              <a:t>na určitou osobu, zvíře, věc nebo vlastnost.</a:t>
            </a:r>
          </a:p>
          <a:p>
            <a:pPr marL="0" indent="0" algn="ctr">
              <a:buNone/>
            </a:pPr>
            <a:r>
              <a:rPr lang="cs-CZ" sz="3000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wis721 BlkEx BT" pitchFamily="34" charset="0"/>
              </a:rPr>
              <a:t>ten, ta, to, ti, ty, ta, tento, tato, toto, tenhle, tahle, tohle, onen, takový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 algn="ctr">
              <a:buNone/>
            </a:pPr>
            <a:r>
              <a:rPr lang="cs-CZ" sz="2400" b="1" dirty="0" smtClean="0"/>
              <a:t>Příklad</a:t>
            </a:r>
            <a:r>
              <a:rPr lang="cs-CZ" sz="2400" b="1" dirty="0"/>
              <a:t>:</a:t>
            </a:r>
            <a:r>
              <a:rPr lang="cs-CZ" sz="2400" dirty="0"/>
              <a:t>	</a:t>
            </a:r>
            <a:r>
              <a:rPr lang="cs-CZ" sz="2400" dirty="0" smtClean="0"/>
              <a:t>	</a:t>
            </a:r>
            <a:r>
              <a:rPr lang="cs-CZ" sz="2400" b="1" i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Ten</a:t>
            </a:r>
            <a:r>
              <a:rPr lang="cs-CZ" sz="24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/>
              <a:t>batoh není můj.</a:t>
            </a:r>
          </a:p>
          <a:p>
            <a:pPr marL="0" indent="0" algn="ctr">
              <a:buNone/>
            </a:pPr>
            <a:endParaRPr lang="cs-CZ" b="1" dirty="0"/>
          </a:p>
        </p:txBody>
      </p:sp>
      <p:sp>
        <p:nvSpPr>
          <p:cNvPr id="5" name="Vodorovný svitek 4"/>
          <p:cNvSpPr/>
          <p:nvPr/>
        </p:nvSpPr>
        <p:spPr>
          <a:xfrm>
            <a:off x="1979712" y="188640"/>
            <a:ext cx="5040560" cy="1224136"/>
          </a:xfrm>
          <a:prstGeom prst="horizontalScroll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Zájmena přivlastňovací</a:t>
            </a:r>
            <a:endParaRPr lang="cs-CZ" sz="3600" b="1" dirty="0"/>
          </a:p>
        </p:txBody>
      </p:sp>
      <p:sp>
        <p:nvSpPr>
          <p:cNvPr id="6" name="Vodorovný svitek 5"/>
          <p:cNvSpPr/>
          <p:nvPr/>
        </p:nvSpPr>
        <p:spPr>
          <a:xfrm>
            <a:off x="2006564" y="3356992"/>
            <a:ext cx="5040560" cy="1224136"/>
          </a:xfrm>
          <a:prstGeom prst="horizontalScroll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Zájmena ukazovací</a:t>
            </a:r>
            <a:endParaRPr lang="cs-CZ" sz="3600" b="1" dirty="0"/>
          </a:p>
        </p:txBody>
      </p:sp>
      <p:pic>
        <p:nvPicPr>
          <p:cNvPr id="3075" name="Picture 3" descr="C:\Program Files\Microsoft Office\MEDIA\CAGCAT10\j0217698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2780928"/>
            <a:ext cx="1747418" cy="1693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5743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332656"/>
            <a:ext cx="7848872" cy="6336704"/>
          </a:xfrm>
        </p:spPr>
        <p:txBody>
          <a:bodyPr>
            <a:normAutofit lnSpcReduction="10000"/>
          </a:bodyPr>
          <a:lstStyle/>
          <a:p>
            <a:endParaRPr lang="cs-CZ" sz="2000" dirty="0" smtClean="0">
              <a:solidFill>
                <a:schemeClr val="tx1"/>
              </a:solidFill>
            </a:endParaRPr>
          </a:p>
          <a:p>
            <a:endParaRPr lang="cs-CZ" sz="2000" dirty="0">
              <a:solidFill>
                <a:schemeClr val="tx1"/>
              </a:solidFill>
            </a:endParaRPr>
          </a:p>
          <a:p>
            <a:endParaRPr lang="cs-CZ" sz="2000" dirty="0" smtClean="0">
              <a:solidFill>
                <a:schemeClr val="tx1"/>
              </a:solidFill>
            </a:endParaRPr>
          </a:p>
          <a:p>
            <a:r>
              <a:rPr lang="cs-CZ" sz="2600" b="1" dirty="0" smtClean="0">
                <a:solidFill>
                  <a:schemeClr val="tx1"/>
                </a:solidFill>
              </a:rPr>
              <a:t>Ptáme se jimi po osobě, zvířeti, věci nebo vlastnosti, abychom získali přesnější údaje. </a:t>
            </a:r>
          </a:p>
          <a:p>
            <a:r>
              <a:rPr lang="cs-CZ" sz="2400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wis721 BlkEx BT" pitchFamily="34" charset="0"/>
              </a:rPr>
              <a:t>k</a:t>
            </a:r>
            <a:r>
              <a:rPr lang="cs-CZ" sz="24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wis721 BlkEx BT" pitchFamily="34" charset="0"/>
              </a:rPr>
              <a:t>do?, co?, jaký?, který?, čí?</a:t>
            </a:r>
            <a:endParaRPr lang="cs-CZ" sz="2400" b="1" i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wis721 BlkEx BT" pitchFamily="34" charset="0"/>
            </a:endParaRPr>
          </a:p>
          <a:p>
            <a:r>
              <a:rPr lang="cs-CZ" sz="2400" b="1" dirty="0" smtClean="0">
                <a:solidFill>
                  <a:schemeClr val="tx1"/>
                </a:solidFill>
              </a:rPr>
              <a:t>Příklad: 	</a:t>
            </a:r>
            <a:r>
              <a:rPr lang="cs-CZ" sz="2400" b="1" i="1" u="sng" dirty="0" smtClean="0">
                <a:solidFill>
                  <a:srgbClr val="FF0000"/>
                </a:solidFill>
              </a:rPr>
              <a:t>Jaký</a:t>
            </a:r>
            <a:r>
              <a:rPr lang="cs-CZ" sz="2400" b="1" dirty="0" smtClean="0">
                <a:solidFill>
                  <a:schemeClr val="tx1"/>
                </a:solidFill>
              </a:rPr>
              <a:t> úkol jsme měli z matematiky?</a:t>
            </a:r>
          </a:p>
          <a:p>
            <a:endParaRPr lang="cs-CZ" sz="2800" b="1" dirty="0" smtClean="0">
              <a:solidFill>
                <a:schemeClr val="tx1"/>
              </a:solidFill>
            </a:endParaRPr>
          </a:p>
          <a:p>
            <a:endParaRPr lang="cs-CZ" sz="2800" b="1" dirty="0" smtClean="0">
              <a:solidFill>
                <a:schemeClr val="tx1"/>
              </a:solidFill>
            </a:endParaRP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r>
              <a:rPr lang="cs-CZ" sz="2400" b="1" dirty="0" smtClean="0">
                <a:solidFill>
                  <a:schemeClr val="tx1"/>
                </a:solidFill>
              </a:rPr>
              <a:t>Když se zájmeny </a:t>
            </a:r>
            <a:r>
              <a:rPr lang="cs-CZ" sz="24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kdo, co, jaký, který, čí </a:t>
            </a:r>
            <a:r>
              <a:rPr lang="cs-CZ" sz="2400" b="1" dirty="0" smtClean="0">
                <a:solidFill>
                  <a:schemeClr val="tx1"/>
                </a:solidFill>
              </a:rPr>
              <a:t>ptáme, jsou to zájmena tázací.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Když zájmeny </a:t>
            </a:r>
            <a:r>
              <a:rPr lang="cs-CZ" sz="24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kdo, co, jaký, který, čí </a:t>
            </a:r>
            <a:r>
              <a:rPr lang="cs-CZ" sz="2400" b="1" dirty="0" smtClean="0">
                <a:solidFill>
                  <a:schemeClr val="tx1"/>
                </a:solidFill>
              </a:rPr>
              <a:t>spojujeme věty do souvětí, jsou to zájmena vztažná.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Příklad:	To byla nádhera, </a:t>
            </a:r>
            <a:r>
              <a:rPr lang="cs-CZ" sz="2400" b="1" i="1" u="sng" dirty="0" smtClean="0">
                <a:solidFill>
                  <a:srgbClr val="FF0000"/>
                </a:solidFill>
              </a:rPr>
              <a:t>jakou</a:t>
            </a:r>
            <a:r>
              <a:rPr lang="cs-CZ" sz="2400" b="1" dirty="0" smtClean="0">
                <a:solidFill>
                  <a:schemeClr val="tx1"/>
                </a:solidFill>
              </a:rPr>
              <a:t> jste ještě neviděli.</a:t>
            </a:r>
            <a:r>
              <a:rPr lang="cs-CZ" sz="2400" dirty="0" smtClean="0">
                <a:solidFill>
                  <a:schemeClr val="tx1"/>
                </a:solidFill>
              </a:rPr>
              <a:t>	</a:t>
            </a:r>
          </a:p>
          <a:p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Vodorovný svitek 4"/>
          <p:cNvSpPr/>
          <p:nvPr/>
        </p:nvSpPr>
        <p:spPr>
          <a:xfrm>
            <a:off x="2026072" y="188640"/>
            <a:ext cx="5040560" cy="1224136"/>
          </a:xfrm>
          <a:prstGeom prst="horizontalScroll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Zájmena tázací</a:t>
            </a:r>
            <a:endParaRPr lang="cs-CZ" sz="3600" b="1" dirty="0"/>
          </a:p>
        </p:txBody>
      </p:sp>
      <p:sp>
        <p:nvSpPr>
          <p:cNvPr id="6" name="Vodorovný svitek 5"/>
          <p:cNvSpPr/>
          <p:nvPr/>
        </p:nvSpPr>
        <p:spPr>
          <a:xfrm>
            <a:off x="2026072" y="3140968"/>
            <a:ext cx="5040560" cy="1224136"/>
          </a:xfrm>
          <a:prstGeom prst="horizontalScroll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Zájmena vztažná</a:t>
            </a:r>
            <a:endParaRPr lang="cs-CZ" sz="3600" b="1" dirty="0"/>
          </a:p>
        </p:txBody>
      </p:sp>
      <p:pic>
        <p:nvPicPr>
          <p:cNvPr id="4098" name="Picture 2" descr="C:\Program Files\Microsoft Office\MEDIA\CAGCAT10\j0293236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83" y="3102919"/>
            <a:ext cx="1565453" cy="1154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5071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548680"/>
            <a:ext cx="7776864" cy="5904656"/>
          </a:xfrm>
        </p:spPr>
        <p:txBody>
          <a:bodyPr>
            <a:normAutofit fontScale="92500" lnSpcReduction="10000"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ill Sans Ultra Bold Condensed" pitchFamily="34" charset="0"/>
              </a:rPr>
              <a:t>Všechna předcházející zájmena zastupovala určitá podstatná jména a přídavná jména. Určují určité osoby, zvířata a věci, a proto se nazývají</a:t>
            </a:r>
          </a:p>
          <a:p>
            <a:endParaRPr lang="cs-CZ" sz="2400" b="1" dirty="0" smtClean="0">
              <a:solidFill>
                <a:schemeClr val="tx1"/>
              </a:solidFill>
            </a:endParaRPr>
          </a:p>
          <a:p>
            <a:endParaRPr lang="cs-CZ" sz="2400" b="1" dirty="0">
              <a:solidFill>
                <a:schemeClr val="tx1"/>
              </a:solidFill>
            </a:endParaRPr>
          </a:p>
          <a:p>
            <a:endParaRPr lang="cs-CZ" sz="2400" b="1" dirty="0" smtClean="0">
              <a:solidFill>
                <a:schemeClr val="tx1"/>
              </a:solidFill>
            </a:endParaRPr>
          </a:p>
          <a:p>
            <a:endParaRPr lang="cs-CZ" sz="2400" b="1" dirty="0">
              <a:solidFill>
                <a:schemeClr val="tx1"/>
              </a:solidFill>
            </a:endParaRPr>
          </a:p>
          <a:p>
            <a:endParaRPr lang="cs-CZ" sz="2400" b="1" dirty="0">
              <a:solidFill>
                <a:schemeClr val="tx1"/>
              </a:solidFill>
            </a:endParaRPr>
          </a:p>
          <a:p>
            <a:endParaRPr lang="cs-CZ" sz="2400" b="1" dirty="0" smtClean="0">
              <a:solidFill>
                <a:schemeClr val="tx1"/>
              </a:solidFill>
            </a:endParaRPr>
          </a:p>
          <a:p>
            <a:endParaRPr lang="cs-CZ" sz="2400" b="1" dirty="0">
              <a:solidFill>
                <a:schemeClr val="tx1"/>
              </a:solidFill>
            </a:endParaRPr>
          </a:p>
          <a:p>
            <a:endParaRPr lang="cs-CZ" sz="2400" b="1" dirty="0" smtClean="0">
              <a:solidFill>
                <a:schemeClr val="tx1"/>
              </a:solidFill>
            </a:endParaRPr>
          </a:p>
          <a:p>
            <a:endParaRPr lang="cs-CZ" sz="2400" b="1" dirty="0" smtClean="0">
              <a:solidFill>
                <a:schemeClr val="tx1"/>
              </a:solidFill>
            </a:endParaRPr>
          </a:p>
          <a:p>
            <a:r>
              <a:rPr lang="cs-CZ" sz="2400" b="1" dirty="0" smtClean="0">
                <a:solidFill>
                  <a:schemeClr val="tx1"/>
                </a:solidFill>
              </a:rPr>
              <a:t>Neurčují blíže, o kom nebo o čem je řeč</a:t>
            </a:r>
          </a:p>
          <a:p>
            <a:r>
              <a:rPr lang="cs-CZ" sz="2900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sz="29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ěkdo, něco, některý, nějaký, něčí, leckdo, lecco, kdokoliv, kdosi, cosi, kterýsi, jakýsi, čísi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Příklad:		</a:t>
            </a:r>
            <a:r>
              <a:rPr lang="cs-CZ" sz="2400" b="1" i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Někdo</a:t>
            </a:r>
            <a:r>
              <a:rPr lang="cs-CZ" sz="2400" b="1" dirty="0" smtClean="0">
                <a:solidFill>
                  <a:schemeClr val="tx1"/>
                </a:solidFill>
              </a:rPr>
              <a:t> vstoupil do dveří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  <a:endParaRPr lang="cs-CZ" sz="2400" dirty="0">
              <a:solidFill>
                <a:schemeClr val="tx1"/>
              </a:solidFill>
            </a:endParaRPr>
          </a:p>
          <a:p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Vodorovný svitek 4"/>
          <p:cNvSpPr/>
          <p:nvPr/>
        </p:nvSpPr>
        <p:spPr>
          <a:xfrm>
            <a:off x="2213708" y="1772816"/>
            <a:ext cx="4752528" cy="1152128"/>
          </a:xfrm>
          <a:prstGeom prst="horizontalScroll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Zájmena určitá</a:t>
            </a:r>
            <a:endParaRPr lang="cs-CZ" sz="3600" b="1" dirty="0"/>
          </a:p>
        </p:txBody>
      </p:sp>
      <p:pic>
        <p:nvPicPr>
          <p:cNvPr id="5122" name="Picture 2" descr="C:\Program Files\Microsoft Office\MEDIA\CAGCAT10\j0299125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446367"/>
            <a:ext cx="1100023" cy="1805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Program Files\Microsoft Office\MEDIA\CAGCAT10\j0299171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3140968"/>
            <a:ext cx="1534363" cy="1473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Vodorovný svitek 7"/>
          <p:cNvSpPr/>
          <p:nvPr/>
        </p:nvSpPr>
        <p:spPr>
          <a:xfrm>
            <a:off x="2213708" y="3573016"/>
            <a:ext cx="4752528" cy="1152128"/>
          </a:xfrm>
          <a:prstGeom prst="horizontalScroll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Zájmena neurčitá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622699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90465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 algn="ctr">
              <a:buNone/>
            </a:pPr>
            <a:r>
              <a:rPr lang="cs-CZ" sz="2000" b="1" dirty="0" smtClean="0"/>
              <a:t>Vyjadřují zápor, popírají, že někdo nebo něco existuje</a:t>
            </a:r>
          </a:p>
          <a:p>
            <a:pPr marL="0" indent="0" algn="ctr">
              <a:buNone/>
            </a:pPr>
            <a:r>
              <a:rPr lang="cs-CZ" sz="3600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sz="36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ikdo, nic, nijaký, ničí, žádný</a:t>
            </a:r>
          </a:p>
          <a:p>
            <a:pPr marL="0" indent="0" algn="ctr">
              <a:buNone/>
            </a:pPr>
            <a:r>
              <a:rPr lang="cs-CZ" sz="2000" b="1" dirty="0" smtClean="0"/>
              <a:t>Příklad:</a:t>
            </a:r>
            <a:r>
              <a:rPr lang="cs-CZ" sz="2000" b="1" i="1" dirty="0" smtClean="0"/>
              <a:t> 	</a:t>
            </a:r>
            <a:r>
              <a:rPr lang="cs-CZ" sz="2000" b="1" i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Nikdo</a:t>
            </a:r>
            <a:r>
              <a:rPr lang="cs-CZ" sz="2000" b="1" i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smtClean="0"/>
              <a:t>z nás tam nebyl.</a:t>
            </a:r>
          </a:p>
          <a:p>
            <a:pPr marL="0" indent="0" algn="ctr">
              <a:buNone/>
            </a:pPr>
            <a:endParaRPr lang="cs-CZ" sz="2000" dirty="0" smtClean="0"/>
          </a:p>
          <a:p>
            <a:pPr marL="0" indent="0" algn="ctr">
              <a:buNone/>
            </a:pPr>
            <a:endParaRPr lang="cs-CZ" sz="2000" dirty="0"/>
          </a:p>
          <a:p>
            <a:pPr marL="0" indent="0" algn="ctr">
              <a:buNone/>
            </a:pPr>
            <a:endParaRPr lang="cs-CZ" sz="2000" dirty="0" smtClean="0"/>
          </a:p>
          <a:p>
            <a:pPr marL="0" indent="0" algn="ctr">
              <a:buNone/>
            </a:pPr>
            <a:endParaRPr lang="cs-CZ" sz="2000" dirty="0" smtClean="0"/>
          </a:p>
          <a:p>
            <a:pPr marL="0" indent="0" algn="ctr">
              <a:buNone/>
            </a:pPr>
            <a:endParaRPr lang="cs-CZ" sz="2000" dirty="0" smtClean="0"/>
          </a:p>
          <a:p>
            <a:pPr marL="0" indent="0" algn="ctr">
              <a:buNone/>
            </a:pPr>
            <a:r>
              <a:rPr lang="cs-CZ" sz="2400" b="1" dirty="0" smtClean="0"/>
              <a:t>Všechna </a:t>
            </a:r>
            <a:r>
              <a:rPr lang="cs-CZ" sz="24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zájmena</a:t>
            </a:r>
            <a:r>
              <a:rPr lang="cs-CZ" sz="2400" b="1" dirty="0" smtClean="0"/>
              <a:t> můžeme rozdělit do dvou skupin:</a:t>
            </a:r>
          </a:p>
          <a:p>
            <a:pPr marL="0" indent="0" algn="ctr">
              <a:buNone/>
            </a:pPr>
            <a:r>
              <a:rPr lang="cs-CZ" sz="28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RODOVÁ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b="1" dirty="0" smtClean="0"/>
              <a:t>– vyjadřují rod (např. on, ona, tato, náš)</a:t>
            </a:r>
          </a:p>
          <a:p>
            <a:pPr marL="0" indent="0" algn="ctr">
              <a:buNone/>
            </a:pPr>
            <a:r>
              <a:rPr lang="cs-CZ" sz="28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BEZRODOVÁ </a:t>
            </a:r>
            <a:r>
              <a:rPr lang="cs-CZ" sz="2000" b="1" dirty="0" smtClean="0"/>
              <a:t>– mají všechny rody stejný tvar (např. já, kdo, cosi, nic)</a:t>
            </a:r>
            <a:endParaRPr lang="cs-CZ" sz="2000" b="1" dirty="0"/>
          </a:p>
        </p:txBody>
      </p:sp>
      <p:sp>
        <p:nvSpPr>
          <p:cNvPr id="4" name="Vodorovný svitek 3"/>
          <p:cNvSpPr/>
          <p:nvPr/>
        </p:nvSpPr>
        <p:spPr>
          <a:xfrm>
            <a:off x="2411760" y="620688"/>
            <a:ext cx="4248472" cy="1008112"/>
          </a:xfrm>
          <a:prstGeom prst="horizontalScroll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Zájmena záporná</a:t>
            </a:r>
            <a:endParaRPr lang="cs-CZ" sz="3600" dirty="0"/>
          </a:p>
        </p:txBody>
      </p:sp>
      <p:pic>
        <p:nvPicPr>
          <p:cNvPr id="1026" name="Picture 2" descr="C:\Program Files\Microsoft Office\MEDIA\CAGCAT10\j0195812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708920"/>
            <a:ext cx="1773022" cy="1824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Program Files\Microsoft Office\MEDIA\CAGCAT10\j0234687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284984"/>
            <a:ext cx="1872208" cy="1248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0459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210</TotalTime>
  <Words>275</Words>
  <Application>Microsoft Office PowerPoint</Application>
  <PresentationFormat>Předvádění na obrazovce (4:3)</PresentationFormat>
  <Paragraphs>109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Zájmena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Sborovna</cp:lastModifiedBy>
  <cp:revision>31</cp:revision>
  <dcterms:modified xsi:type="dcterms:W3CDTF">2013-12-10T19:31:08Z</dcterms:modified>
</cp:coreProperties>
</file>