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3766973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VY_12_INOVACE_94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Výklad</a:t>
                      </a:r>
                      <a:r>
                        <a:rPr lang="cs-CZ" sz="1400" baseline="0" smtClean="0"/>
                        <a:t>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Zájmena – skloňování</a:t>
                      </a:r>
                      <a:r>
                        <a:rPr lang="cs-CZ" sz="1400" baseline="0" dirty="0" smtClean="0"/>
                        <a:t> zájmena JÁ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Výklad a osvojování učiva, rozlišování</a:t>
                      </a:r>
                      <a:r>
                        <a:rPr lang="cs-CZ" sz="1400" baseline="0" dirty="0" smtClean="0"/>
                        <a:t> užití podle pádu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15.03.2013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26.03.2013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6914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Skloňování zájmena </a:t>
            </a: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</a:t>
            </a:r>
            <a:endParaRPr lang="cs-CZ" b="1" i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1. p.		já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2. p.		</a:t>
            </a:r>
            <a:r>
              <a:rPr lang="cs-CZ" sz="4000" b="1" dirty="0" smtClean="0">
                <a:solidFill>
                  <a:srgbClr val="FF0000"/>
                </a:solidFill>
              </a:rPr>
              <a:t>mne, mě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3. p.		</a:t>
            </a:r>
            <a:r>
              <a:rPr lang="cs-CZ" sz="4000" b="1" dirty="0" smtClean="0"/>
              <a:t>mně, mi</a:t>
            </a:r>
            <a:r>
              <a:rPr lang="cs-CZ" sz="4000" b="1" dirty="0" smtClean="0">
                <a:solidFill>
                  <a:schemeClr val="accent1"/>
                </a:solidFill>
              </a:rPr>
              <a:t>			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4. p.		</a:t>
            </a:r>
            <a:r>
              <a:rPr lang="cs-CZ" sz="4000" b="1" dirty="0" smtClean="0">
                <a:solidFill>
                  <a:srgbClr val="00B050"/>
                </a:solidFill>
              </a:rPr>
              <a:t>mne, mě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5. p.		</a:t>
            </a: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mně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6. p.		</a:t>
            </a:r>
            <a:r>
              <a:rPr lang="cs-CZ" sz="4000" b="1" dirty="0" smtClean="0">
                <a:solidFill>
                  <a:srgbClr val="7030A0"/>
                </a:solidFill>
              </a:rPr>
              <a:t>mnou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60848"/>
            <a:ext cx="2232248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02861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9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??????????????</a:t>
            </a:r>
          </a:p>
          <a:p>
            <a:pPr marL="0" indent="0" algn="ctr">
              <a:buNone/>
            </a:pPr>
            <a:r>
              <a:rPr lang="cs-CZ" b="1" dirty="0" smtClean="0"/>
              <a:t>Ve kterých pádech má zájmeno já dvojí tvary?</a:t>
            </a:r>
          </a:p>
          <a:p>
            <a:pPr marL="0" indent="0" algn="ctr">
              <a:buNone/>
            </a:pPr>
            <a:endParaRPr lang="cs-CZ" sz="2800" b="1" dirty="0" smtClean="0"/>
          </a:p>
          <a:p>
            <a:pPr marL="0" indent="0" algn="ctr">
              <a:buNone/>
            </a:pPr>
            <a:endParaRPr lang="cs-CZ" sz="2800" b="1" dirty="0"/>
          </a:p>
          <a:p>
            <a:pPr marL="0" indent="0" algn="ctr">
              <a:buNone/>
            </a:pPr>
            <a:endParaRPr lang="cs-CZ" sz="2800" b="1" dirty="0" smtClean="0"/>
          </a:p>
          <a:p>
            <a:pPr marL="0" indent="0" algn="ctr">
              <a:buNone/>
            </a:pPr>
            <a:endParaRPr lang="cs-CZ" sz="2800" b="1" dirty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mě</a:t>
            </a:r>
            <a:r>
              <a:rPr lang="cs-CZ" sz="4000" b="1" dirty="0" smtClean="0"/>
              <a:t> – je vždy správně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mne</a:t>
            </a:r>
            <a:r>
              <a:rPr lang="cs-CZ" sz="4000" b="1" dirty="0" smtClean="0"/>
              <a:t> – užíváme řídčeji</a:t>
            </a:r>
            <a:endParaRPr lang="cs-CZ" sz="4000" b="1" dirty="0"/>
          </a:p>
        </p:txBody>
      </p:sp>
      <p:sp>
        <p:nvSpPr>
          <p:cNvPr id="4" name="Vývojový diagram: příprava 3"/>
          <p:cNvSpPr/>
          <p:nvPr/>
        </p:nvSpPr>
        <p:spPr>
          <a:xfrm>
            <a:off x="2927766" y="2852936"/>
            <a:ext cx="3744416" cy="1387729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a 4. pád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078" y="4140911"/>
            <a:ext cx="1829714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42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76664"/>
          </a:xfrm>
        </p:spPr>
        <p:txBody>
          <a:bodyPr>
            <a:normAutofit fontScale="92500" lnSpcReduction="20000"/>
          </a:bodyPr>
          <a:lstStyle/>
          <a:p>
            <a:pPr marL="0" indent="0" algn="r">
              <a:buNone/>
            </a:pPr>
            <a:endParaRPr lang="cs-CZ" sz="2000" dirty="0" smtClean="0"/>
          </a:p>
          <a:p>
            <a:pPr marL="0" indent="0" algn="r">
              <a:buNone/>
            </a:pPr>
            <a:endParaRPr lang="cs-CZ" sz="2000" dirty="0"/>
          </a:p>
          <a:p>
            <a:pPr marL="0" indent="0" algn="r">
              <a:buNone/>
            </a:pPr>
            <a:endParaRPr lang="cs-CZ" sz="2000" dirty="0" smtClean="0"/>
          </a:p>
          <a:p>
            <a:pPr marL="0" indent="0" algn="r">
              <a:buNone/>
            </a:pPr>
            <a:endParaRPr lang="cs-CZ" sz="2000" dirty="0"/>
          </a:p>
          <a:p>
            <a:pPr marL="0" indent="0" algn="ctr">
              <a:buNone/>
            </a:pP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mně</a:t>
            </a:r>
            <a:r>
              <a:rPr lang="cs-CZ" sz="3000" b="1" dirty="0" smtClean="0"/>
              <a:t> – je vždy správně</a:t>
            </a:r>
          </a:p>
          <a:p>
            <a:pPr marL="0" indent="0" algn="ctr">
              <a:buNone/>
            </a:pPr>
            <a:r>
              <a:rPr lang="cs-CZ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sz="3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3000" b="1" dirty="0" smtClean="0"/>
              <a:t> – užíváme ve spojení bez předložky a bez důrazu</a:t>
            </a:r>
          </a:p>
          <a:p>
            <a:pPr marL="0" indent="0" algn="ctr">
              <a:buNone/>
            </a:pPr>
            <a:r>
              <a:rPr lang="cs-CZ" sz="9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		?		?</a:t>
            </a:r>
            <a:r>
              <a:rPr lang="cs-CZ" sz="9600" dirty="0" smtClean="0"/>
              <a:t> 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MNĚ		MĚ		MI</a:t>
            </a:r>
          </a:p>
          <a:p>
            <a:pPr marL="0" indent="0" algn="ctr">
              <a:buNone/>
            </a:pP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správný tvar zájmena </a:t>
            </a:r>
            <a:r>
              <a:rPr lang="cs-CZ" sz="35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</a:t>
            </a:r>
            <a:r>
              <a:rPr lang="cs-CZ" sz="35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 algn="ctr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  _  šel v patách.</a:t>
            </a:r>
          </a:p>
          <a:p>
            <a:pPr marL="0" indent="0" algn="ctr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Všichni byli ke  _  milí.</a:t>
            </a:r>
          </a:p>
          <a:p>
            <a:pPr marL="0" indent="0" algn="ctr">
              <a:buNone/>
            </a:pPr>
            <a:endParaRPr lang="cs-CZ" sz="72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Vývojový diagram: příprava 5"/>
          <p:cNvSpPr/>
          <p:nvPr/>
        </p:nvSpPr>
        <p:spPr>
          <a:xfrm>
            <a:off x="2771800" y="483470"/>
            <a:ext cx="3240360" cy="1152128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pád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C:\Program Files\Microsoft Office\MEDIA\CAGCAT10\j021769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32656"/>
            <a:ext cx="1747418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Program Files\Microsoft Office\MEDIA\CAGCAT10\j021658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157191"/>
            <a:ext cx="1609344" cy="151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23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Navštívili  _  v nemocnici.	</a:t>
            </a:r>
          </a:p>
          <a:p>
            <a:pPr marL="0" indent="0">
              <a:buNone/>
            </a:pPr>
            <a:r>
              <a:rPr lang="cs-CZ" b="1" dirty="0" smtClean="0"/>
              <a:t>Hovořili o  _ .</a:t>
            </a:r>
          </a:p>
          <a:p>
            <a:pPr marL="0" indent="0">
              <a:buNone/>
            </a:pPr>
            <a:r>
              <a:rPr lang="cs-CZ" b="1" dirty="0" smtClean="0"/>
              <a:t>Neviděl jsem  _  tam stát.</a:t>
            </a:r>
          </a:p>
          <a:p>
            <a:pPr marL="0" indent="0">
              <a:buNone/>
            </a:pPr>
            <a:r>
              <a:rPr lang="cs-CZ" b="1" dirty="0" smtClean="0"/>
              <a:t>Posaďte se vedle  _ .</a:t>
            </a:r>
          </a:p>
          <a:p>
            <a:pPr marL="0" indent="0">
              <a:buNone/>
            </a:pPr>
            <a:r>
              <a:rPr lang="cs-CZ" b="1" dirty="0" smtClean="0"/>
              <a:t>Počkej na  _ .</a:t>
            </a:r>
          </a:p>
          <a:p>
            <a:pPr marL="0" indent="0" algn="r">
              <a:buNone/>
            </a:pPr>
            <a:r>
              <a:rPr lang="cs-CZ" b="1" dirty="0" smtClean="0"/>
              <a:t>Něco hezkého se  _  zdálo.</a:t>
            </a:r>
          </a:p>
          <a:p>
            <a:pPr marL="0" indent="0" algn="r">
              <a:buNone/>
            </a:pPr>
            <a:r>
              <a:rPr lang="cs-CZ" b="1" dirty="0" smtClean="0"/>
              <a:t>_  se to netýká.</a:t>
            </a:r>
          </a:p>
          <a:p>
            <a:pPr marL="0" indent="0" algn="r">
              <a:buNone/>
            </a:pPr>
            <a:r>
              <a:rPr lang="cs-CZ" b="1" dirty="0" smtClean="0"/>
              <a:t>Ani si  _  nevšiml.</a:t>
            </a:r>
          </a:p>
          <a:p>
            <a:pPr marL="0" indent="0" algn="r">
              <a:buNone/>
            </a:pPr>
            <a:r>
              <a:rPr lang="cs-CZ" b="1" dirty="0" smtClean="0"/>
              <a:t>Udělal  _  radost.</a:t>
            </a:r>
          </a:p>
        </p:txBody>
      </p:sp>
      <p:pic>
        <p:nvPicPr>
          <p:cNvPr id="4099" name="Picture 3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0723" y="620688"/>
            <a:ext cx="2232248" cy="2553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Program Files\Microsoft Office\MEDIA\CAGCAT10\j029917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789040"/>
            <a:ext cx="1944216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9759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správný tvar zájmena </a:t>
            </a: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</a:t>
            </a:r>
            <a:r>
              <a:rPr lang="cs-CZ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 algn="just">
              <a:buNone/>
            </a:pPr>
            <a:r>
              <a:rPr lang="cs-CZ" b="1" dirty="0" smtClean="0"/>
              <a:t>Nevím, co o  _  říkali.</a:t>
            </a:r>
          </a:p>
          <a:p>
            <a:pPr marL="0" indent="0" algn="just">
              <a:buNone/>
            </a:pPr>
            <a:r>
              <a:rPr lang="cs-CZ" b="1" dirty="0" smtClean="0"/>
              <a:t>_  to nenapadlo.</a:t>
            </a:r>
          </a:p>
          <a:p>
            <a:pPr marL="0" indent="0" algn="just">
              <a:buNone/>
            </a:pPr>
            <a:r>
              <a:rPr lang="cs-CZ" b="1" dirty="0" smtClean="0"/>
              <a:t>Vidí  _  rád.</a:t>
            </a:r>
          </a:p>
          <a:p>
            <a:pPr marL="0" indent="0" algn="just">
              <a:buNone/>
            </a:pPr>
            <a:r>
              <a:rPr lang="cs-CZ" b="1" dirty="0" smtClean="0"/>
              <a:t>Myslím, že  _  pomůže.</a:t>
            </a:r>
          </a:p>
          <a:p>
            <a:pPr marL="0" indent="0" algn="just">
              <a:buNone/>
            </a:pPr>
            <a:r>
              <a:rPr lang="cs-CZ" b="1" dirty="0" smtClean="0"/>
              <a:t>Napiš  _ .</a:t>
            </a:r>
          </a:p>
          <a:p>
            <a:pPr marL="0" indent="0" algn="ctr">
              <a:buNone/>
            </a:pPr>
            <a:r>
              <a:rPr lang="cs-CZ" b="1" dirty="0" smtClean="0"/>
              <a:t>Posaď se vedle  _ .</a:t>
            </a:r>
          </a:p>
          <a:p>
            <a:pPr marL="0" indent="0" algn="ctr">
              <a:buNone/>
            </a:pPr>
            <a:r>
              <a:rPr lang="cs-CZ" b="1" dirty="0" smtClean="0"/>
              <a:t>_  se to netýká.</a:t>
            </a:r>
          </a:p>
          <a:p>
            <a:pPr marL="0" indent="0" algn="ctr">
              <a:buNone/>
            </a:pPr>
            <a:r>
              <a:rPr lang="cs-CZ" b="1" dirty="0" smtClean="0"/>
              <a:t>Asi  _  nepoznal.</a:t>
            </a:r>
            <a:endParaRPr lang="cs-CZ" b="1" dirty="0"/>
          </a:p>
        </p:txBody>
      </p:sp>
      <p:pic>
        <p:nvPicPr>
          <p:cNvPr id="5122" name="Picture 2" descr="C:\Program Files\Microsoft Office\MEDIA\CAGCAT10\j030295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836712"/>
            <a:ext cx="2664296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6384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 15.03.2013</a:t>
            </a:r>
          </a:p>
          <a:p>
            <a:pPr marL="0" indent="0">
              <a:buNone/>
            </a:pPr>
            <a:r>
              <a:rPr lang="cs-CZ" sz="1200" b="1" dirty="0" smtClean="0"/>
              <a:t>Klipart	15.03.2013	14.20-15.00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533035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188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Skloňování zájmena JÁ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Sborovna</cp:lastModifiedBy>
  <cp:revision>10</cp:revision>
  <dcterms:modified xsi:type="dcterms:W3CDTF">2013-12-10T19:31:20Z</dcterms:modified>
</cp:coreProperties>
</file>