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0" autoAdjust="0"/>
    <p:restoredTop sz="94660"/>
  </p:normalViewPr>
  <p:slideViewPr>
    <p:cSldViewPr>
      <p:cViewPr varScale="1">
        <p:scale>
          <a:sx n="75" d="100"/>
          <a:sy n="75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0510347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VY_12_INOVACE_95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Procvičování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Zájmena</a:t>
                      </a:r>
                      <a:r>
                        <a:rPr lang="cs-CZ" sz="1400" baseline="0" dirty="0" smtClean="0"/>
                        <a:t> - doplňování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Osvojování</a:t>
                      </a:r>
                      <a:r>
                        <a:rPr lang="cs-CZ" sz="1400" baseline="0" dirty="0" smtClean="0"/>
                        <a:t> učiva v křížovkách a osmisměrkách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14.03.2013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25.03.2013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cript MT Bold" pitchFamily="66" charset="0"/>
                <a:cs typeface="ScriptC" pitchFamily="2" charset="0"/>
              </a:rPr>
              <a:t>Zájmena</a:t>
            </a:r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criptC" pitchFamily="2" charset="0"/>
                <a:cs typeface="ScriptC" pitchFamily="2" charset="0"/>
              </a:rPr>
              <a:t> 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criptC" pitchFamily="2" charset="0"/>
              <a:cs typeface="ScriptC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v textu zájmena a roztřiď je do tabulky</a:t>
            </a:r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Naši spolužáci jsou dobří fotbalisté. My nevíme, kam šli. Nikdo nepřišel. Jejich auto stojí v garáži. Kdo to ví? Pes, který štěká, nekouše. Někdy nevím, co mám dělat. Kup mi něco hezkého. Jeďte touto ulicí doleva.</a:t>
            </a:r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0677610"/>
              </p:ext>
            </p:extLst>
          </p:nvPr>
        </p:nvGraphicFramePr>
        <p:xfrm>
          <a:off x="251520" y="4293096"/>
          <a:ext cx="8640961" cy="2268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423"/>
                <a:gridCol w="1234423"/>
                <a:gridCol w="1234423"/>
                <a:gridCol w="1234423"/>
                <a:gridCol w="1234423"/>
                <a:gridCol w="1234423"/>
                <a:gridCol w="1234423"/>
              </a:tblGrid>
              <a:tr h="94153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r>
                        <a:rPr lang="cs-CZ" sz="2000" smtClean="0"/>
                        <a:t>sobní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r>
                        <a:rPr lang="cs-CZ" sz="2000" smtClean="0"/>
                        <a:t>řivlastňovací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ukazovací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tázací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vztažná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neurčitá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záporná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3267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26" name="Picture 2" descr="C:\Program Files\Microsoft Office\MEDIA\CAGCAT10\j0234687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6388"/>
            <a:ext cx="1728192" cy="1118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61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2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v osmisměrce všechna zájmena a roztřiď je podle druhů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 algn="r">
              <a:buNone/>
            </a:pPr>
            <a:r>
              <a:rPr lang="cs-CZ" sz="2000" dirty="0" smtClean="0"/>
              <a:t>				            	</a:t>
            </a:r>
            <a:r>
              <a:rPr lang="cs-CZ" sz="2000" b="1" dirty="0" smtClean="0">
                <a:solidFill>
                  <a:srgbClr val="FF0000"/>
                </a:solidFill>
              </a:rPr>
              <a:t>osobní:</a:t>
            </a:r>
            <a:r>
              <a:rPr lang="cs-CZ" sz="2000" dirty="0" smtClean="0"/>
              <a:t>_____________________</a:t>
            </a:r>
          </a:p>
          <a:p>
            <a:pPr marL="0" indent="0" algn="r">
              <a:buNone/>
            </a:pPr>
            <a:r>
              <a:rPr lang="cs-CZ" sz="2000" dirty="0" smtClean="0"/>
              <a:t>					</a:t>
            </a:r>
            <a:r>
              <a:rPr lang="cs-CZ" sz="2000" b="1" dirty="0" smtClean="0">
                <a:solidFill>
                  <a:srgbClr val="FF0000"/>
                </a:solidFill>
              </a:rPr>
              <a:t>ukazovací:</a:t>
            </a:r>
            <a:r>
              <a:rPr lang="cs-CZ" sz="2000" b="1" dirty="0" smtClean="0"/>
              <a:t> </a:t>
            </a:r>
            <a:r>
              <a:rPr lang="cs-CZ" sz="2000" dirty="0" smtClean="0"/>
              <a:t>__________________</a:t>
            </a:r>
            <a:endParaRPr lang="cs-CZ" sz="2000" dirty="0"/>
          </a:p>
          <a:p>
            <a:pPr marL="0" indent="0" algn="r">
              <a:buNone/>
            </a:pPr>
            <a:r>
              <a:rPr lang="cs-CZ" sz="2000" dirty="0" smtClean="0"/>
              <a:t>					</a:t>
            </a:r>
            <a:r>
              <a:rPr lang="cs-CZ" sz="2000" b="1" dirty="0" smtClean="0">
                <a:solidFill>
                  <a:srgbClr val="FF0000"/>
                </a:solidFill>
              </a:rPr>
              <a:t>přivlastňovací</a:t>
            </a:r>
            <a:r>
              <a:rPr lang="cs-CZ" sz="2000" dirty="0" smtClean="0">
                <a:solidFill>
                  <a:srgbClr val="FF0000"/>
                </a:solidFill>
              </a:rPr>
              <a:t>:</a:t>
            </a:r>
            <a:r>
              <a:rPr lang="cs-CZ" sz="2000" dirty="0" smtClean="0"/>
              <a:t>_______________</a:t>
            </a:r>
          </a:p>
          <a:p>
            <a:pPr marL="0" indent="0" algn="r">
              <a:buNone/>
            </a:pPr>
            <a:r>
              <a:rPr lang="cs-CZ" sz="2000" dirty="0" smtClean="0"/>
              <a:t>					</a:t>
            </a:r>
            <a:r>
              <a:rPr lang="cs-CZ" sz="2000" b="1" dirty="0" smtClean="0">
                <a:solidFill>
                  <a:srgbClr val="FF0000"/>
                </a:solidFill>
              </a:rPr>
              <a:t>tázací</a:t>
            </a:r>
            <a:r>
              <a:rPr lang="cs-CZ" sz="2000" dirty="0" smtClean="0">
                <a:solidFill>
                  <a:srgbClr val="FF0000"/>
                </a:solidFill>
              </a:rPr>
              <a:t>:</a:t>
            </a:r>
            <a:r>
              <a:rPr lang="cs-CZ" sz="2000" dirty="0" smtClean="0"/>
              <a:t>_____________________</a:t>
            </a:r>
          </a:p>
          <a:p>
            <a:pPr marL="0" indent="0" algn="r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  <a:r>
              <a:rPr lang="cs-CZ" sz="2000" b="1" dirty="0" smtClean="0">
                <a:solidFill>
                  <a:srgbClr val="FF0000"/>
                </a:solidFill>
              </a:rPr>
              <a:t>vztažná:</a:t>
            </a:r>
            <a:r>
              <a:rPr lang="cs-CZ" sz="2000" dirty="0" smtClean="0"/>
              <a:t>____________________</a:t>
            </a:r>
          </a:p>
          <a:p>
            <a:pPr marL="0" indent="0" algn="r">
              <a:buNone/>
            </a:pPr>
            <a:r>
              <a:rPr lang="cs-CZ" sz="2000" dirty="0" smtClean="0"/>
              <a:t>				</a:t>
            </a:r>
            <a:r>
              <a:rPr lang="cs-CZ" sz="2000" b="1" dirty="0" smtClean="0">
                <a:solidFill>
                  <a:srgbClr val="FF0000"/>
                </a:solidFill>
              </a:rPr>
              <a:t>neurčitá:</a:t>
            </a:r>
            <a:r>
              <a:rPr lang="cs-CZ" sz="2000" dirty="0" smtClean="0"/>
              <a:t>____________________</a:t>
            </a:r>
          </a:p>
          <a:p>
            <a:pPr marL="0" indent="0" algn="r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  <a:r>
              <a:rPr lang="cs-CZ" sz="2000" b="1" dirty="0" smtClean="0">
                <a:solidFill>
                  <a:srgbClr val="FF0000"/>
                </a:solidFill>
              </a:rPr>
              <a:t>záporná</a:t>
            </a:r>
            <a:r>
              <a:rPr lang="cs-CZ" sz="2000" dirty="0" smtClean="0">
                <a:solidFill>
                  <a:srgbClr val="FF0000"/>
                </a:solidFill>
              </a:rPr>
              <a:t>:</a:t>
            </a:r>
            <a:r>
              <a:rPr lang="cs-CZ" sz="2000" dirty="0" smtClean="0"/>
              <a:t>____________________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</a:t>
            </a:r>
          </a:p>
          <a:p>
            <a:pPr marL="0" indent="0" algn="r">
              <a:buNone/>
            </a:pPr>
            <a:endParaRPr lang="cs-CZ" sz="2000" dirty="0" smtClean="0"/>
          </a:p>
          <a:p>
            <a:pPr marL="0" indent="0" algn="r">
              <a:buNone/>
            </a:pPr>
            <a:endParaRPr lang="cs-CZ" sz="2000" dirty="0"/>
          </a:p>
          <a:p>
            <a:pPr marL="0" indent="0" algn="r">
              <a:buNone/>
            </a:pPr>
            <a:endParaRPr lang="cs-CZ" sz="2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2629007"/>
              </p:ext>
            </p:extLst>
          </p:nvPr>
        </p:nvGraphicFramePr>
        <p:xfrm>
          <a:off x="827584" y="2204864"/>
          <a:ext cx="3888432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</a:tblGrid>
              <a:tr h="47701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7701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7701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7701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7701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W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W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7701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7701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042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79512" y="332656"/>
            <a:ext cx="8712968" cy="62646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? </a:t>
            </a:r>
            <a:r>
              <a:rPr lang="cs-CZ" sz="2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Vyluštěte tajenku křížovky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?</a:t>
            </a:r>
          </a:p>
          <a:p>
            <a:pPr marL="457200" indent="-457200">
              <a:buAutoNum type="arabi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roční období, které začíná 21.12.</a:t>
            </a:r>
          </a:p>
          <a:p>
            <a:pPr marL="457200" indent="-457200">
              <a:buAutoNum type="arabi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zimní svátky</a:t>
            </a:r>
          </a:p>
          <a:p>
            <a:pPr marL="457200" indent="-457200">
              <a:buAutoNum type="arabi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roční období, které začíná 21.03.</a:t>
            </a:r>
          </a:p>
          <a:p>
            <a:pPr marL="457200" indent="-457200">
              <a:buAutoNum type="arabi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roční období, které začíná 23.09.</a:t>
            </a:r>
          </a:p>
          <a:p>
            <a:pPr marL="457200" indent="-457200">
              <a:buAutoNum type="arabi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jarní svátky</a:t>
            </a:r>
          </a:p>
          <a:p>
            <a:pPr marL="457200" indent="-457200">
              <a:buAutoNum type="arabi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dovolená žáků</a:t>
            </a:r>
          </a:p>
          <a:p>
            <a:pPr marL="457200" indent="-457200">
              <a:buAutoNum type="arabicParenR"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synonymum ke slovu doba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>
              <a:latin typeface="+mj-lt"/>
            </a:endParaRPr>
          </a:p>
          <a:p>
            <a:pPr marL="0" indent="0">
              <a:buNone/>
            </a:pPr>
            <a:endParaRPr lang="cs-CZ" sz="1600" dirty="0">
              <a:latin typeface="+mj-lt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0345817"/>
              </p:ext>
            </p:extLst>
          </p:nvPr>
        </p:nvGraphicFramePr>
        <p:xfrm>
          <a:off x="3059832" y="3616222"/>
          <a:ext cx="2160240" cy="3708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  <a:gridCol w="576064"/>
                <a:gridCol w="576064"/>
              </a:tblGrid>
              <a:tr h="3708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3534064"/>
              </p:ext>
            </p:extLst>
          </p:nvPr>
        </p:nvGraphicFramePr>
        <p:xfrm>
          <a:off x="2561228" y="4005064"/>
          <a:ext cx="3168353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7"/>
                <a:gridCol w="504056"/>
                <a:gridCol w="498603"/>
                <a:gridCol w="581517"/>
                <a:gridCol w="576064"/>
                <a:gridCol w="504056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8553400"/>
              </p:ext>
            </p:extLst>
          </p:nvPr>
        </p:nvGraphicFramePr>
        <p:xfrm>
          <a:off x="3059832" y="4377469"/>
          <a:ext cx="216024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  <a:gridCol w="576064"/>
                <a:gridCol w="576064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6588511"/>
              </p:ext>
            </p:extLst>
          </p:nvPr>
        </p:nvGraphicFramePr>
        <p:xfrm>
          <a:off x="533395" y="4754403"/>
          <a:ext cx="3030493" cy="400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2335"/>
                <a:gridCol w="492334"/>
                <a:gridCol w="492334"/>
                <a:gridCol w="539221"/>
                <a:gridCol w="510213"/>
                <a:gridCol w="504056"/>
              </a:tblGrid>
              <a:tr h="4002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284757"/>
              </p:ext>
            </p:extLst>
          </p:nvPr>
        </p:nvGraphicFramePr>
        <p:xfrm>
          <a:off x="2544624" y="5154613"/>
          <a:ext cx="51845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5208"/>
                <a:gridCol w="504056"/>
                <a:gridCol w="492904"/>
                <a:gridCol w="576064"/>
                <a:gridCol w="576064"/>
                <a:gridCol w="504056"/>
                <a:gridCol w="504056"/>
                <a:gridCol w="504056"/>
                <a:gridCol w="504056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6329758"/>
              </p:ext>
            </p:extLst>
          </p:nvPr>
        </p:nvGraphicFramePr>
        <p:xfrm>
          <a:off x="535411" y="5529031"/>
          <a:ext cx="468051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76064"/>
                <a:gridCol w="57606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2798028"/>
              </p:ext>
            </p:extLst>
          </p:nvPr>
        </p:nvGraphicFramePr>
        <p:xfrm>
          <a:off x="2555776" y="5903449"/>
          <a:ext cx="151216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  <a:gridCol w="5040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940" y="3598580"/>
            <a:ext cx="396875" cy="428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747" y="4001101"/>
            <a:ext cx="3968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243" y="4402389"/>
            <a:ext cx="3968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54504"/>
            <a:ext cx="3968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749" y="5154613"/>
            <a:ext cx="3968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5476412"/>
            <a:ext cx="3968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748" y="5903449"/>
            <a:ext cx="39687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796" y="1603122"/>
            <a:ext cx="177302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07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 smtClean="0"/>
              <a:t>Cit. 14.03.2013</a:t>
            </a:r>
          </a:p>
          <a:p>
            <a:pPr marL="0" indent="0">
              <a:buNone/>
            </a:pPr>
            <a:r>
              <a:rPr lang="cs-CZ" sz="1200" b="1" dirty="0" smtClean="0"/>
              <a:t>Klipart	14.03.2013	10.00-10.30</a:t>
            </a:r>
          </a:p>
          <a:p>
            <a:pPr marL="0" indent="0">
              <a:buNone/>
            </a:pPr>
            <a:r>
              <a:rPr lang="cs-CZ" sz="1200" b="1" dirty="0" smtClean="0"/>
              <a:t>Další použité materiály jsou z vlastních zdrojů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58243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261</Words>
  <Application>Microsoft Office PowerPoint</Application>
  <PresentationFormat>Předvádění na obrazovce (4:3)</PresentationFormat>
  <Paragraphs>120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Zájmena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Sborovna</cp:lastModifiedBy>
  <cp:revision>24</cp:revision>
  <dcterms:modified xsi:type="dcterms:W3CDTF">2013-12-10T19:31:29Z</dcterms:modified>
</cp:coreProperties>
</file>