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553586"/>
              </p:ext>
            </p:extLst>
          </p:nvPr>
        </p:nvGraphicFramePr>
        <p:xfrm>
          <a:off x="539552" y="1691774"/>
          <a:ext cx="8064896" cy="449273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/>
                        <a:t>VY_12_INOVACE_97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</a:t>
                      </a:r>
                      <a:r>
                        <a:rPr lang="cs-CZ" sz="1400" baseline="0" dirty="0" smtClean="0"/>
                        <a:t>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Pracovní list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Souhrnná</a:t>
                      </a:r>
                      <a:r>
                        <a:rPr lang="cs-CZ" sz="1400" baseline="0" dirty="0" smtClean="0"/>
                        <a:t> cvičení – tvary zájmena já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Ověřování</a:t>
                      </a:r>
                      <a:r>
                        <a:rPr lang="cs-CZ" sz="1400" baseline="0" dirty="0" smtClean="0"/>
                        <a:t> znalostí, doplňování správných tvarů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16.03.2013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02.04.2013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69532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Souhrnná cvičení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tvary zájmena já a odůvodni pravopis:</a:t>
            </a:r>
          </a:p>
          <a:p>
            <a:pPr marL="0" indent="0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sz="3400" dirty="0" smtClean="0"/>
              <a:t>Zeptal se _, kudy se jde do města. Babička _ vyprávěla o svém dětství. Ke _ je to daleko. Včera _ Milan potkal, ale nic _ neříkal. Na oslavu _ nepozvali. Nepiš tam nic o _! Ode _ to tedy neví. Mrzí _, že jste měli potíže. Co na _ pořád máš?</a:t>
            </a:r>
            <a:endParaRPr lang="cs-CZ" sz="3400" dirty="0"/>
          </a:p>
        </p:txBody>
      </p:sp>
    </p:spTree>
    <p:extLst>
      <p:ext uri="{BB962C8B-B14F-4D97-AF65-F5344CB8AC3E}">
        <p14:creationId xmlns:p14="http://schemas.microsoft.com/office/powerpoint/2010/main" val="1071265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Správné řešení:</a:t>
            </a:r>
          </a:p>
          <a:p>
            <a:pPr marL="0" indent="0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sz="3400" dirty="0" smtClean="0"/>
              <a:t>Zeptal se </a:t>
            </a:r>
            <a:r>
              <a:rPr lang="cs-CZ" sz="3400" b="1" i="1" dirty="0" smtClean="0">
                <a:solidFill>
                  <a:srgbClr val="FF0000"/>
                </a:solidFill>
              </a:rPr>
              <a:t>mě</a:t>
            </a:r>
            <a:r>
              <a:rPr lang="cs-CZ" sz="3400" dirty="0" smtClean="0"/>
              <a:t>, kudy se jde do města. Babička </a:t>
            </a:r>
            <a:r>
              <a:rPr lang="cs-CZ" sz="3400" b="1" i="1" dirty="0" smtClean="0">
                <a:solidFill>
                  <a:srgbClr val="FF0000"/>
                </a:solidFill>
              </a:rPr>
              <a:t>mi</a:t>
            </a:r>
            <a:r>
              <a:rPr lang="cs-CZ" sz="3400" dirty="0" smtClean="0"/>
              <a:t> vyprávěla o svém dětství. Ke </a:t>
            </a:r>
            <a:r>
              <a:rPr lang="cs-CZ" sz="3400" b="1" i="1" dirty="0" smtClean="0">
                <a:solidFill>
                  <a:srgbClr val="FF0000"/>
                </a:solidFill>
              </a:rPr>
              <a:t>mně</a:t>
            </a:r>
            <a:r>
              <a:rPr lang="cs-CZ" sz="3400" dirty="0" smtClean="0"/>
              <a:t> je to daleko. Včera </a:t>
            </a:r>
            <a:r>
              <a:rPr lang="cs-CZ" sz="3400" b="1" i="1" dirty="0" smtClean="0">
                <a:solidFill>
                  <a:srgbClr val="FF0000"/>
                </a:solidFill>
              </a:rPr>
              <a:t>mě</a:t>
            </a:r>
            <a:r>
              <a:rPr lang="cs-CZ" sz="3400" dirty="0" smtClean="0"/>
              <a:t> Milan potkal, ale nic neříkal. Na oslavu </a:t>
            </a:r>
            <a:r>
              <a:rPr lang="cs-CZ" sz="3400" b="1" i="1" dirty="0" smtClean="0">
                <a:solidFill>
                  <a:srgbClr val="FF0000"/>
                </a:solidFill>
              </a:rPr>
              <a:t>mě</a:t>
            </a:r>
            <a:r>
              <a:rPr lang="cs-CZ" sz="3400" dirty="0" smtClean="0"/>
              <a:t> nepozvali. Nepiš tam nic o </a:t>
            </a:r>
            <a:r>
              <a:rPr lang="cs-CZ" sz="3400" b="1" i="1" dirty="0" smtClean="0">
                <a:solidFill>
                  <a:srgbClr val="FF0000"/>
                </a:solidFill>
              </a:rPr>
              <a:t>mně</a:t>
            </a:r>
            <a:r>
              <a:rPr lang="cs-CZ" sz="3400" dirty="0" smtClean="0"/>
              <a:t>! Ode </a:t>
            </a:r>
            <a:r>
              <a:rPr lang="cs-CZ" sz="3400" b="1" i="1" dirty="0" smtClean="0">
                <a:solidFill>
                  <a:srgbClr val="FF0000"/>
                </a:solidFill>
              </a:rPr>
              <a:t>mě</a:t>
            </a:r>
            <a:r>
              <a:rPr lang="cs-CZ" sz="3400" dirty="0" smtClean="0"/>
              <a:t> to tedy neví. Mrzí </a:t>
            </a:r>
            <a:r>
              <a:rPr lang="cs-CZ" sz="3400" b="1" i="1" dirty="0" smtClean="0">
                <a:solidFill>
                  <a:srgbClr val="FF0000"/>
                </a:solidFill>
              </a:rPr>
              <a:t>mě</a:t>
            </a:r>
            <a:r>
              <a:rPr lang="cs-CZ" sz="3400" dirty="0" smtClean="0"/>
              <a:t>, že jste měli potíže. Co na </a:t>
            </a:r>
            <a:r>
              <a:rPr lang="cs-CZ" sz="3400" b="1" i="1" dirty="0" smtClean="0">
                <a:solidFill>
                  <a:srgbClr val="FF0000"/>
                </a:solidFill>
              </a:rPr>
              <a:t>mně</a:t>
            </a:r>
            <a:r>
              <a:rPr lang="cs-CZ" sz="3400" dirty="0" smtClean="0"/>
              <a:t> pořád máš?</a:t>
            </a:r>
            <a:endParaRPr lang="cs-CZ" sz="34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Souhrnná cvičení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90271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solidFill>
            <a:srgbClr val="FFFF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Souhrnná cvičení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2800" b="1" i="1" u="sng" dirty="0" smtClean="0"/>
              <a:t>Napiš tyto věty a doplň do nich tvary zájmena </a:t>
            </a:r>
            <a:r>
              <a:rPr lang="cs-CZ" sz="2800" b="1" i="1" u="sng" dirty="0" smtClean="0">
                <a:solidFill>
                  <a:srgbClr val="FF0000"/>
                </a:solidFill>
              </a:rPr>
              <a:t>já</a:t>
            </a:r>
            <a:r>
              <a:rPr lang="cs-CZ" sz="2800" b="1" i="1" u="sng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Děda ti daroval pejska.	__________</a:t>
            </a:r>
          </a:p>
          <a:p>
            <a:pPr marL="0" indent="0">
              <a:buNone/>
            </a:pPr>
            <a:r>
              <a:rPr lang="cs-CZ" dirty="0" smtClean="0"/>
              <a:t>Půjde k tobě.			__________</a:t>
            </a:r>
          </a:p>
          <a:p>
            <a:pPr marL="0" indent="0">
              <a:buNone/>
            </a:pPr>
            <a:r>
              <a:rPr lang="cs-CZ" dirty="0" smtClean="0"/>
              <a:t>Postaví se za tebe.		__________</a:t>
            </a:r>
          </a:p>
          <a:p>
            <a:pPr marL="0" indent="0">
              <a:buNone/>
            </a:pPr>
            <a:r>
              <a:rPr lang="cs-CZ" dirty="0" smtClean="0"/>
              <a:t>Zavolá na tebe.			__________</a:t>
            </a:r>
          </a:p>
          <a:p>
            <a:pPr marL="0" indent="0">
              <a:buNone/>
            </a:pPr>
            <a:r>
              <a:rPr lang="cs-CZ" dirty="0" smtClean="0"/>
              <a:t>Včera o tobě nemluvil.	__________</a:t>
            </a:r>
          </a:p>
          <a:p>
            <a:pPr marL="0" indent="0">
              <a:buNone/>
            </a:pPr>
            <a:r>
              <a:rPr lang="cs-CZ" dirty="0" smtClean="0"/>
              <a:t>Tebe nikdy nepochválí.	__________</a:t>
            </a:r>
          </a:p>
          <a:p>
            <a:pPr marL="0" indent="0">
              <a:buNone/>
            </a:pPr>
            <a:r>
              <a:rPr lang="cs-CZ" dirty="0" smtClean="0"/>
              <a:t>Na tobě mu záleží.		__________</a:t>
            </a:r>
          </a:p>
          <a:p>
            <a:pPr marL="0" indent="0">
              <a:buNone/>
            </a:pPr>
            <a:r>
              <a:rPr lang="cs-CZ" dirty="0" smtClean="0"/>
              <a:t>Stále tě přemlouval.		__________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4816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184576"/>
          </a:xfrm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Správné řešení:</a:t>
            </a:r>
          </a:p>
          <a:p>
            <a:pPr marL="0" indent="0">
              <a:buNone/>
            </a:pPr>
            <a:r>
              <a:rPr lang="cs-CZ" dirty="0" smtClean="0"/>
              <a:t>Děda </a:t>
            </a:r>
            <a:r>
              <a:rPr lang="cs-CZ" dirty="0"/>
              <a:t>ti daroval </a:t>
            </a:r>
            <a:r>
              <a:rPr lang="cs-CZ" dirty="0" smtClean="0"/>
              <a:t>pejska.     Děda </a:t>
            </a:r>
            <a:r>
              <a:rPr lang="cs-CZ" b="1" i="1" dirty="0" smtClean="0">
                <a:solidFill>
                  <a:srgbClr val="FF0000"/>
                </a:solidFill>
              </a:rPr>
              <a:t>mi </a:t>
            </a:r>
            <a:r>
              <a:rPr lang="cs-CZ" dirty="0" smtClean="0"/>
              <a:t>daroval pejska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Půjde k tobě.		</a:t>
            </a:r>
            <a:r>
              <a:rPr lang="cs-CZ" dirty="0" smtClean="0"/>
              <a:t>      Půjde ke </a:t>
            </a:r>
            <a:r>
              <a:rPr lang="cs-CZ" b="1" i="1" dirty="0" smtClean="0">
                <a:solidFill>
                  <a:srgbClr val="FF0000"/>
                </a:solidFill>
              </a:rPr>
              <a:t>mně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Postaví se za tebe.	      Postaví se za </a:t>
            </a:r>
            <a:r>
              <a:rPr lang="cs-CZ" b="1" i="1" dirty="0" smtClean="0">
                <a:solidFill>
                  <a:srgbClr val="FF0000"/>
                </a:solidFill>
              </a:rPr>
              <a:t>mě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Zavolá na tebe.		      Zavolá na </a:t>
            </a:r>
            <a:r>
              <a:rPr lang="cs-CZ" b="1" i="1" dirty="0" smtClean="0">
                <a:solidFill>
                  <a:srgbClr val="FF0000"/>
                </a:solidFill>
              </a:rPr>
              <a:t>mě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Včera </a:t>
            </a:r>
            <a:r>
              <a:rPr lang="cs-CZ" dirty="0"/>
              <a:t>o tobě nemluvil</a:t>
            </a:r>
            <a:r>
              <a:rPr lang="cs-CZ" dirty="0" smtClean="0"/>
              <a:t>.      Včera o </a:t>
            </a:r>
            <a:r>
              <a:rPr lang="cs-CZ" b="1" i="1" dirty="0" smtClean="0">
                <a:solidFill>
                  <a:srgbClr val="FF0000"/>
                </a:solidFill>
              </a:rPr>
              <a:t>mně</a:t>
            </a:r>
            <a:r>
              <a:rPr lang="cs-CZ" dirty="0" smtClean="0"/>
              <a:t> nemluvil.</a:t>
            </a:r>
          </a:p>
          <a:p>
            <a:pPr marL="0" indent="0">
              <a:buNone/>
            </a:pPr>
            <a:r>
              <a:rPr lang="cs-CZ" dirty="0" smtClean="0"/>
              <a:t>Tebe </a:t>
            </a:r>
            <a:r>
              <a:rPr lang="cs-CZ" dirty="0"/>
              <a:t>nikdy nepochválí</a:t>
            </a:r>
            <a:r>
              <a:rPr lang="cs-CZ" dirty="0" smtClean="0"/>
              <a:t>.     </a:t>
            </a:r>
            <a:r>
              <a:rPr lang="cs-CZ" b="1" i="1" dirty="0" smtClean="0">
                <a:solidFill>
                  <a:srgbClr val="FF0000"/>
                </a:solidFill>
              </a:rPr>
              <a:t>Mě</a:t>
            </a:r>
            <a:r>
              <a:rPr lang="cs-CZ" dirty="0" smtClean="0"/>
              <a:t> nikdy nepochválí.</a:t>
            </a:r>
          </a:p>
          <a:p>
            <a:pPr marL="0" indent="0">
              <a:buNone/>
            </a:pPr>
            <a:r>
              <a:rPr lang="cs-CZ" dirty="0" smtClean="0"/>
              <a:t>Na </a:t>
            </a:r>
            <a:r>
              <a:rPr lang="cs-CZ" dirty="0"/>
              <a:t>tobě mu záleží.	</a:t>
            </a:r>
            <a:r>
              <a:rPr lang="cs-CZ" dirty="0" smtClean="0"/>
              <a:t>      Na </a:t>
            </a:r>
            <a:r>
              <a:rPr lang="cs-CZ" b="1" i="1" dirty="0" smtClean="0">
                <a:solidFill>
                  <a:srgbClr val="FF0000"/>
                </a:solidFill>
              </a:rPr>
              <a:t>mně</a:t>
            </a:r>
            <a:r>
              <a:rPr lang="cs-CZ" dirty="0" smtClean="0"/>
              <a:t> mu záleží.</a:t>
            </a:r>
          </a:p>
          <a:p>
            <a:pPr marL="0" indent="0">
              <a:buNone/>
            </a:pPr>
            <a:r>
              <a:rPr lang="cs-CZ" dirty="0" smtClean="0"/>
              <a:t>Stále </a:t>
            </a:r>
            <a:r>
              <a:rPr lang="cs-CZ" dirty="0"/>
              <a:t>tě přemlouval.	</a:t>
            </a:r>
            <a:r>
              <a:rPr lang="cs-CZ" dirty="0" smtClean="0"/>
              <a:t>      Stále </a:t>
            </a:r>
            <a:r>
              <a:rPr lang="cs-CZ" b="1" i="1" dirty="0" smtClean="0">
                <a:solidFill>
                  <a:srgbClr val="FF0000"/>
                </a:solidFill>
              </a:rPr>
              <a:t>mě</a:t>
            </a:r>
            <a:r>
              <a:rPr lang="cs-CZ" dirty="0" smtClean="0"/>
              <a:t> přemlouval.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rgbClr val="FFFF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Souhrnná cvičení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13985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267</Words>
  <Application>Microsoft Office PowerPoint</Application>
  <PresentationFormat>Předvádění na obrazovce (4:3)</PresentationFormat>
  <Paragraphs>56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Souhrnná cvičení</vt:lpstr>
      <vt:lpstr>Souhrnná cvičení</vt:lpstr>
      <vt:lpstr>Souhrnná cvičení</vt:lpstr>
      <vt:lpstr>Souhrnná cvičení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Sborovna</cp:lastModifiedBy>
  <cp:revision>7</cp:revision>
  <dcterms:created xsi:type="dcterms:W3CDTF">2013-12-07T20:33:00Z</dcterms:created>
  <dcterms:modified xsi:type="dcterms:W3CDTF">2013-12-12T20:39:21Z</dcterms:modified>
</cp:coreProperties>
</file>