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722228"/>
              </p:ext>
            </p:extLst>
          </p:nvPr>
        </p:nvGraphicFramePr>
        <p:xfrm>
          <a:off x="539552" y="1691774"/>
          <a:ext cx="8064896" cy="447831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 a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VY_12_INOVACE_98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5.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TEST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Alice Kořenková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Souhrnná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baseline="0" dirty="0" smtClean="0"/>
                        <a:t>cvičení – doplňovací test 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Doplňovací cvičení, prověřování probraného učiva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10.06.2013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11.06.2013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61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5472608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cs-CZ" sz="5800" b="1" dirty="0">
                <a:latin typeface="Times New Roman" pitchFamily="18" charset="0"/>
                <a:cs typeface="Times New Roman" pitchFamily="18" charset="0"/>
              </a:rPr>
              <a:t>Doplň  </a:t>
            </a:r>
            <a:r>
              <a:rPr lang="cs-CZ" sz="5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h, ch - </a:t>
            </a:r>
            <a:r>
              <a:rPr lang="cs-CZ" sz="5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v, f - </a:t>
            </a:r>
            <a:r>
              <a:rPr lang="cs-CZ" sz="5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b, p - </a:t>
            </a:r>
            <a:r>
              <a:rPr lang="cs-CZ" sz="5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d, t - </a:t>
            </a:r>
            <a:r>
              <a:rPr lang="cs-CZ" sz="5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ď, ť - </a:t>
            </a:r>
            <a:r>
              <a:rPr lang="cs-CZ" sz="5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z, s – </a:t>
            </a:r>
            <a:r>
              <a:rPr lang="cs-CZ" sz="5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ž, š</a:t>
            </a:r>
            <a:r>
              <a:rPr lang="cs-CZ" sz="58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sz="5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5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cs-CZ" sz="5800" dirty="0">
                <a:latin typeface="Times New Roman" pitchFamily="18" charset="0"/>
                <a:cs typeface="Times New Roman" pitchFamily="18" charset="0"/>
              </a:rPr>
              <a:t>dřevěný plo_, čisté ne_ty, zlomená věte_, zasetý hrá_, ovocný sa_, červený kufří_, pevný prova_, drobné šrou_ky, červená kre_, hromá_ka písku, veliká hlou_ka, krutý mrá_, nezlo_ se, malé ry_ky, známá fotogra_ka, he_ký obra_, mokrý sní_, bolavý zu_, vra_ se včas, srdečný pozdra_, dlouhá pohá_ka, nové přezů_ky, tě_ká taška, ú_ká pěšina, barevné krou_ky, škodlivý hmy_, nová vyšlá_ka, oszré nů_ky.</a:t>
            </a:r>
          </a:p>
          <a:p>
            <a:pPr marL="0" indent="0" algn="just">
              <a:buNone/>
            </a:pPr>
            <a:r>
              <a:rPr lang="cs-CZ" sz="45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sz="4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cs-CZ" sz="45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5800" b="1" dirty="0">
                <a:latin typeface="Times New Roman" pitchFamily="18" charset="0"/>
                <a:cs typeface="Times New Roman" pitchFamily="18" charset="0"/>
              </a:rPr>
              <a:t>Doplň i/y:</a:t>
            </a:r>
            <a:endParaRPr lang="cs-CZ" sz="5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45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indent="0" algn="just">
              <a:buNone/>
            </a:pPr>
            <a:r>
              <a:rPr lang="cs-CZ" sz="5800" dirty="0">
                <a:latin typeface="Times New Roman" pitchFamily="18" charset="0"/>
                <a:cs typeface="Times New Roman" pitchFamily="18" charset="0"/>
              </a:rPr>
              <a:t>Listopad zahájil svou vládu jako obv_kle </a:t>
            </a:r>
            <a:r>
              <a:rPr lang="cs-CZ" sz="5800" dirty="0" smtClean="0">
                <a:latin typeface="Times New Roman" pitchFamily="18" charset="0"/>
                <a:cs typeface="Times New Roman" pitchFamily="18" charset="0"/>
              </a:rPr>
              <a:t>nevl_dným</a:t>
            </a:r>
            <a:r>
              <a:rPr lang="cs-CZ" sz="5800" dirty="0">
                <a:latin typeface="Times New Roman" pitchFamily="18" charset="0"/>
                <a:cs typeface="Times New Roman" pitchFamily="18" charset="0"/>
              </a:rPr>
              <a:t>, s_chravým počasím s v_trvalými pl_skanicemi. Z temných mraků se nesl_šně s_paly sněhové vločky jako b_lé chm_ří a pokrývaly zemi třp_tivým kobercem.</a:t>
            </a:r>
          </a:p>
          <a:p>
            <a:pPr marL="0" indent="0" algn="just">
              <a:buNone/>
            </a:pPr>
            <a:r>
              <a:rPr lang="cs-CZ" sz="45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sz="4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cs-CZ" sz="4500" dirty="0">
              <a:latin typeface="Times New Roman" pitchFamily="18" charset="0"/>
              <a:cs typeface="Times New Roman" pitchFamily="18" charset="0"/>
            </a:endParaRPr>
          </a:p>
          <a:p>
            <a:endParaRPr lang="cs-CZ" sz="5500" dirty="0"/>
          </a:p>
        </p:txBody>
      </p:sp>
    </p:spTree>
    <p:extLst>
      <p:ext uri="{BB962C8B-B14F-4D97-AF65-F5344CB8AC3E}">
        <p14:creationId xmlns:p14="http://schemas.microsoft.com/office/powerpoint/2010/main" val="400955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3700" b="1" dirty="0">
                <a:latin typeface="Times New Roman" pitchFamily="18" charset="0"/>
                <a:cs typeface="Times New Roman" pitchFamily="18" charset="0"/>
              </a:rPr>
              <a:t>Doplň i/y podle vzoru podstatných jmen:</a:t>
            </a:r>
            <a:endParaRPr lang="cs-CZ" sz="37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7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indent="0" algn="just">
              <a:buNone/>
            </a:pPr>
            <a:r>
              <a:rPr lang="cs-CZ" sz="3700" dirty="0">
                <a:latin typeface="Times New Roman" pitchFamily="18" charset="0"/>
                <a:cs typeface="Times New Roman" pitchFamily="18" charset="0"/>
              </a:rPr>
              <a:t>Bříz_ a líp_, byli jsme na exkurz_, křečc_ a sysl_, roztomilí ps_, včelař chodí mezi včel_ bez kukl_, chráněná územ_, krabice s mýdl_, nastaly mraz_, černí kos_, pohádkové víl_, padaly kroup_, na vysoké jedl_, sov_ se sýkorkam_, mlsné koz_, kapky proti kašl_, malované truhl_.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sz="3700" b="1" dirty="0">
                <a:latin typeface="Times New Roman" pitchFamily="18" charset="0"/>
                <a:cs typeface="Times New Roman" pitchFamily="18" charset="0"/>
              </a:rPr>
              <a:t>Doplňte i/y (shoda přísudku s podmětem) :</a:t>
            </a:r>
            <a:endParaRPr lang="cs-CZ" sz="37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 algn="just">
              <a:buNone/>
            </a:pPr>
            <a:r>
              <a:rPr lang="cs-CZ" sz="3700" dirty="0">
                <a:latin typeface="Times New Roman" pitchFamily="18" charset="0"/>
                <a:cs typeface="Times New Roman" pitchFamily="18" charset="0"/>
              </a:rPr>
              <a:t>Psi vrčel_ a stěkal_. Koťata dováděl_ v kupce sena. Vlaštovky létal_ nízko nad zemí. Všechny stromy v zahradách rozkvetl_. Skřivánci vítal_ zpěvem příchod jara. Krávy se pásl_ na louce. Slepice zobal_ zrní. Pařezy ztrouchnivěl_. Čmeláci bzučel_ na rozkvetlé louce. Jablíčka na stromě už červenal_. Autobusy vozil_ turisty po hradech a zámcích. Hodiny odbil_ půlnoc. Datlové ťukal_ do stromů a hledal_ škodlivý hmyz. Dny se krátil_. Mravenci si postavil_ nové mraveniště. Všechny knihy byl_ svázány kůží.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166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9046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300" b="1" dirty="0">
                <a:latin typeface="Times New Roman" pitchFamily="18" charset="0"/>
                <a:cs typeface="Times New Roman" pitchFamily="18" charset="0"/>
              </a:rPr>
              <a:t>Podtrhni podmět a přísudek a doplň i/y:</a:t>
            </a:r>
            <a:endParaRPr lang="cs-CZ" sz="23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cs-CZ" sz="23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cs-CZ" sz="23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300" dirty="0">
                <a:latin typeface="Times New Roman" pitchFamily="18" charset="0"/>
                <a:cs typeface="Times New Roman" pitchFamily="18" charset="0"/>
              </a:rPr>
              <a:t> obchodě stál_  bedny s ovocem.</a:t>
            </a:r>
          </a:p>
          <a:p>
            <a:pPr marL="0" indent="0" algn="just">
              <a:buNone/>
            </a:pPr>
            <a:r>
              <a:rPr lang="cs-CZ" sz="2300" dirty="0">
                <a:latin typeface="Times New Roman" pitchFamily="18" charset="0"/>
                <a:cs typeface="Times New Roman" pitchFamily="18" charset="0"/>
              </a:rPr>
              <a:t>Jablka se prodával_ po 16,- Kč.</a:t>
            </a:r>
          </a:p>
          <a:p>
            <a:pPr marL="0" indent="0" algn="just">
              <a:buNone/>
            </a:pPr>
            <a:r>
              <a:rPr lang="cs-CZ" sz="2300" dirty="0">
                <a:latin typeface="Times New Roman" pitchFamily="18" charset="0"/>
                <a:cs typeface="Times New Roman" pitchFamily="18" charset="0"/>
              </a:rPr>
              <a:t>Babičky nám nakoupil_ banány a pomeranče.</a:t>
            </a:r>
          </a:p>
          <a:p>
            <a:pPr marL="0" indent="0" algn="just">
              <a:buNone/>
            </a:pPr>
            <a:r>
              <a:rPr lang="cs-CZ" sz="2300" dirty="0">
                <a:latin typeface="Times New Roman" pitchFamily="18" charset="0"/>
                <a:cs typeface="Times New Roman" pitchFamily="18" charset="0"/>
              </a:rPr>
              <a:t>Lidé nakupoval_ hlavně pomeranče a mandarinky.</a:t>
            </a:r>
          </a:p>
          <a:p>
            <a:pPr marL="0" indent="0" algn="just">
              <a:buNone/>
            </a:pPr>
            <a:r>
              <a:rPr lang="cs-CZ" sz="2300" dirty="0">
                <a:latin typeface="Times New Roman" pitchFamily="18" charset="0"/>
                <a:cs typeface="Times New Roman" pitchFamily="18" charset="0"/>
              </a:rPr>
              <a:t>Prodavači nabízel_ levné nápoje.</a:t>
            </a:r>
          </a:p>
          <a:p>
            <a:pPr marL="0" indent="0" algn="just">
              <a:buNone/>
            </a:pPr>
            <a:r>
              <a:rPr lang="cs-CZ" sz="2300" dirty="0">
                <a:latin typeface="Times New Roman" pitchFamily="18" charset="0"/>
                <a:cs typeface="Times New Roman" pitchFamily="18" charset="0"/>
              </a:rPr>
              <a:t>Kolony aut se valil_ dálnicí.</a:t>
            </a:r>
          </a:p>
          <a:p>
            <a:pPr marL="0" indent="0" algn="just">
              <a:buNone/>
            </a:pPr>
            <a:r>
              <a:rPr lang="cs-CZ" sz="2300" dirty="0">
                <a:latin typeface="Times New Roman" pitchFamily="18" charset="0"/>
                <a:cs typeface="Times New Roman" pitchFamily="18" charset="0"/>
              </a:rPr>
              <a:t>Stáda dobytka přecházel_ na pastviny.</a:t>
            </a:r>
          </a:p>
          <a:p>
            <a:pPr marL="0" indent="0">
              <a:buNone/>
            </a:pP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300" b="1" dirty="0" smtClean="0">
                <a:latin typeface="Times New Roman" pitchFamily="18" charset="0"/>
                <a:cs typeface="Times New Roman" pitchFamily="18" charset="0"/>
              </a:rPr>
              <a:t>Doplň </a:t>
            </a:r>
            <a:r>
              <a:rPr lang="cs-CZ" sz="2300" b="1" dirty="0">
                <a:latin typeface="Times New Roman" pitchFamily="18" charset="0"/>
                <a:cs typeface="Times New Roman" pitchFamily="18" charset="0"/>
              </a:rPr>
              <a:t>předložky s/z:</a:t>
            </a:r>
            <a:endParaRPr lang="cs-CZ" sz="23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3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300" dirty="0" smtClean="0">
                <a:latin typeface="Times New Roman" pitchFamily="18" charset="0"/>
                <a:cs typeface="Times New Roman" pitchFamily="18" charset="0"/>
              </a:rPr>
              <a:t>modré  </a:t>
            </a:r>
            <a:r>
              <a:rPr lang="cs-CZ" sz="2300" dirty="0">
                <a:latin typeface="Times New Roman" pitchFamily="18" charset="0"/>
                <a:cs typeface="Times New Roman" pitchFamily="18" charset="0"/>
              </a:rPr>
              <a:t>_  nebe, šel  _  bratrem, vyšli  _  domu, Olda  _  Martinem,  _  dalekého okolí, stloukl _ prken, pomazánka  _  vajíček, mísy  _  cukrovím, skočil  _  výšky, chlapci  _ dívkami.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419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222</Words>
  <Application>Microsoft Office PowerPoint</Application>
  <PresentationFormat>Předvádění na obrazovce (4:3)</PresentationFormat>
  <Paragraphs>57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Sborovna</cp:lastModifiedBy>
  <cp:revision>15</cp:revision>
  <dcterms:created xsi:type="dcterms:W3CDTF">2012-12-30T17:39:02Z</dcterms:created>
  <dcterms:modified xsi:type="dcterms:W3CDTF">2013-12-12T20:42:37Z</dcterms:modified>
</cp:coreProperties>
</file>