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</p:sldMasterIdLst>
  <p:notesMasterIdLst>
    <p:notesMasterId r:id="rId31"/>
  </p:notesMasterIdLst>
  <p:sldIdLst>
    <p:sldId id="257" r:id="rId7"/>
    <p:sldId id="258" r:id="rId8"/>
    <p:sldId id="260" r:id="rId9"/>
    <p:sldId id="292" r:id="rId10"/>
    <p:sldId id="261" r:id="rId11"/>
    <p:sldId id="268" r:id="rId12"/>
    <p:sldId id="264" r:id="rId13"/>
    <p:sldId id="267" r:id="rId14"/>
    <p:sldId id="266" r:id="rId15"/>
    <p:sldId id="269" r:id="rId16"/>
    <p:sldId id="271" r:id="rId17"/>
    <p:sldId id="270" r:id="rId18"/>
    <p:sldId id="274" r:id="rId19"/>
    <p:sldId id="279" r:id="rId20"/>
    <p:sldId id="273" r:id="rId21"/>
    <p:sldId id="272" r:id="rId22"/>
    <p:sldId id="280" r:id="rId23"/>
    <p:sldId id="278" r:id="rId24"/>
    <p:sldId id="283" r:id="rId25"/>
    <p:sldId id="285" r:id="rId26"/>
    <p:sldId id="286" r:id="rId27"/>
    <p:sldId id="287" r:id="rId28"/>
    <p:sldId id="289" r:id="rId29"/>
    <p:sldId id="290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/>
  </p:normalViewPr>
  <p:slideViewPr>
    <p:cSldViewPr>
      <p:cViewPr>
        <p:scale>
          <a:sx n="60" d="100"/>
          <a:sy n="60" d="100"/>
        </p:scale>
        <p:origin x="-1350" y="-9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98BA7-8199-4F5F-B98A-2079705F0A5D}" type="datetimeFigureOut">
              <a:rPr lang="en-GB" smtClean="0"/>
              <a:t>03/02/2014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B85331-96D5-4EF4-98F6-34B8D4C4EE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616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B85331-96D5-4EF4-98F6-34B8D4C4EE1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339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B85331-96D5-4EF4-98F6-34B8D4C4EE1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871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748DF-D60B-4A97-87F1-C494B2DED26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C661B-6C16-479C-B707-08879EED582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385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B2CAB-4656-4643-B4FB-E2A3EE3C4AD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8B4B8-88FB-4EE7-A994-8AFB586974A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735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71FC1-16D3-49B6-A73B-1EFF6D3CD02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2B066-EADA-4B2E-B328-33F5A99E636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93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B8843-DA83-4AEE-A364-4021E78987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94EDC-E975-4B49-946C-97F50385520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857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2C8DA-2AE3-463A-A84C-14F887F9ABE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11568-7E75-4A0A-ADAA-A5D1D4EC6C8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933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C16A4-730B-417B-A5D8-CD5A94C9A47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67DD5-D1B0-407A-8EAC-92093430151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541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CD590-4B6C-4CC8-A28B-82903406F4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DC96E-94E1-4FDE-AAC0-781DD96A188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770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7C34B-0EE9-412B-9C2B-37F5E6F1982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640E5-7032-4573-94FD-25FA00C0AD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806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44ED8-1D21-4DDC-865F-D61CA3763D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292EB-AF62-42DB-9F1D-766C1D00C2A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492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8437C-F00C-4CEF-8E46-2841A9D7F7D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D00DA-8E63-4AE4-9551-7F376FE995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756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EC6F-BB03-404C-9F52-B1DA61ABD6E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42BCE-22B3-4358-87D8-CAD0485B2E3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1524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337FE-4295-4F83-8820-EE0F8D26C4C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F955-743C-41D8-BB3F-5EBD24C0FB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33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2FBF-A7A3-4912-A969-6CEF2BB8F41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A88F-89F2-4B2A-B6D6-0E1529C7A6C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53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C4F2-F769-4946-B8B4-6E4B7D8DFD9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BFE6E-B440-48EE-87A7-F08E25EC07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706B-2311-4E8E-8A4E-07D58E510F6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E435-AEF2-4962-813D-267B846B9A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297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E8EF-D231-4096-A1E4-3920E3F17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0501-38FA-4F5D-8A8C-741E3C5651D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131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FFE96-4B8A-4D47-98AA-E9F8D71F44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680C6-300F-434C-A4CC-151FE197B8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39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CD98D-653E-4F63-B95E-1825E936F7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7927-28B6-4B07-B6B1-DA5C04E217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017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5599-0036-4174-A2B3-29B240C2C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26FE-3729-4A34-877E-37924FAD13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347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F47D7-1159-453D-BA59-22F564902F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A537-4389-44F5-93DB-BC64CAAE2D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494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8718-2E8D-4A17-A52A-F3AE2BD7F02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44BFC-D5B3-4738-B16C-3F041F326E5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877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238C8-8A17-4FB5-A01C-E75C416D3A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11A8-0C4B-4829-B731-2EF752CF1AD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37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337FE-4295-4F83-8820-EE0F8D26C4C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F955-743C-41D8-BB3F-5EBD24C0FB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33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2FBF-A7A3-4912-A969-6CEF2BB8F41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A88F-89F2-4B2A-B6D6-0E1529C7A6C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53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C4F2-F769-4946-B8B4-6E4B7D8DFD9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BFE6E-B440-48EE-87A7-F08E25EC07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706B-2311-4E8E-8A4E-07D58E510F6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E435-AEF2-4962-813D-267B846B9A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297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E8EF-D231-4096-A1E4-3920E3F17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0501-38FA-4F5D-8A8C-741E3C5651D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131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FFE96-4B8A-4D47-98AA-E9F8D71F44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680C6-300F-434C-A4CC-151FE197B8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39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CD98D-653E-4F63-B95E-1825E936F7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7927-28B6-4B07-B6B1-DA5C04E217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017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5599-0036-4174-A2B3-29B240C2C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26FE-3729-4A34-877E-37924FAD13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347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F47D7-1159-453D-BA59-22F564902F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A537-4389-44F5-93DB-BC64CAAE2D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494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8718-2E8D-4A17-A52A-F3AE2BD7F02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44BFC-D5B3-4738-B16C-3F041F326E5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877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238C8-8A17-4FB5-A01C-E75C416D3A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11A8-0C4B-4829-B731-2EF752CF1AD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37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337FE-4295-4F83-8820-EE0F8D26C4C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F955-743C-41D8-BB3F-5EBD24C0FB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33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2FBF-A7A3-4912-A969-6CEF2BB8F41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A88F-89F2-4B2A-B6D6-0E1529C7A6C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53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C4F2-F769-4946-B8B4-6E4B7D8DFD9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BFE6E-B440-48EE-87A7-F08E25EC07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706B-2311-4E8E-8A4E-07D58E510F6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E435-AEF2-4962-813D-267B846B9A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2974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E8EF-D231-4096-A1E4-3920E3F17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0501-38FA-4F5D-8A8C-741E3C5651D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1316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FFE96-4B8A-4D47-98AA-E9F8D71F44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680C6-300F-434C-A4CC-151FE197B8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392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CD98D-653E-4F63-B95E-1825E936F7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7927-28B6-4B07-B6B1-DA5C04E217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0171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5599-0036-4174-A2B3-29B240C2C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26FE-3729-4A34-877E-37924FAD13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3473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F47D7-1159-453D-BA59-22F564902F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A537-4389-44F5-93DB-BC64CAAE2D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4941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8718-2E8D-4A17-A52A-F3AE2BD7F02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44BFC-D5B3-4738-B16C-3F041F326E5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8771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238C8-8A17-4FB5-A01C-E75C416D3A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11A8-0C4B-4829-B731-2EF752CF1AD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374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337FE-4295-4F83-8820-EE0F8D26C4C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F955-743C-41D8-BB3F-5EBD24C0FB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733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72FBF-A7A3-4912-A969-6CEF2BB8F41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BA88F-89F2-4B2A-B6D6-0E1529C7A6C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77536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EC4F2-F769-4946-B8B4-6E4B7D8DFD9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BFE6E-B440-48EE-87A7-F08E25EC076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60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4706B-2311-4E8E-8A4E-07D58E510F6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3E435-AEF2-4962-813D-267B846B9A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32974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BE8EF-D231-4096-A1E4-3920E3F17A3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50501-38FA-4F5D-8A8C-741E3C5651D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1316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FFE96-4B8A-4D47-98AA-E9F8D71F44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680C6-300F-434C-A4CC-151FE197B87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3392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CD98D-653E-4F63-B95E-1825E936F7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17927-28B6-4B07-B6B1-DA5C04E2174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0171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15599-0036-4174-A2B3-29B240C2C7B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D26FE-3729-4A34-877E-37924FAD13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03473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F47D7-1159-453D-BA59-22F564902F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2A537-4389-44F5-93DB-BC64CAAE2D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4941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8718-2E8D-4A17-A52A-F3AE2BD7F02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44BFC-D5B3-4738-B16C-3F041F326E5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8771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238C8-8A17-4FB5-A01C-E75C416D3A5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11A8-0C4B-4829-B731-2EF752CF1AD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86374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C12AA-92B9-4740-98FE-734756ABB77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6A24C-DB79-4AD9-B97F-E28E5EC058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39917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81592-892D-4BA4-B19A-CCD67CE1EF5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41D0B-2EC4-40F8-B5E3-05A7653E8CC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05097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3137F-AF5F-407E-A861-808EE1C7BF4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236E0-AD37-49F9-9B7B-84704240E0B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760696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AF863-5C72-4254-8DB0-9CF19625F65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ED0BB-F38E-4073-9DF1-7F19215D918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488173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5461C-386E-43A6-A807-C9F2C9A8815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BB6B5-4784-408C-9ECA-4F57D8D5AFE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576685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6AC1F-1827-4EBC-A2F9-39AFCDB17BF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0DA37-E665-493C-8B40-429A6D73681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281390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EF048-A014-456F-8D04-535B8EDC1C8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8990B-75D8-4655-B14D-6D6A1D88762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994297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75009-8B27-4393-ACC6-0F0C7E46B5E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A3C3D-0C00-47E8-A26A-16F67531608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24637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77FAF-0F50-4EA8-854E-780756C9EB8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CA478-1243-4B6B-BB53-22CECB72080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8863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19D60-E840-431B-80D5-33971A57A4A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E6367-7F0F-4617-B798-670BCEFA25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527405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9AE56-3DDD-48B6-BF69-49CFFE56BD6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99EC6-5F5D-4A9C-B816-F41F4D903FA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83240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760A84-D03D-4335-B239-AB9C290F5CF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782140-8C38-4045-9120-8305EFAE02A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001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076214-A1F7-409B-A071-9291281855D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4E9031-0AD8-476E-B342-5BF58B666C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076214-A1F7-409B-A071-9291281855D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4E9031-0AD8-476E-B342-5BF58B666C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076214-A1F7-409B-A071-9291281855D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4E9031-0AD8-476E-B342-5BF58B666C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076214-A1F7-409B-A071-9291281855D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4E9031-0AD8-476E-B342-5BF58B666C7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04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415DFF-4339-4D0D-A5C9-6FD90120D50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D1045E-8BDB-419B-A111-DEF3D23CF89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917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Edinburgh_Overview03.jpg" TargetMode="External"/><Relationship Id="rId3" Type="http://schemas.openxmlformats.org/officeDocument/2006/relationships/hyperlink" Target="https://commons.wikimedia.org/wiki/File:United_Kingdom_(orthographic_projections).PNG?uselang=cs" TargetMode="External"/><Relationship Id="rId7" Type="http://schemas.openxmlformats.org/officeDocument/2006/relationships/hyperlink" Target="http://commons.wikimedia.org/wiki/File:Topographic_Map_of_the_UK_-_English.pn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commons.wikimedia.org/wiki/File:Houses.of.parliament.overall.arp.jpg" TargetMode="External"/><Relationship Id="rId5" Type="http://schemas.openxmlformats.org/officeDocument/2006/relationships/hyperlink" Target="http://commons.wikimedia.org/wiki/File:United_Kingdom_labelled_map7.png" TargetMode="External"/><Relationship Id="rId4" Type="http://schemas.openxmlformats.org/officeDocument/2006/relationships/hyperlink" Target="http://en.wikipedia.org/wiki/File:Elizabeth_II_greets_NASA_GSFC_employees,_May_8,_2007_edit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Topographic_Map_of_the_UK_-_English.pn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Relationship Id="rId5" Type="http://schemas.openxmlformats.org/officeDocument/2006/relationships/hyperlink" Target="http://commons.wikimedia.org/wiki/File:Belfast_wheel_and_city_hall.jpg" TargetMode="External"/><Relationship Id="rId4" Type="http://schemas.openxmlformats.org/officeDocument/2006/relationships/hyperlink" Target="http://en.wikipedia.org/wiki/File:Cardiff_City_Hall_cropped.jpg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it.wikipedia.org/wiki/File:Sheffield_FC_1857.jpg" TargetMode="External"/><Relationship Id="rId3" Type="http://schemas.openxmlformats.org/officeDocument/2006/relationships/hyperlink" Target="http://commons.wikimedia.org/wiki/File:Atlantic_Puffin_Latrabjarg_Iceland_05c.jpg" TargetMode="External"/><Relationship Id="rId7" Type="http://schemas.openxmlformats.org/officeDocument/2006/relationships/hyperlink" Target="http://commons.wikimedia.org/wiki/File:Atkinson_Rowan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Relationship Id="rId6" Type="http://schemas.openxmlformats.org/officeDocument/2006/relationships/hyperlink" Target="http://commons.wikimedia.org/wiki/File:One_Direction_Glasgow.jpg" TargetMode="External"/><Relationship Id="rId5" Type="http://schemas.openxmlformats.org/officeDocument/2006/relationships/hyperlink" Target="http://commons.wikimedia.org/wiki/File:2010-03-23_(13)_Reh,_Roe_deer,_Capreolus_capreolus.JPG" TargetMode="External"/><Relationship Id="rId4" Type="http://schemas.openxmlformats.org/officeDocument/2006/relationships/hyperlink" Target="http://commons.wikimedia.org/wiki/File:RedDeerCaithness.jpg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world-europe-18027954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6.xml"/><Relationship Id="rId5" Type="http://schemas.openxmlformats.org/officeDocument/2006/relationships/hyperlink" Target="http://en.wikipedia.org/wiki/United_Kingdom" TargetMode="External"/><Relationship Id="rId4" Type="http://schemas.openxmlformats.org/officeDocument/2006/relationships/hyperlink" Target="http://www.nationsonline.org/oneworld/map/united-kingdom-map.htm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0830152"/>
              </p:ext>
            </p:extLst>
          </p:nvPr>
        </p:nvGraphicFramePr>
        <p:xfrm>
          <a:off x="250825" y="2781300"/>
          <a:ext cx="8569325" cy="40571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Vít Klimeš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VY_32_INOVACE_4_ANGLICKY_JAZYK_REALIE_01</a:t>
                      </a:r>
                    </a:p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Spojené království Velké Británie a Severního Irska 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ANJ - Reálie 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 lyceum, Obchodní akademie, Veřejnosprávní činnost,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Sociální činnost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listopad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Spojené království Velké Británie a Severního Irska - prezentace,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základní  fakta, geografie,  fauna,  významná města,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vláda a politický systém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545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The UK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– Basic Facts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781128"/>
          </a:xfrm>
        </p:spPr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UK is located between the North Sea and the North Atlantic Ocean.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is a part of Europe, but it lies on an archipelago called the British Isles.</a:t>
            </a: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population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of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he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UK 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is nearly 63 million.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English is the major language in the UK.</a:t>
            </a: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35271" y="5021993"/>
            <a:ext cx="24179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 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Obr. 1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the UK on a globe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 [1]</a:t>
            </a:r>
            <a:endParaRPr lang="en-GB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271" y="2896034"/>
            <a:ext cx="2160239" cy="2160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Šipka doleva 10"/>
          <p:cNvSpPr/>
          <p:nvPr/>
        </p:nvSpPr>
        <p:spPr>
          <a:xfrm rot="12870652">
            <a:off x="3780520" y="3233224"/>
            <a:ext cx="1656184" cy="262393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Zaoblený obdélníkový popisek 11"/>
          <p:cNvSpPr/>
          <p:nvPr/>
        </p:nvSpPr>
        <p:spPr>
          <a:xfrm>
            <a:off x="6876256" y="4754220"/>
            <a:ext cx="1108691" cy="524789"/>
          </a:xfrm>
          <a:prstGeom prst="wedgeRoundRectCallout">
            <a:avLst>
              <a:gd name="adj1" fmla="val -180284"/>
              <a:gd name="adj2" fmla="val -175143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EUROPE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5220072" y="3837862"/>
            <a:ext cx="145235" cy="23921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990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11" grpId="0" animBg="1"/>
      <p:bldP spid="12" grpId="0" animBg="1"/>
      <p:bldP spid="12" grpId="1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POLITICS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637112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UK is a part of the British Commonwealth.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is a constitutional monarchy.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head of state is the monarch Queen Elizabeth II.</a:t>
            </a: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endParaRPr lang="en-GB" sz="2400" dirty="0" smtClean="0"/>
          </a:p>
          <a:p>
            <a:pPr lvl="0" algn="just">
              <a:buClr>
                <a:srgbClr val="CC0066"/>
              </a:buClr>
            </a:pPr>
            <a:endParaRPr lang="en-GB" sz="2400" dirty="0" smtClean="0"/>
          </a:p>
          <a:p>
            <a:pPr lvl="0" algn="just">
              <a:buClr>
                <a:srgbClr val="CC0066"/>
              </a:buClr>
            </a:pPr>
            <a:endParaRPr lang="en-GB" sz="2400" dirty="0" smtClean="0"/>
          </a:p>
          <a:p>
            <a:pPr lvl="0" algn="just">
              <a:buClr>
                <a:srgbClr val="CC0066"/>
              </a:buClr>
            </a:pPr>
            <a:endParaRPr lang="en-GB" sz="2000" dirty="0" smtClean="0"/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head of the government is the Prime Minister. 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parliament of the UK consists of the House of Lords and  the House of Commons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GB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888" y="2924944"/>
            <a:ext cx="1392864" cy="1926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30212" y="4886613"/>
            <a:ext cx="2301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 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Obr. 2 Queen Elizabeth II [2]</a:t>
            </a:r>
            <a:endParaRPr lang="en-GB" sz="1200" dirty="0"/>
          </a:p>
        </p:txBody>
      </p:sp>
      <p:sp>
        <p:nvSpPr>
          <p:cNvPr id="8" name="Šipka doprava 7"/>
          <p:cNvSpPr/>
          <p:nvPr/>
        </p:nvSpPr>
        <p:spPr>
          <a:xfrm rot="10800000">
            <a:off x="2469082" y="3235187"/>
            <a:ext cx="3903118" cy="1440160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03848" y="3724435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Queen Elizabeth II</a:t>
            </a:r>
            <a:endParaRPr lang="en-GB" sz="2400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059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8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The UK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/>
          <a:lstStyle/>
          <a:p>
            <a:pPr algn="just"/>
            <a:r>
              <a:rPr lang="en-GB" sz="2400" dirty="0" smtClean="0">
                <a:latin typeface="Arial" pitchFamily="34" charset="0"/>
                <a:cs typeface="Arial" pitchFamily="34" charset="0"/>
              </a:rPr>
              <a:t>The United Kingdom of Great Britain and Northern Ireland consists of 4 countries: England, Scotland, Wales and Northern Ireland.</a:t>
            </a:r>
          </a:p>
          <a:p>
            <a:pPr marL="0" indent="0" algn="just">
              <a:buNone/>
            </a:pPr>
            <a:endParaRPr lang="en-GB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87075" y="5949280"/>
            <a:ext cx="24179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solidFill>
                  <a:prstClr val="black"/>
                </a:solidFill>
              </a:rPr>
              <a:t>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Obr.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UK on a map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436395"/>
            <a:ext cx="2088232" cy="349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6437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CITIES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90555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capital city of the UK is London. 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is also the capital of England.</a:t>
            </a: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6013756"/>
            <a:ext cx="40324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London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The </a:t>
            </a:r>
            <a:r>
              <a:rPr lang="cs-CZ" sz="1200" dirty="0" err="1">
                <a:latin typeface="Arial" pitchFamily="34" charset="0"/>
                <a:cs typeface="Arial" pitchFamily="34" charset="0"/>
              </a:rPr>
              <a:t>Houses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err="1">
                <a:latin typeface="Arial" pitchFamily="34" charset="0"/>
                <a:cs typeface="Arial" pitchFamily="34" charset="0"/>
              </a:rPr>
              <a:t>of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err="1">
                <a:latin typeface="Arial" pitchFamily="34" charset="0"/>
                <a:cs typeface="Arial" pitchFamily="34" charset="0"/>
              </a:rPr>
              <a:t>Parliament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 [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]</a:t>
            </a:r>
            <a:endParaRPr lang="en-GB" sz="1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194" y="2455152"/>
            <a:ext cx="4752528" cy="3568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1059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CITIES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83663"/>
            <a:ext cx="8229600" cy="4709120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is in the south–east of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the UK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CC0066"/>
              </a:buClr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marL="0" indent="0" algn="just">
              <a:buNone/>
            </a:pPr>
            <a:endParaRPr lang="en-GB" sz="2000" dirty="0" smtClean="0"/>
          </a:p>
          <a:p>
            <a:endParaRPr lang="en-GB" dirty="0"/>
          </a:p>
        </p:txBody>
      </p:sp>
      <p:sp>
        <p:nvSpPr>
          <p:cNvPr id="5" name="Obdélník 4"/>
          <p:cNvSpPr/>
          <p:nvPr/>
        </p:nvSpPr>
        <p:spPr>
          <a:xfrm>
            <a:off x="720846" y="6059124"/>
            <a:ext cx="30812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5 London on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map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548" y="1998949"/>
            <a:ext cx="2771871" cy="4031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Šipka doprava 11"/>
          <p:cNvSpPr/>
          <p:nvPr/>
        </p:nvSpPr>
        <p:spPr>
          <a:xfrm rot="10800000">
            <a:off x="3026599" y="5153839"/>
            <a:ext cx="2304256" cy="144016"/>
          </a:xfrm>
          <a:prstGeom prst="rightArrow">
            <a:avLst/>
          </a:prstGeom>
          <a:solidFill>
            <a:srgbClr val="CC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CC0066"/>
              </a:solidFill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523" y="5179809"/>
            <a:ext cx="92075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426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CITIES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76243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Edinburgh is the capital of Scotland.</a:t>
            </a: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endParaRPr lang="en-GB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8604" y="5980285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Edinburgh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 [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6</a:t>
            </a:r>
            <a:r>
              <a:rPr lang="en-GB" sz="1200" dirty="0" smtClean="0">
                <a:latin typeface="Arial" pitchFamily="34" charset="0"/>
                <a:cs typeface="Arial" pitchFamily="34" charset="0"/>
              </a:rPr>
              <a:t>]</a:t>
            </a:r>
            <a:endParaRPr lang="en-GB" sz="1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989" y="2060848"/>
            <a:ext cx="5371579" cy="391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7679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CITIES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9661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GB" sz="2400" dirty="0">
                <a:latin typeface="Arial" pitchFamily="34" charset="0"/>
                <a:cs typeface="Arial" pitchFamily="34" charset="0"/>
              </a:rPr>
              <a:t>is on the east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coast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in the northern part of the UK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buNone/>
            </a:pPr>
            <a:endParaRPr lang="en-GB" sz="2000" dirty="0" smtClean="0"/>
          </a:p>
          <a:p>
            <a:pPr marL="0" indent="0" algn="just">
              <a:buNone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marL="0" indent="0" algn="just">
              <a:buNone/>
            </a:pPr>
            <a:endParaRPr lang="en-GB" sz="2000" dirty="0" smtClean="0"/>
          </a:p>
          <a:p>
            <a:endParaRPr lang="en-GB" dirty="0"/>
          </a:p>
        </p:txBody>
      </p:sp>
      <p:sp>
        <p:nvSpPr>
          <p:cNvPr id="5" name="Obdélník 4"/>
          <p:cNvSpPr/>
          <p:nvPr/>
        </p:nvSpPr>
        <p:spPr>
          <a:xfrm>
            <a:off x="755576" y="6030040"/>
            <a:ext cx="228918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Edinburgh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on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map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[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548" y="1998949"/>
            <a:ext cx="2771871" cy="4031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Šipka doprava 12"/>
          <p:cNvSpPr/>
          <p:nvPr/>
        </p:nvSpPr>
        <p:spPr>
          <a:xfrm rot="10800000">
            <a:off x="2461846" y="3764923"/>
            <a:ext cx="2448272" cy="144016"/>
          </a:xfrm>
          <a:prstGeom prst="rightArrow">
            <a:avLst/>
          </a:prstGeom>
          <a:solidFill>
            <a:srgbClr val="CC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CC0066"/>
              </a:solidFill>
            </a:endParaRP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769" y="3816865"/>
            <a:ext cx="92075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426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CITIES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Cardiff is the capital of Wales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buNone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endParaRPr lang="en-GB" dirty="0"/>
          </a:p>
        </p:txBody>
      </p:sp>
      <p:sp>
        <p:nvSpPr>
          <p:cNvPr id="4" name="Obdélník 3"/>
          <p:cNvSpPr/>
          <p:nvPr/>
        </p:nvSpPr>
        <p:spPr>
          <a:xfrm>
            <a:off x="539552" y="5763053"/>
            <a:ext cx="20120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Cardiff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City 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Hall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99" y="2060848"/>
            <a:ext cx="7171343" cy="3702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426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CITIES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19532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is in the south–west of the island of Great Britain.</a:t>
            </a:r>
          </a:p>
          <a:p>
            <a:pPr marL="0" indent="0" algn="just">
              <a:buNone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Obdélník 3"/>
          <p:cNvSpPr/>
          <p:nvPr/>
        </p:nvSpPr>
        <p:spPr>
          <a:xfrm>
            <a:off x="827584" y="6149289"/>
            <a:ext cx="20649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1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Cardiff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on </a:t>
            </a:r>
            <a:r>
              <a:rPr lang="en-US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map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2090120"/>
            <a:ext cx="2771871" cy="4031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Šipka doprava 8"/>
          <p:cNvSpPr/>
          <p:nvPr/>
        </p:nvSpPr>
        <p:spPr>
          <a:xfrm>
            <a:off x="295223" y="5287682"/>
            <a:ext cx="2165795" cy="144016"/>
          </a:xfrm>
          <a:prstGeom prst="rightArrow">
            <a:avLst/>
          </a:prstGeom>
          <a:solidFill>
            <a:srgbClr val="CC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CC0066"/>
              </a:solidFill>
            </a:endParaRP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018" y="5286993"/>
            <a:ext cx="92075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730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CITIES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0776" y="1509116"/>
            <a:ext cx="8229600" cy="4708829"/>
          </a:xfrm>
        </p:spPr>
        <p:txBody>
          <a:bodyPr/>
          <a:lstStyle/>
          <a:p>
            <a:pPr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Belfast is the capital of Northern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I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re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land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. </a:t>
            </a: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</p:txBody>
      </p:sp>
      <p:sp>
        <p:nvSpPr>
          <p:cNvPr id="5" name="Obdélník 4"/>
          <p:cNvSpPr/>
          <p:nvPr/>
        </p:nvSpPr>
        <p:spPr>
          <a:xfrm>
            <a:off x="618121" y="5940946"/>
            <a:ext cx="323379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10 </a:t>
            </a:r>
            <a:r>
              <a:rPr lang="en-GB" sz="12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lang="en-GB" sz="1200" dirty="0" smtClean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Belfast Wheel and City Hall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[10]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68" y="1994570"/>
            <a:ext cx="5250160" cy="3937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7108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CITIES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is in the north–east of the island of Ireland.</a:t>
            </a: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endParaRPr lang="en-GB" dirty="0"/>
          </a:p>
        </p:txBody>
      </p:sp>
      <p:sp>
        <p:nvSpPr>
          <p:cNvPr id="4" name="Obdélník 3"/>
          <p:cNvSpPr/>
          <p:nvPr/>
        </p:nvSpPr>
        <p:spPr>
          <a:xfrm>
            <a:off x="724495" y="6165304"/>
            <a:ext cx="426363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>
                <a:latin typeface="Arial" pitchFamily="34" charset="0"/>
                <a:cs typeface="Arial" pitchFamily="34" charset="0"/>
              </a:rPr>
              <a:t>Belfast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on </a:t>
            </a:r>
            <a:r>
              <a:rPr lang="en-US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map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[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/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8" y="2134213"/>
            <a:ext cx="2771871" cy="4031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Šipka doprava 11"/>
          <p:cNvSpPr/>
          <p:nvPr/>
        </p:nvSpPr>
        <p:spPr>
          <a:xfrm rot="10800000">
            <a:off x="2051720" y="4341157"/>
            <a:ext cx="3203302" cy="144017"/>
          </a:xfrm>
          <a:prstGeom prst="rightArrow">
            <a:avLst/>
          </a:prstGeom>
          <a:solidFill>
            <a:srgbClr val="CC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CC0066"/>
              </a:solidFill>
            </a:endParaRPr>
          </a:p>
        </p:txBody>
      </p: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79" y="4383319"/>
            <a:ext cx="59694" cy="59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7108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GEOGRAPHY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637112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country occupies the island of Great Britain, approximately one-sixth of the island of Ireland and several minor islands such as the Shetland Islands, the Orkney Islands and the Isle of Man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buClr>
                <a:srgbClr val="CC0066"/>
              </a:buClr>
            </a:pPr>
            <a:r>
              <a:rPr lang="en-GB" sz="240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There are stunning national parks such as the Lake District National Park in England, the Loch Lomond national park in Scotland </a:t>
            </a:r>
            <a:r>
              <a:rPr lang="en-GB" sz="2400" dirty="0" smtClean="0">
                <a:latin typeface="Arial"/>
                <a:ea typeface="Arial"/>
                <a:cs typeface="Arial"/>
                <a:sym typeface="Arial"/>
              </a:rPr>
              <a:t>and</a:t>
            </a:r>
            <a:r>
              <a:rPr lang="en-GB" sz="240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the Snowdonia National Park in Wales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UK has temperate climate and there is a lot of rainfall all year round.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Ben Nevis in Scotland, with its 1,344 metres above sea level, is  the highest point in the UK.</a:t>
            </a:r>
          </a:p>
          <a:p>
            <a:pPr algn="just">
              <a:buClr>
                <a:srgbClr val="CC0066"/>
              </a:buClr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945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THE PEOPLE OF NEW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THE UK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781128"/>
          </a:xfrm>
        </p:spPr>
        <p:txBody>
          <a:bodyPr/>
          <a:lstStyle/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Celts, Romans, Anglo-Saxons, Vikings  and Normans were the peoples who successively settled the British Isles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population of the UK mostly consists of the English, then the Scottish, Welsh and Irish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Nowadays, particularly big cities in the UK are known for their multiculturalism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582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WILDLIFE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781128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cs-CZ" sz="24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p</a:t>
            </a:r>
            <a:r>
              <a:rPr lang="en-US" sz="24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uffin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 a bird which occupies </a:t>
            </a: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Scottish coasts in spring and summer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Obdélník 3"/>
          <p:cNvSpPr/>
          <p:nvPr/>
        </p:nvSpPr>
        <p:spPr>
          <a:xfrm>
            <a:off x="716497" y="6277917"/>
            <a:ext cx="15776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1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Puffin s [1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285" y="2527984"/>
            <a:ext cx="4960851" cy="372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945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WILDLIFE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715842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red deer is a large ruminant which is abundant </a:t>
            </a:r>
            <a:b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 the UK</a:t>
            </a:r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particularly in Scotland. </a:t>
            </a:r>
          </a:p>
          <a:p>
            <a:pPr marL="0" indent="0" algn="just">
              <a:buNone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marL="0" indent="0" algn="just">
              <a:buNone/>
            </a:pPr>
            <a:endParaRPr lang="en-GB" sz="20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755576" y="6039042"/>
            <a:ext cx="210782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13 a red deer stag [13]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54249"/>
            <a:ext cx="4361499" cy="3584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945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WILDLIFE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7782" y="1562332"/>
            <a:ext cx="8229600" cy="4746988"/>
          </a:xfrm>
        </p:spPr>
        <p:txBody>
          <a:bodyPr/>
          <a:lstStyle/>
          <a:p>
            <a:pPr algn="just">
              <a:buClr>
                <a:srgbClr val="CC0066"/>
              </a:buClr>
              <a:buFont typeface="Arial" pitchFamily="34" charset="0"/>
              <a:buChar char="•"/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roe deer is another ruminant which is plentiful </a:t>
            </a:r>
            <a:br>
              <a:rPr lang="en-GB" sz="2400" dirty="0" smtClean="0">
                <a:latin typeface="Arial" pitchFamily="34" charset="0"/>
                <a:cs typeface="Arial" pitchFamily="34" charset="0"/>
              </a:rPr>
            </a:br>
            <a:r>
              <a:rPr lang="en-GB" sz="2400" dirty="0" smtClean="0">
                <a:latin typeface="Arial" pitchFamily="34" charset="0"/>
                <a:cs typeface="Arial" pitchFamily="34" charset="0"/>
              </a:rPr>
              <a:t>in the UK.</a:t>
            </a:r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marL="0" indent="0" algn="just">
              <a:buNone/>
            </a:pPr>
            <a:endParaRPr lang="en-GB" sz="20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2267744" y="5902929"/>
            <a:ext cx="208823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14 Roe Deer [14]</a:t>
            </a:r>
            <a:endParaRPr lang="en-GB" sz="1200" dirty="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119989"/>
            <a:ext cx="5688632" cy="3782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582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FAMOUS PEOPLE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54039"/>
            <a:ext cx="8229600" cy="5056478"/>
          </a:xfrm>
        </p:spPr>
        <p:txBody>
          <a:bodyPr/>
          <a:lstStyle/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One Direction is a popular boy band which comes from the UK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just">
              <a:buClr>
                <a:srgbClr val="CC0066"/>
              </a:buClr>
            </a:pPr>
            <a:r>
              <a:rPr lang="en-GB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Rowan Atkinson is a famous actor and comedian best known as Mr Bean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lvl="0" indent="0" algn="just">
              <a:buClr>
                <a:srgbClr val="CC0066"/>
              </a:buClr>
              <a:buNone/>
            </a:pPr>
            <a:endParaRPr lang="en-GB" sz="2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GB" sz="2000" dirty="0" smtClean="0"/>
          </a:p>
          <a:p>
            <a:pPr marL="457200" indent="-457200" algn="just">
              <a:buFont typeface="+mj-lt"/>
              <a:buAutoNum type="arabicParenR"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Obdélník 3"/>
          <p:cNvSpPr/>
          <p:nvPr/>
        </p:nvSpPr>
        <p:spPr>
          <a:xfrm>
            <a:off x="627184" y="6069083"/>
            <a:ext cx="207576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15 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One Direction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15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76056" y="6069084"/>
            <a:ext cx="22322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16 </a:t>
            </a:r>
            <a:r>
              <a:rPr lang="en-GB" sz="12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Rowan Atkinson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16</a:t>
            </a:r>
            <a:r>
              <a:rPr 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</a:t>
            </a:r>
            <a:endParaRPr lang="en-GB" sz="1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496" y="3212976"/>
            <a:ext cx="3833873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210086"/>
            <a:ext cx="2866273" cy="2833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582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POPULAR SPORTS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00200"/>
            <a:ext cx="8219256" cy="4713912"/>
          </a:xfrm>
        </p:spPr>
        <p:txBody>
          <a:bodyPr/>
          <a:lstStyle/>
          <a:p>
            <a:pPr lvl="0">
              <a:buClr>
                <a:srgbClr val="CC0066"/>
              </a:buClr>
            </a:pPr>
            <a:r>
              <a:rPr lang="en-GB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Football, which was invented there, is the most popular sport in the UK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lvl="0">
              <a:buClr>
                <a:srgbClr val="CC0066"/>
              </a:buClr>
            </a:pPr>
            <a:r>
              <a:rPr lang="en-GB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People in</a:t>
            </a:r>
            <a:r>
              <a:rPr lang="cs-CZ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24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UK also enjoy cricket, golf, rugby, which  were all also invented in the UK</a:t>
            </a:r>
            <a:r>
              <a:rPr lang="en-GB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buNone/>
            </a:pPr>
            <a:endParaRPr lang="en-GB" sz="2000" dirty="0" smtClean="0"/>
          </a:p>
          <a:p>
            <a:pPr marL="0" indent="0" algn="just">
              <a:buNone/>
            </a:pPr>
            <a:endParaRPr lang="en-GB" sz="2000" dirty="0" smtClean="0"/>
          </a:p>
          <a:p>
            <a:pPr marL="0" indent="0" algn="just">
              <a:buNone/>
            </a:pPr>
            <a:r>
              <a:rPr lang="en-GB" sz="2000" dirty="0" smtClean="0"/>
              <a:t> </a:t>
            </a:r>
          </a:p>
          <a:p>
            <a:pPr algn="just"/>
            <a:endParaRPr lang="en-GB" sz="2000" dirty="0" smtClean="0"/>
          </a:p>
          <a:p>
            <a:endParaRPr lang="en-GB" dirty="0"/>
          </a:p>
        </p:txBody>
      </p:sp>
      <p:sp>
        <p:nvSpPr>
          <p:cNvPr id="4" name="Obdélník 3"/>
          <p:cNvSpPr/>
          <p:nvPr/>
        </p:nvSpPr>
        <p:spPr>
          <a:xfrm>
            <a:off x="755576" y="6037113"/>
            <a:ext cx="367240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2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Obr</a:t>
            </a:r>
            <a:r>
              <a:rPr lang="en-GB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17 the Game of football [17]</a:t>
            </a:r>
            <a:endParaRPr lang="en-GB" sz="1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131104"/>
            <a:ext cx="3528392" cy="2905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5275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l" eaLnBrk="1" hangingPunct="1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PHOTOGRAPHS</a:t>
            </a:r>
            <a:b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OBRÁZKŮ)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fontScale="85000" lnSpcReduction="20000"/>
          </a:bodyPr>
          <a:lstStyle/>
          <a:p>
            <a:pPr marL="457200" lvl="0" indent="-457200">
              <a:buFont typeface="+mj-lt"/>
              <a:buAutoNum type="arabicParenR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FRETWELL,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Keyan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Wikimedia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[online]. 2011 [cit. 2013-11-15]. Dostupné z: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https://commons.wikimedia.org/wiki/File:United_Kingdom_(orthographic_projections).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PNG?uselang=cs</a:t>
            </a:r>
            <a:endParaRPr lang="cs-CZ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+mj-lt"/>
              <a:buAutoNum type="arabicParenR"/>
            </a:pPr>
            <a:r>
              <a:rPr lang="cs-CZ" sz="2000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Wikipedia</a:t>
            </a:r>
            <a:r>
              <a:rPr lang="cs-C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[online]. 2012 [cit. 2013-03-07]. Dostupné z: </a:t>
            </a:r>
            <a:r>
              <a:rPr lang="cs-C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http://en.wikipedia.org/wiki/File:Elizabeth_II_greets_NASA_GSFC_employees,_May_8,_</a:t>
            </a:r>
            <a:r>
              <a:rPr lang="cs-CZ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2007_edit.jpg</a:t>
            </a:r>
            <a:endParaRPr lang="cs-CZ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+mj-lt"/>
              <a:buAutoNum type="arabicParenR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LEWIS,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Matt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Wikimedia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[online]. 2013 [cit. 2013-11-15]. Dostupné z: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http://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commons.wikimedia.org/wiki/File:United_Kingdom_labelled_map7.png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+mj-lt"/>
              <a:buAutoNum type="arabicParenR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PINGSTONE, Adrian. </a:t>
            </a:r>
            <a:r>
              <a:rPr lang="cs-CZ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Wikimedia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[online]. 2005 [cit. 2013-11-15]. Dostupné z: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http://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commons.wikimedia.org/wiki/File:Houses.of.parliament.overall.arp.jpg</a:t>
            </a:r>
            <a:endParaRPr lang="pl-PL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+mj-lt"/>
              <a:buAutoNum type="arabicParenR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EQUESTENEBRARUM. </a:t>
            </a:r>
            <a:r>
              <a:rPr lang="cs-CZ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Wikimedia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[online]. 2008 [cit. 2013-11-15]. Dostupné z: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http://commons.wikimedia.org/wiki/File:Topographic_Map_of_the_UK_-_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English.png</a:t>
            </a:r>
            <a:endParaRPr lang="pl-PL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+mj-lt"/>
              <a:buAutoNum type="arabicParenR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BICKEL, Christian. </a:t>
            </a:r>
            <a:r>
              <a:rPr lang="cs-CZ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Wikimedia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[online]. 2006 [cit. 2013-11-15]. Dostupné z: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http://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commons.wikimedia.org/wiki/File:Edinburgh_Overview03.jpg</a:t>
            </a:r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56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l" eaLnBrk="1" hangingPunct="1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PHOTOGRAPHS</a:t>
            </a:r>
            <a:b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OBRÁZKŮ)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fontScale="85000" lnSpcReduction="10000"/>
          </a:bodyPr>
          <a:lstStyle/>
          <a:p>
            <a:pPr marL="457200" indent="-457200">
              <a:buFont typeface="+mj-lt"/>
              <a:buAutoNum type="arabicPeriod" startAt="7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EQUESTENEBRARUM. </a:t>
            </a:r>
            <a:r>
              <a:rPr lang="cs-CZ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Wikimedia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[online]. 2008 [cit. 2013-11-15]. Dostupné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z: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://commons.wikimedia.org/wiki/File:Topographic_Map_of_the_UK_-_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English.png</a:t>
            </a:r>
            <a:endParaRPr lang="pl-PL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+mj-lt"/>
              <a:buAutoNum type="arabicPeriod" startAt="7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YUMMIFRUITBAT a HAM. </a:t>
            </a:r>
            <a:r>
              <a:rPr lang="cs-CZ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Wikipedia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[online]. 2007 [cit. 2013-11-16]. Dostupné z: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http://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en.wikipedia.org/wiki/File:Cardiff_City_Hall_cropped.jpg</a:t>
            </a:r>
            <a:endParaRPr lang="pl-PL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 startAt="7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EQUESTENEBRARUM. </a:t>
            </a:r>
            <a:r>
              <a:rPr lang="cs-CZ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Wikimedia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[online]. 2008 [cit. 2013-11-15]. Dostupné z: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http://commons.wikimedia.org/wiki/File:Topographic_Map_of_the_UK_-_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English.png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buFont typeface="+mj-lt"/>
              <a:buAutoNum type="arabicPeriod" startAt="7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ADRIAO. </a:t>
            </a:r>
            <a:r>
              <a:rPr lang="cs-CZ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Wikimedia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[online]. 2007 [cit. 2013-11-16]. Dostupné z: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http://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commons.wikimedia.org/wiki/File:Belfast_wheel_and_city_hall.jpg</a:t>
            </a:r>
            <a:endParaRPr lang="en-GB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 startAt="7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EQUESTENEBRARUM. </a:t>
            </a:r>
            <a:r>
              <a:rPr lang="cs-CZ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Wikimedia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[online]. 2008 [cit. 2013-11-15]. Dostupné z: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http://commons.wikimedia.org/wiki/File:Topographic_Map_of_the_UK_-_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English.png</a:t>
            </a:r>
            <a:r>
              <a:rPr lang="pl-PL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56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l" eaLnBrk="1" hangingPunct="1"/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PHOTOGRAPHS</a:t>
            </a:r>
            <a:b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OBRÁZKŮ)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363272" cy="3816350"/>
          </a:xfrm>
        </p:spPr>
        <p:txBody>
          <a:bodyPr rtlCol="0">
            <a:normAutofit fontScale="92500" lnSpcReduction="20000"/>
          </a:bodyPr>
          <a:lstStyle/>
          <a:p>
            <a:pPr marL="457200" lvl="0" indent="-457200" algn="just">
              <a:buFont typeface="+mj-lt"/>
              <a:buAutoNum type="arabicParenR" startAt="12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ACONCAGUA. </a:t>
            </a:r>
            <a:r>
              <a:rPr lang="cs-CZ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Wikimedia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[online]. 2013 [cit. 2013-11-16]. Dostupné z: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commons.wikimedia.org/wiki/File:Atlantic_Puffin_Latrabjarg_Iceland_05c.jpg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 algn="just">
              <a:buFont typeface="+mj-lt"/>
              <a:buAutoNum type="arabicParenR" startAt="12"/>
            </a:pPr>
            <a:r>
              <a:rPr lang="pl-PL" sz="1800" i="1" dirty="0">
                <a:latin typeface="Arial" panose="020B0604020202020204" pitchFamily="34" charset="0"/>
                <a:cs typeface="Arial" panose="020B0604020202020204" pitchFamily="34" charset="0"/>
              </a:rPr>
              <a:t>Wikimedia</a:t>
            </a:r>
            <a:r>
              <a:rPr lang="pl-PL" sz="1800" dirty="0">
                <a:latin typeface="Arial" panose="020B0604020202020204" pitchFamily="34" charset="0"/>
                <a:cs typeface="Arial" panose="020B0604020202020204" pitchFamily="34" charset="0"/>
              </a:rPr>
              <a:t> [online]. 2006 [cit. 2013-11-18]. Dostupné z: </a:t>
            </a:r>
            <a:r>
              <a:rPr lang="pl-PL" sz="18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http://</a:t>
            </a:r>
            <a:r>
              <a:rPr lang="pl-PL" sz="18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commons.wikimedia.org/wiki/File:RedDeerCaithness.jpg</a:t>
            </a:r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 algn="just">
              <a:buFont typeface="+mj-lt"/>
              <a:buAutoNum type="arabicParenR" startAt="12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BUHL, Vera. </a:t>
            </a:r>
            <a:r>
              <a:rPr lang="cs-CZ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Wikimedia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[online]. 2010 [cit. 2013-11-19]. Dostupné z: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http://commons.wikimedia.org/wiki/File:2010-03-23_(13)_Reh,_Roe_deer,_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Capreolus_capreolus.JPG</a:t>
            </a:r>
            <a:endParaRPr lang="en-GB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 algn="just">
              <a:buFont typeface="+mj-lt"/>
              <a:buAutoNum type="arabicParenR" startAt="12"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MCKINLAY, </a:t>
            </a:r>
            <a:r>
              <a:rPr lang="cs-CZ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Fiona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2000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Wikimedia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[online]. 2012 [cit. 2013-11-19]. Dostupné z: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http://commons.wikimedia.org/wiki/File:One_Direction_Glasgow.jpg</a:t>
            </a: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lvl="0" indent="-457200" algn="just">
              <a:buFont typeface="+mj-lt"/>
              <a:buAutoNum type="arabicParenR" startAt="16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HEEKE, Gerhard. </a:t>
            </a:r>
            <a:r>
              <a:rPr lang="cs-CZ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Wikimedia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[online]. 2005 [cit. 2013-11-19]. Dostupné z: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http://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commons.wikimedia.org/wiki/File:Atkinson_Rowan.jpg</a:t>
            </a:r>
            <a:endParaRPr lang="en-GB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 algn="just">
              <a:buFont typeface="+mj-lt"/>
              <a:buAutoNum type="arabicParenR" startAt="16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IGNOTO. </a:t>
            </a:r>
            <a:r>
              <a:rPr lang="cs-CZ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Wikipedia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[online]. 2007 [cit. 2013-11-19]. Dostupné z: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http://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it.wikipedia.org/wiki/File:Sheffield_FC_1857.jpg</a:t>
            </a:r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56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l" eaLnBrk="1" hangingPunct="1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AND COPYRIGHT</a:t>
            </a:r>
            <a:b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ZDROJE A AUTORSKÁ PRÁVA)</a:t>
            </a:r>
            <a:endParaRPr lang="cs-CZ" sz="28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lvl="0"/>
            <a:r>
              <a:rPr lang="pl-PL" sz="2000" i="1" dirty="0">
                <a:latin typeface="Arial" panose="020B0604020202020204" pitchFamily="34" charset="0"/>
                <a:cs typeface="Arial" panose="020B0604020202020204" pitchFamily="34" charset="0"/>
              </a:rPr>
              <a:t>BBC</a:t>
            </a:r>
            <a:r>
              <a:rPr lang="pl-PL" sz="2000" dirty="0">
                <a:latin typeface="Arial" panose="020B0604020202020204" pitchFamily="34" charset="0"/>
                <a:cs typeface="Arial" panose="020B0604020202020204" pitchFamily="34" charset="0"/>
              </a:rPr>
              <a:t> [online]. 2013 [cit. 2013-11-15]. Dostupné z: </a:t>
            </a:r>
            <a:r>
              <a:rPr lang="pl-PL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www.bbc.co.uk/news/world-europe-18027954</a:t>
            </a:r>
            <a:endParaRPr lang="en-GB" sz="19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fr-FR" sz="2000" i="1" dirty="0">
                <a:latin typeface="Arial" panose="020B0604020202020204" pitchFamily="34" charset="0"/>
                <a:cs typeface="Arial" panose="020B0604020202020204" pitchFamily="34" charset="0"/>
              </a:rPr>
              <a:t>Nationsonline</a:t>
            </a:r>
            <a:r>
              <a:rPr lang="fr-FR" sz="2000" dirty="0">
                <a:latin typeface="Arial" panose="020B0604020202020204" pitchFamily="34" charset="0"/>
                <a:cs typeface="Arial" panose="020B0604020202020204" pitchFamily="34" charset="0"/>
              </a:rPr>
              <a:t> [online]. 2013 [cit. 2013-11-15]. Dostupné z: </a:t>
            </a:r>
            <a:r>
              <a:rPr lang="fr-FR" sz="2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http://</a:t>
            </a:r>
            <a:r>
              <a:rPr lang="fr-FR" sz="20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www.nationsonline.org/oneworld/map/united-kingdom-map.htm</a:t>
            </a:r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Wikipedia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 [online]. 2013 [cit. 2013-11-16]. Dostupné z: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http://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en.wikipedia.org/wiki/United_Kingdom</a:t>
            </a:r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74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2571750" y="274638"/>
            <a:ext cx="6115050" cy="1939925"/>
          </a:xfrm>
        </p:spPr>
        <p:txBody>
          <a:bodyPr/>
          <a:lstStyle/>
          <a:p>
            <a:pPr algn="r"/>
            <a:r>
              <a:rPr lang="cs-CZ" sz="3200" dirty="0" smtClean="0">
                <a:latin typeface="Arial" charset="0"/>
                <a:cs typeface="Arial" charset="0"/>
              </a:rPr>
              <a:t/>
            </a:r>
            <a:br>
              <a:rPr lang="cs-CZ" sz="3200" dirty="0" smtClean="0">
                <a:latin typeface="Arial" charset="0"/>
                <a:cs typeface="Arial" charset="0"/>
              </a:rPr>
            </a:br>
            <a:r>
              <a:rPr lang="cs-CZ" sz="3200" dirty="0" smtClean="0">
                <a:latin typeface="Arial" charset="0"/>
                <a:cs typeface="Arial" charset="0"/>
              </a:rPr>
              <a:t/>
            </a:r>
            <a:br>
              <a:rPr lang="cs-CZ" sz="3200" dirty="0" smtClean="0">
                <a:latin typeface="Arial" charset="0"/>
                <a:cs typeface="Arial" charset="0"/>
              </a:rPr>
            </a:br>
            <a:r>
              <a:rPr lang="cs-CZ" sz="3200" dirty="0" smtClean="0">
                <a:latin typeface="Arial" charset="0"/>
                <a:cs typeface="Arial" charset="0"/>
              </a:rPr>
              <a:t/>
            </a:r>
            <a:br>
              <a:rPr lang="cs-CZ" sz="3200" dirty="0" smtClean="0">
                <a:latin typeface="Arial" charset="0"/>
                <a:cs typeface="Arial" charset="0"/>
              </a:rPr>
            </a:br>
            <a:endParaRPr lang="cs-CZ" sz="3200" b="1" dirty="0" smtClean="0">
              <a:solidFill>
                <a:srgbClr val="0070C0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43188"/>
            <a:ext cx="8229600" cy="3482975"/>
          </a:xfrm>
        </p:spPr>
        <p:txBody>
          <a:bodyPr/>
          <a:lstStyle/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Dílo smí být dále šířeno pod licencí CC BY-SA.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Materiály jsou určeny pro bezplatné používání pro potřeby výuky a vzdělávání na všech typech škol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a školských zařízení. Jakékoliv další využití podléhá autorskému zákonu.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charset="0"/>
              <a:buNone/>
              <a:defRPr/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Všechny neocitované kliparty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a další grafické objekty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jsou součástí prostředků výukového sw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Smart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Notebook a MS Office.</a:t>
            </a:r>
          </a:p>
          <a:p>
            <a:pPr marL="0" indent="0">
              <a:buNone/>
              <a:defRPr/>
            </a:pP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699792" y="1268760"/>
            <a:ext cx="58326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REFERENCES AND COPYRIGHT</a:t>
            </a:r>
            <a:b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(ZDROJE A AUTORSKÁ PRÁVA)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9953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3441</TotalTime>
  <Words>1197</Words>
  <Application>Microsoft Office PowerPoint</Application>
  <PresentationFormat>Předvádění na obrazovce (4:3)</PresentationFormat>
  <Paragraphs>168</Paragraphs>
  <Slides>24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6</vt:i4>
      </vt:variant>
      <vt:variant>
        <vt:lpstr>Nadpisy snímků</vt:lpstr>
      </vt:variant>
      <vt:variant>
        <vt:i4>24</vt:i4>
      </vt:variant>
    </vt:vector>
  </HeadingPairs>
  <TitlesOfParts>
    <vt:vector size="30" baseType="lpstr">
      <vt:lpstr>Motiv sady Office</vt:lpstr>
      <vt:lpstr>1_Motiv sady Office</vt:lpstr>
      <vt:lpstr>2_Motiv sady Office</vt:lpstr>
      <vt:lpstr>3_Motiv sady Office</vt:lpstr>
      <vt:lpstr>4_Motiv sady Office</vt:lpstr>
      <vt:lpstr>5_Motiv sady Office</vt:lpstr>
      <vt:lpstr>Obchodní akademie, Střední odborná škola  a Jazyková škola s právem státní jazykové zkoušky,  Hradec Králové</vt:lpstr>
      <vt:lpstr>The UK – Basic Facts</vt:lpstr>
      <vt:lpstr>POLITICS</vt:lpstr>
      <vt:lpstr>The UK</vt:lpstr>
      <vt:lpstr>CITIES</vt:lpstr>
      <vt:lpstr>CITIES</vt:lpstr>
      <vt:lpstr>CITIES</vt:lpstr>
      <vt:lpstr>CITIES</vt:lpstr>
      <vt:lpstr>CITIES</vt:lpstr>
      <vt:lpstr>CITIES</vt:lpstr>
      <vt:lpstr>CITIES</vt:lpstr>
      <vt:lpstr>CITIES</vt:lpstr>
      <vt:lpstr>GEOGRAPHY</vt:lpstr>
      <vt:lpstr>THE PEOPLE OF NEW  THE UK</vt:lpstr>
      <vt:lpstr>WILDLIFE</vt:lpstr>
      <vt:lpstr>WILDLIFE</vt:lpstr>
      <vt:lpstr>WILDLIFE</vt:lpstr>
      <vt:lpstr>FAMOUS PEOPLE</vt:lpstr>
      <vt:lpstr>POPULAR SPORTS</vt:lpstr>
      <vt:lpstr>REFERENCES – PHOTOGRAPHS (ZDROJE OBRÁZKŮ)</vt:lpstr>
      <vt:lpstr>REFERENCES – PHOTOGRAPHS (ZDROJE OBRÁZKŮ)</vt:lpstr>
      <vt:lpstr>REFERENCES – PHOTOGRAPHS (ZDROJE OBRÁZKŮ)</vt:lpstr>
      <vt:lpstr>REFERENCES AND COPYRIGHT (ZDROJE A AUTORSKÁ PRÁVA)</vt:lpstr>
      <vt:lpstr>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Klimeš Vít</dc:creator>
  <cp:lastModifiedBy>Klimeš Vít</cp:lastModifiedBy>
  <cp:revision>547</cp:revision>
  <dcterms:created xsi:type="dcterms:W3CDTF">2013-03-05T07:35:14Z</dcterms:created>
  <dcterms:modified xsi:type="dcterms:W3CDTF">2014-02-03T09:47:34Z</dcterms:modified>
</cp:coreProperties>
</file>