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7" r:id="rId2"/>
    <p:sldId id="264" r:id="rId3"/>
    <p:sldId id="261" r:id="rId4"/>
    <p:sldId id="258" r:id="rId5"/>
    <p:sldId id="259" r:id="rId6"/>
    <p:sldId id="256" r:id="rId7"/>
    <p:sldId id="260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839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3980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 smtClean="0"/>
            </a:lvl1pPr>
          </a:lstStyle>
          <a:p>
            <a:pPr>
              <a:defRPr/>
            </a:pPr>
            <a:fld id="{F875F5F6-28F4-4DB8-BB13-D7A112E58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67364B-A0AD-46C9-916A-544C7C3E4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3B631-6E18-45F3-AB00-8159E0DF0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C1A682-C534-4C39-AE18-8EFD765C0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B12B2F-1016-45E6-ABF1-7B9C175EA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A1DA0B-DB5F-4450-AA1B-0DBCC541D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B8078-6D10-481E-91F7-E436A1959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657630-CA84-46D3-9B51-95ADC6364E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C5D70B-4596-41F4-A950-028B9CDB2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C07C4-D1F7-4A93-ADF8-57CE7F84B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FAF900-75EE-4985-A3E5-A77385E07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2362200"/>
            <a:ext cx="3770313" cy="178593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838200" y="4300538"/>
            <a:ext cx="3770313" cy="17859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760913" y="2362200"/>
            <a:ext cx="3770312" cy="37242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9779F-B8B0-4B13-8C9E-73A5594ED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82948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949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82951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952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295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95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95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3701803B-2F61-4756-95CE-DFBAE3459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457200" y="4876800"/>
            <a:ext cx="6629400" cy="1600200"/>
          </a:xfrm>
        </p:spPr>
        <p:txBody>
          <a:bodyPr/>
          <a:lstStyle/>
          <a:p>
            <a:pPr eaLnBrk="1" hangingPunct="1"/>
            <a:r>
              <a:rPr lang="cs-CZ" smtClean="0"/>
              <a:t>ZŠ a MŠ Hladké Životice,</a:t>
            </a:r>
          </a:p>
          <a:p>
            <a:pPr eaLnBrk="1" hangingPunct="1"/>
            <a:r>
              <a:rPr lang="cs-CZ" smtClean="0"/>
              <a:t>příspěvková organizace</a:t>
            </a:r>
          </a:p>
        </p:txBody>
      </p:sp>
      <p:sp>
        <p:nvSpPr>
          <p:cNvPr id="3075" name="Nadpis 5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66"/>
                </a:solidFill>
              </a:rPr>
              <a:t>ČÍSELNÁ ŘADA do 100</a:t>
            </a:r>
            <a:br>
              <a:rPr lang="cs-CZ" smtClean="0">
                <a:solidFill>
                  <a:srgbClr val="FF0066"/>
                </a:solidFill>
              </a:rPr>
            </a:br>
            <a:r>
              <a:rPr lang="cs-CZ" smtClean="0">
                <a:solidFill>
                  <a:srgbClr val="FF0066"/>
                </a:solidFill>
              </a:rPr>
              <a:t>Matematika 2.ročník</a:t>
            </a:r>
            <a:br>
              <a:rPr lang="cs-CZ" smtClean="0">
                <a:solidFill>
                  <a:srgbClr val="FF0066"/>
                </a:solidFill>
              </a:rPr>
            </a:br>
            <a:endParaRPr lang="cs-CZ" smtClean="0"/>
          </a:p>
        </p:txBody>
      </p:sp>
      <p:sp>
        <p:nvSpPr>
          <p:cNvPr id="3076" name="TextovéPole 6"/>
          <p:cNvSpPr txBox="1">
            <a:spLocks noChangeArrowheads="1"/>
          </p:cNvSpPr>
          <p:nvPr/>
        </p:nvSpPr>
        <p:spPr bwMode="auto">
          <a:xfrm>
            <a:off x="609600" y="2971800"/>
            <a:ext cx="3962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Zpracovala:</a:t>
            </a:r>
          </a:p>
          <a:p>
            <a:r>
              <a:rPr lang="cs-CZ" b="1">
                <a:solidFill>
                  <a:srgbClr val="FF0000"/>
                </a:solidFill>
              </a:rPr>
              <a:t>Mgr. Alena Stavovčíková</a:t>
            </a:r>
          </a:p>
          <a:p>
            <a:endParaRPr lang="cs-CZ" b="1">
              <a:solidFill>
                <a:srgbClr val="FF0000"/>
              </a:solidFill>
            </a:endParaRPr>
          </a:p>
          <a:p>
            <a:r>
              <a:rPr lang="cs-CZ" b="1">
                <a:solidFill>
                  <a:srgbClr val="FF0000"/>
                </a:solidFill>
              </a:rPr>
              <a:t>Doporučeno pro 2. ročník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0BD0D9"/>
              </a:buClr>
              <a:buSzPct val="95000"/>
            </a:pPr>
            <a:r>
              <a:rPr lang="cs-CZ" sz="18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 VK Peníze školám reg.č. CZ.1.07/1.4.00/21.0385 </a:t>
            </a:r>
          </a:p>
          <a:p>
            <a:pPr eaLnBrk="1" hangingPunct="1">
              <a:buClr>
                <a:srgbClr val="0BD0D9"/>
              </a:buClr>
              <a:buSzPct val="95000"/>
            </a:pPr>
            <a:r>
              <a:rPr lang="cs-CZ" sz="18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eaLnBrk="1" hangingPunct="1">
              <a:buClr>
                <a:srgbClr val="0BD0D9"/>
              </a:buClr>
              <a:buSzPct val="95000"/>
            </a:pPr>
            <a:r>
              <a:rPr lang="cs-CZ" sz="18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VY_32_INOVACE_18_ČÍSELNÁ ŘADA</a:t>
            </a:r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1563688" y="533400"/>
            <a:ext cx="6016625" cy="1470025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AutoShap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Číselná řada do 100</a:t>
            </a:r>
          </a:p>
        </p:txBody>
      </p:sp>
      <p:pic>
        <p:nvPicPr>
          <p:cNvPr id="5123" name="Picture 6" descr="Bez názvu14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 t="30556" r="1421"/>
          <a:stretch>
            <a:fillRect/>
          </a:stretch>
        </p:blipFill>
        <p:spPr>
          <a:xfrm>
            <a:off x="381000" y="3124200"/>
            <a:ext cx="8305800" cy="2362200"/>
          </a:xfrm>
          <a:noFill/>
        </p:spPr>
      </p:pic>
      <p:sp>
        <p:nvSpPr>
          <p:cNvPr id="5124" name="Rectangle 7"/>
          <p:cNvSpPr>
            <a:spLocks noChangeArrowheads="1"/>
          </p:cNvSpPr>
          <p:nvPr/>
        </p:nvSpPr>
        <p:spPr bwMode="auto">
          <a:xfrm>
            <a:off x="7696200" y="4087813"/>
            <a:ext cx="7937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 b="1"/>
              <a:t> </a:t>
            </a:r>
            <a:r>
              <a:rPr lang="cs-CZ" sz="2800">
                <a:latin typeface="Times New Roman" pitchFamily="18" charset="0"/>
              </a:rPr>
              <a:t>100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30000">
                                          <p:val>
                                            <p:strVal val="#ppt_h/2"/>
                                          </p:val>
                                        </p:tav>
                                        <p:tav tm="400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60000">
                                          <p:val>
                                            <p:strVal val="#ppt_h"/>
                                          </p:val>
                                        </p:tav>
                                        <p:tav tm="69900">
                                          <p:val>
                                            <p:strVal val="#ppt_h/2"/>
                                          </p:val>
                                        </p:tav>
                                        <p:tav tm="8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20000">
                                          <p:val>
                                            <p:strVal val="#ppt_y-.2"/>
                                          </p:val>
                                        </p:tav>
                                        <p:tav tm="30000">
                                          <p:val>
                                            <p:strVal val="#ppt_y"/>
                                          </p:val>
                                        </p:tav>
                                        <p:tav tm="400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6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900">
                                          <p:val>
                                            <p:strVal val="#ppt_y"/>
                                          </p:val>
                                        </p:tav>
                                        <p:tav tm="800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AutoShape 4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7924800" cy="1066800"/>
          </a:xfrm>
        </p:spPr>
        <p:txBody>
          <a:bodyPr/>
          <a:lstStyle/>
          <a:p>
            <a:pPr eaLnBrk="1" hangingPunct="1"/>
            <a:r>
              <a:rPr lang="cs-CZ" smtClean="0"/>
              <a:t>Doplň chybějící desítky.</a:t>
            </a:r>
          </a:p>
        </p:txBody>
      </p:sp>
      <p:pic>
        <p:nvPicPr>
          <p:cNvPr id="6147" name="Picture 6" descr="Bez názvu13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 l="8299" r="1315" b="81"/>
          <a:stretch>
            <a:fillRect/>
          </a:stretch>
        </p:blipFill>
        <p:spPr>
          <a:xfrm>
            <a:off x="2057400" y="1624013"/>
            <a:ext cx="5410200" cy="4778375"/>
          </a:xfrm>
          <a:solidFill>
            <a:srgbClr val="FF6600"/>
          </a:solidFill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AutoShape 4"/>
          <p:cNvSpPr>
            <a:spLocks noGrp="1" noChangeArrowheads="1"/>
          </p:cNvSpPr>
          <p:nvPr>
            <p:ph type="title"/>
          </p:nvPr>
        </p:nvSpPr>
        <p:spPr>
          <a:xfrm>
            <a:off x="762000" y="533400"/>
            <a:ext cx="7924800" cy="1066800"/>
          </a:xfrm>
        </p:spPr>
        <p:txBody>
          <a:bodyPr/>
          <a:lstStyle/>
          <a:p>
            <a:pPr eaLnBrk="1" hangingPunct="1"/>
            <a:r>
              <a:rPr lang="cs-CZ" smtClean="0"/>
              <a:t>Umíš doplnit desítky po sobě?</a:t>
            </a:r>
          </a:p>
        </p:txBody>
      </p:sp>
      <p:pic>
        <p:nvPicPr>
          <p:cNvPr id="7171" name="Picture 6" descr="Bez názvu1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 l="11739" r="3044" b="1808"/>
          <a:stretch>
            <a:fillRect/>
          </a:stretch>
        </p:blipFill>
        <p:spPr>
          <a:xfrm>
            <a:off x="1981200" y="1676400"/>
            <a:ext cx="5334000" cy="5029200"/>
          </a:xfr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AutoShape 9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7924800" cy="1143000"/>
          </a:xfrm>
        </p:spPr>
        <p:txBody>
          <a:bodyPr/>
          <a:lstStyle/>
          <a:p>
            <a:pPr eaLnBrk="1" hangingPunct="1"/>
            <a:r>
              <a:rPr lang="cs-CZ" smtClean="0"/>
              <a:t>Zkontroluj svou práci.</a:t>
            </a:r>
          </a:p>
        </p:txBody>
      </p:sp>
      <p:pic>
        <p:nvPicPr>
          <p:cNvPr id="8195" name="Picture 8" descr="Bez názvu1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 l="6522" r="3044" b="1808"/>
          <a:stretch>
            <a:fillRect/>
          </a:stretch>
        </p:blipFill>
        <p:spPr>
          <a:xfrm>
            <a:off x="1905000" y="1624013"/>
            <a:ext cx="5562600" cy="4929187"/>
          </a:xfrm>
          <a:noFill/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30000">
                                          <p:val>
                                            <p:strVal val="#ppt_h/2"/>
                                          </p:val>
                                        </p:tav>
                                        <p:tav tm="400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60000">
                                          <p:val>
                                            <p:strVal val="#ppt_h"/>
                                          </p:val>
                                        </p:tav>
                                        <p:tav tm="69900">
                                          <p:val>
                                            <p:strVal val="#ppt_h/2"/>
                                          </p:val>
                                        </p:tav>
                                        <p:tav tm="8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20000">
                                          <p:val>
                                            <p:strVal val="#ppt_y-.2"/>
                                          </p:val>
                                        </p:tav>
                                        <p:tav tm="30000">
                                          <p:val>
                                            <p:strVal val="#ppt_y"/>
                                          </p:val>
                                        </p:tav>
                                        <p:tav tm="400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6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900">
                                          <p:val>
                                            <p:strVal val="#ppt_y"/>
                                          </p:val>
                                        </p:tav>
                                        <p:tav tm="800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AutoShap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jsi pracoval?</a:t>
            </a:r>
          </a:p>
        </p:txBody>
      </p:sp>
      <p:pic>
        <p:nvPicPr>
          <p:cNvPr id="9219" name="Picture 9" descr="MC900434401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66800" y="3352800"/>
            <a:ext cx="1809750" cy="1870075"/>
          </a:xfrm>
          <a:noFill/>
        </p:spPr>
      </p:pic>
      <p:pic>
        <p:nvPicPr>
          <p:cNvPr id="9220" name="Picture 10" descr="MC900434411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473450" y="3240088"/>
            <a:ext cx="1924050" cy="2170112"/>
          </a:xfrm>
          <a:noFill/>
        </p:spPr>
      </p:pic>
      <p:pic>
        <p:nvPicPr>
          <p:cNvPr id="9221" name="Picture 13" descr="MC900434407"/>
          <p:cNvPicPr>
            <a:picLocks noChangeAspect="1" noChangeArrowheads="1"/>
          </p:cNvPicPr>
          <p:nvPr>
            <p:ph sz="half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6251575" y="3240088"/>
            <a:ext cx="1751013" cy="1941512"/>
          </a:xfr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Vypracovala: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Mgr. Alena Stavovčíková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Kapsle">
  <a:themeElements>
    <a:clrScheme name="Kapsle 11">
      <a:dk1>
        <a:srgbClr val="000000"/>
      </a:dk1>
      <a:lt1>
        <a:srgbClr val="FFFFFF"/>
      </a:lt1>
      <a:dk2>
        <a:srgbClr val="FF00FF"/>
      </a:dk2>
      <a:lt2>
        <a:srgbClr val="33CC33"/>
      </a:lt2>
      <a:accent1>
        <a:srgbClr val="33CC33"/>
      </a:accent1>
      <a:accent2>
        <a:srgbClr val="FFFF99"/>
      </a:accent2>
      <a:accent3>
        <a:srgbClr val="FFFFFF"/>
      </a:accent3>
      <a:accent4>
        <a:srgbClr val="000000"/>
      </a:accent4>
      <a:accent5>
        <a:srgbClr val="ADE2AD"/>
      </a:accent5>
      <a:accent6>
        <a:srgbClr val="E7E78A"/>
      </a:accent6>
      <a:hlink>
        <a:srgbClr val="0000FF"/>
      </a:hlink>
      <a:folHlink>
        <a:srgbClr val="CC0099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9">
        <a:dk1>
          <a:srgbClr val="000000"/>
        </a:dk1>
        <a:lt1>
          <a:srgbClr val="FFFFFF"/>
        </a:lt1>
        <a:dk2>
          <a:srgbClr val="9900CC"/>
        </a:dk2>
        <a:lt2>
          <a:srgbClr val="33CC33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00FF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10">
        <a:dk1>
          <a:srgbClr val="000000"/>
        </a:dk1>
        <a:lt1>
          <a:srgbClr val="FFFFFF"/>
        </a:lt1>
        <a:dk2>
          <a:srgbClr val="FF00FF"/>
        </a:dk2>
        <a:lt2>
          <a:srgbClr val="33CC33"/>
        </a:lt2>
        <a:accent1>
          <a:srgbClr val="33CC33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E78A"/>
        </a:accent6>
        <a:hlink>
          <a:srgbClr val="0000FF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11">
        <a:dk1>
          <a:srgbClr val="000000"/>
        </a:dk1>
        <a:lt1>
          <a:srgbClr val="FFFFFF"/>
        </a:lt1>
        <a:dk2>
          <a:srgbClr val="FF00FF"/>
        </a:dk2>
        <a:lt2>
          <a:srgbClr val="33CC33"/>
        </a:lt2>
        <a:accent1>
          <a:srgbClr val="33CC33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E78A"/>
        </a:accent6>
        <a:hlink>
          <a:srgbClr val="0000FF"/>
        </a:hlink>
        <a:folHlink>
          <a:srgbClr val="CC00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89</TotalTime>
  <Words>72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Wingdings</vt:lpstr>
      <vt:lpstr>Calibri</vt:lpstr>
      <vt:lpstr>Times New Roman</vt:lpstr>
      <vt:lpstr>Kapsle</vt:lpstr>
      <vt:lpstr>ČÍSELNÁ ŘADA do 100 Matematika 2.ročník </vt:lpstr>
      <vt:lpstr>  </vt:lpstr>
      <vt:lpstr>Číselná řada do 100</vt:lpstr>
      <vt:lpstr>Doplň chybějící desítky.</vt:lpstr>
      <vt:lpstr>Umíš doplnit desítky po sobě?</vt:lpstr>
      <vt:lpstr>Zkontroluj svou práci.</vt:lpstr>
      <vt:lpstr>Jak jsi pracoval?</vt:lpstr>
      <vt:lpstr>Vypracovala: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expert</dc:creator>
  <cp:lastModifiedBy>expert</cp:lastModifiedBy>
  <cp:revision>3</cp:revision>
  <cp:lastPrinted>1601-01-01T00:00:00Z</cp:lastPrinted>
  <dcterms:created xsi:type="dcterms:W3CDTF">1601-01-01T00:00:00Z</dcterms:created>
  <dcterms:modified xsi:type="dcterms:W3CDTF">2012-04-09T18:07:18Z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