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notesMasterIdLst>
    <p:notesMasterId r:id="rId30"/>
  </p:notesMasterIdLst>
  <p:sldIdLst>
    <p:sldId id="257" r:id="rId7"/>
    <p:sldId id="261" r:id="rId8"/>
    <p:sldId id="268" r:id="rId9"/>
    <p:sldId id="291" r:id="rId10"/>
    <p:sldId id="292" r:id="rId11"/>
    <p:sldId id="299" r:id="rId12"/>
    <p:sldId id="300" r:id="rId13"/>
    <p:sldId id="264" r:id="rId14"/>
    <p:sldId id="267" r:id="rId15"/>
    <p:sldId id="293" r:id="rId16"/>
    <p:sldId id="297" r:id="rId17"/>
    <p:sldId id="298" r:id="rId18"/>
    <p:sldId id="266" r:id="rId19"/>
    <p:sldId id="269" r:id="rId20"/>
    <p:sldId id="296" r:id="rId21"/>
    <p:sldId id="271" r:id="rId22"/>
    <p:sldId id="270" r:id="rId23"/>
    <p:sldId id="285" r:id="rId24"/>
    <p:sldId id="286" r:id="rId25"/>
    <p:sldId id="287" r:id="rId26"/>
    <p:sldId id="294" r:id="rId27"/>
    <p:sldId id="289" r:id="rId28"/>
    <p:sldId id="290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383" autoAdjust="0"/>
  </p:normalViewPr>
  <p:slideViewPr>
    <p:cSldViewPr>
      <p:cViewPr>
        <p:scale>
          <a:sx n="100" d="100"/>
          <a:sy n="100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t>03/02/2014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3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871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>
                <a:solidFill>
                  <a:prstClr val="black"/>
                </a:solidFill>
              </a:rPr>
              <a:pPr/>
              <a:t>11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871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1524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C12AA-92B9-4740-98FE-734756ABB77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6A24C-DB79-4AD9-B97F-E28E5EC058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39917"/>
      </p:ext>
    </p:extLst>
  </p:cSld>
  <p:clrMapOvr>
    <a:masterClrMapping/>
  </p:clrMapOvr>
  <p:transition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81592-892D-4BA4-B19A-CCD67CE1EF5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41D0B-2EC4-40F8-B5E3-05A7653E8CC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05097"/>
      </p:ext>
    </p:extLst>
  </p:cSld>
  <p:clrMapOvr>
    <a:masterClrMapping/>
  </p:clrMapOvr>
  <p:transition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3137F-AF5F-407E-A861-808EE1C7BF4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236E0-AD37-49F9-9B7B-84704240E0B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760696"/>
      </p:ext>
    </p:extLst>
  </p:cSld>
  <p:clrMapOvr>
    <a:masterClrMapping/>
  </p:clrMapOvr>
  <p:transition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AF863-5C72-4254-8DB0-9CF19625F6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ED0BB-F38E-4073-9DF1-7F19215D91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488173"/>
      </p:ext>
    </p:extLst>
  </p:cSld>
  <p:clrMapOvr>
    <a:masterClrMapping/>
  </p:clrMapOvr>
  <p:transition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5461C-386E-43A6-A807-C9F2C9A8815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BB6B5-4784-408C-9ECA-4F57D8D5AF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576685"/>
      </p:ext>
    </p:extLst>
  </p:cSld>
  <p:clrMapOvr>
    <a:masterClrMapping/>
  </p:clrMapOvr>
  <p:transition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6AC1F-1827-4EBC-A2F9-39AFCDB17BF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0DA37-E665-493C-8B40-429A6D7368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281390"/>
      </p:ext>
    </p:extLst>
  </p:cSld>
  <p:clrMapOvr>
    <a:masterClrMapping/>
  </p:clrMapOvr>
  <p:transition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EF048-A014-456F-8D04-535B8EDC1C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8990B-75D8-4655-B14D-6D6A1D88762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994297"/>
      </p:ext>
    </p:extLst>
  </p:cSld>
  <p:clrMapOvr>
    <a:masterClrMapping/>
  </p:clrMapOvr>
  <p:transition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75009-8B27-4393-ACC6-0F0C7E46B5E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A3C3D-0C00-47E8-A26A-16F6753160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24637"/>
      </p:ext>
    </p:extLst>
  </p:cSld>
  <p:clrMapOvr>
    <a:masterClrMapping/>
  </p:clrMapOvr>
  <p:transition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77FAF-0F50-4EA8-854E-780756C9EB8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CA478-1243-4B6B-BB53-22CECB72080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258863"/>
      </p:ext>
    </p:extLst>
  </p:cSld>
  <p:clrMapOvr>
    <a:masterClrMapping/>
  </p:clrMapOvr>
  <p:transition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19D60-E840-431B-80D5-33971A57A4A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E6367-7F0F-4617-B798-670BCEFA25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527405"/>
      </p:ext>
    </p:extLst>
  </p:cSld>
  <p:clrMapOvr>
    <a:masterClrMapping/>
  </p:clrMapOvr>
  <p:transition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9AE56-3DDD-48B6-BF69-49CFFE56BD6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99EC6-5F5D-4A9C-B816-F41F4D903FA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83240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415DFF-4339-4D0D-A5C9-6FD90120D5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D1045E-8BDB-419B-A111-DEF3D23CF8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917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The_Fabs.JPG" TargetMode="External"/><Relationship Id="rId3" Type="http://schemas.openxmlformats.org/officeDocument/2006/relationships/hyperlink" Target="http://commons.wikimedia.org/wiki/File:Houses.of.parliament.overall.arp.jpg" TargetMode="External"/><Relationship Id="rId7" Type="http://schemas.openxmlformats.org/officeDocument/2006/relationships/hyperlink" Target="http://en.wikipedia.org/wiki/File:Liverpool_Pier_Head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Westminster_palace.jpg" TargetMode="External"/><Relationship Id="rId5" Type="http://schemas.openxmlformats.org/officeDocument/2006/relationships/hyperlink" Target="http://commons.wikimedia.org/wiki/File:The_Tower_Bridge_in_London.jpg" TargetMode="External"/><Relationship Id="rId4" Type="http://schemas.openxmlformats.org/officeDocument/2006/relationships/hyperlink" Target="http://commons.wikimedia.org/wiki/File:Topographic_Map_of_the_UK_-_English.pn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opographic_Map_of_the_UK_-_English.pn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ommons.wikimedia.org/wiki/File:Edinburgh_Festival_Fringe_Street_Performer.jpg" TargetMode="External"/><Relationship Id="rId5" Type="http://schemas.openxmlformats.org/officeDocument/2006/relationships/hyperlink" Target="http://commons.wikimedia.org/wiki/File:Edinburgh_Castle_Rock.jpg" TargetMode="External"/><Relationship Id="rId4" Type="http://schemas.openxmlformats.org/officeDocument/2006/relationships/hyperlink" Target="http://commons.wikimedia.org/wiki/File:Edinburgh_Overview03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fm_glasgow_cityhall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ommons.wikimedia.org/wiki/File:Cardiff_Castle_-_Palast_au%C3%9Fen.jpg" TargetMode="External"/><Relationship Id="rId5" Type="http://schemas.openxmlformats.org/officeDocument/2006/relationships/hyperlink" Target="http://en.wikipedia.org/wiki/File:Cardiff_City_Hall_cropped.jpg" TargetMode="External"/><Relationship Id="rId4" Type="http://schemas.openxmlformats.org/officeDocument/2006/relationships/hyperlink" Target="http://commons.wikimedia.org/wiki/File:Topographic_Map_of_the_UK_-_English.pn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elfast_wheel_and_city_hall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Topographic_Map_of_the_UK_-_English.pn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ctorianweb.org/history/hist4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6.xml"/><Relationship Id="rId5" Type="http://schemas.openxmlformats.org/officeDocument/2006/relationships/hyperlink" Target="https://www.edfringe.com/" TargetMode="External"/><Relationship Id="rId4" Type="http://schemas.openxmlformats.org/officeDocument/2006/relationships/hyperlink" Target="http://www.nationsonline.org/oneworld/map/united-kingdom-map.htm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6686753"/>
              </p:ext>
            </p:extLst>
          </p:nvPr>
        </p:nvGraphicFramePr>
        <p:xfrm>
          <a:off x="251520" y="2526562"/>
          <a:ext cx="8569325" cy="43314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Vít Klimeš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VY_32_INOVACE_4_ANGLICKY_JAZYK_REALIE_05</a:t>
                      </a:r>
                      <a:r>
                        <a:rPr lang="en-GB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Města Spojeného království Velké Británie a Severního Irska - prezentace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ANJ - Reálie 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Obchodní akademie, Veřejnosprávní činnost,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Města Spojeného</a:t>
                      </a:r>
                      <a:r>
                        <a:rPr lang="en-GB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království</a:t>
                      </a:r>
                      <a:r>
                        <a:rPr lang="en-GB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Velké Británie a Severního Irska - prezentace,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základní  fakta, významná města</a:t>
                      </a:r>
                      <a:r>
                        <a:rPr lang="en-GB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zajímavosti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The UK –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CITIES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LONDON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90555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London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t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he capital city of the UK. 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also the capital of England.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6013756"/>
            <a:ext cx="40324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1 London – The Houses of Parliament [1]</a:t>
            </a:r>
            <a:endParaRPr lang="en-GB" sz="1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194" y="2455152"/>
            <a:ext cx="4752528" cy="3568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05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- </a:t>
            </a:r>
            <a:r>
              <a:rPr lang="en-US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LONDON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83663"/>
            <a:ext cx="8229600" cy="4709120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in the south–east of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the UK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20846" y="6059124"/>
            <a:ext cx="30812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2 London on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48" y="1998949"/>
            <a:ext cx="2771871" cy="4031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Šipka doprava 11"/>
          <p:cNvSpPr/>
          <p:nvPr/>
        </p:nvSpPr>
        <p:spPr>
          <a:xfrm rot="10800000">
            <a:off x="3026599" y="5153839"/>
            <a:ext cx="2304256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523" y="5179809"/>
            <a:ext cx="92075" cy="9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- </a:t>
            </a:r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- LONDON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population of London is about 8 million.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the largest city in Europe.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London lies on the River Thames.</a:t>
            </a:r>
          </a:p>
          <a:p>
            <a:pPr marL="0" indent="0" algn="just">
              <a:buClr>
                <a:srgbClr val="CC0066"/>
              </a:buCl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algn="just">
              <a:buClr>
                <a:srgbClr val="CC0066"/>
              </a:buClr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04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The UK - CITIES -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LONDON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1829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Tower Bridge and the Houses of Parliament are two of the most often pictured symbols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of London.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5665428"/>
            <a:ext cx="396044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3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Tower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Bridge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57" y="2924944"/>
            <a:ext cx="3943142" cy="2740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359" y="2924944"/>
            <a:ext cx="3652591" cy="2740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595999" y="5663775"/>
            <a:ext cx="396044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 The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Houses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of Parliament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23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The UK - CITIES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LIVERPOOL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1829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Liverpool is one of the most successful ports in the North of England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Perhaps the most famous boy band ever “The Beatles” came from Liverpool.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People from Liverpool call themselves “Scousers”.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6242828"/>
            <a:ext cx="396044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5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Liverpool Pier Head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12160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44008" y="6248331"/>
            <a:ext cx="396044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6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Beatles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45024"/>
            <a:ext cx="3456384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5947" y="3645023"/>
            <a:ext cx="2597805" cy="2597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4855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- CITIES - LIVERPOOL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9661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on the west coast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in the North of England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4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55576" y="6030040"/>
            <a:ext cx="22891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Edinburgh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48" y="1998949"/>
            <a:ext cx="2771871" cy="4031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Šipka doprava 12"/>
          <p:cNvSpPr/>
          <p:nvPr/>
        </p:nvSpPr>
        <p:spPr>
          <a:xfrm rot="10800000">
            <a:off x="2497849" y="4565866"/>
            <a:ext cx="2448272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5841" y="4601870"/>
            <a:ext cx="72008" cy="72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581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- CITIES - EDINBURGH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76243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Edinburgh is the capital of Scotland.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8604" y="5980285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8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Edinburgh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8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989" y="2060848"/>
            <a:ext cx="5371579" cy="391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767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- CITIES - EDINBURGH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9661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is on the east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coast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in the northern part of the UK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55576" y="6030040"/>
            <a:ext cx="22891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Edinburgh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48" y="1998949"/>
            <a:ext cx="2771871" cy="4031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Šipka doprava 12"/>
          <p:cNvSpPr/>
          <p:nvPr/>
        </p:nvSpPr>
        <p:spPr>
          <a:xfrm rot="10800000">
            <a:off x="2461846" y="3764923"/>
            <a:ext cx="2448272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852" y="3790893"/>
            <a:ext cx="92075" cy="9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- CITIES - EDINBURGH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1829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Edinburgh Castle is Edinburgh's most famous attraction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Edinburgh Fringe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Festival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or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just “the Fringe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” is the largest arts festival in the world.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95536" y="5653616"/>
            <a:ext cx="396044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10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Edinburgh Castle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12160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5663774"/>
            <a:ext cx="273630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the Fringe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40" y="2924943"/>
            <a:ext cx="4118542" cy="2738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59312"/>
            <a:ext cx="2210955" cy="3094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7356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- CITIES - </a:t>
            </a:r>
            <a:r>
              <a:rPr lang="en-US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GLASGOW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76243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Glasgow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is the largest city in Scotland.</a:t>
            </a: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an industrial city with a rich nightlife.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980285"/>
            <a:ext cx="2736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Glasgow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City Chambers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836" y="2553806"/>
            <a:ext cx="4576268" cy="3426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6787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- </a:t>
            </a:r>
            <a:r>
              <a:rPr lang="en-US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GLASGOW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83663"/>
            <a:ext cx="8229600" cy="4709120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in the south–west of Scotland.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20846" y="6059124"/>
            <a:ext cx="30812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13 G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lasgow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48" y="1998949"/>
            <a:ext cx="2771871" cy="4031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Šipka doprava 11"/>
          <p:cNvSpPr/>
          <p:nvPr/>
        </p:nvSpPr>
        <p:spPr>
          <a:xfrm>
            <a:off x="581880" y="3789040"/>
            <a:ext cx="1584176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233" y="3825044"/>
            <a:ext cx="72008" cy="72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7477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- CITIES -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CARDIFF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Cardiff is the capital of Wales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539552" y="5763053"/>
            <a:ext cx="226696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Cardiff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City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Hall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99" y="2060848"/>
            <a:ext cx="7171343" cy="3702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en-US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- </a:t>
            </a:r>
            <a:r>
              <a:rPr lang="en-US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CARDIFF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19532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in the south–west of the island of Great Britain.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827584" y="6149289"/>
            <a:ext cx="223490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Cardiff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2090120"/>
            <a:ext cx="2771871" cy="4031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Šipka doprava 8"/>
          <p:cNvSpPr/>
          <p:nvPr/>
        </p:nvSpPr>
        <p:spPr>
          <a:xfrm>
            <a:off x="295223" y="5287682"/>
            <a:ext cx="2165795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1018" y="5286993"/>
            <a:ext cx="92075" cy="9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730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- CITIES -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CARDIFF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199"/>
            <a:ext cx="8219256" cy="4914111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US" sz="2400" dirty="0">
                <a:solidFill>
                  <a:srgbClr val="000000"/>
                </a:solidFill>
                <a:latin typeface="Arial"/>
              </a:rPr>
              <a:t>Cardiff Castle is </a:t>
            </a:r>
            <a:r>
              <a:rPr lang="en-US" sz="2400" dirty="0" smtClean="0">
                <a:solidFill>
                  <a:srgbClr val="000000"/>
                </a:solidFill>
                <a:latin typeface="Arial"/>
              </a:rPr>
              <a:t>the most popular tourist attraction in Cardiff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539552" y="6237312"/>
            <a:ext cx="204575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Cardiff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Castle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09" y="2378543"/>
            <a:ext cx="5770122" cy="3858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5738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en-US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BELFAST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776" y="1509116"/>
            <a:ext cx="8229600" cy="4708829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Belfast is the capital of Northern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re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land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was the scene of IRA attacks, or as they themselves called it “freedom fighting”, in an attempt to leave the UK in the 20</a:t>
            </a:r>
            <a:r>
              <a:rPr lang="en-GB" sz="24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century. </a:t>
            </a: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8121" y="5940946"/>
            <a:ext cx="323379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</a:t>
            </a:r>
            <a:r>
              <a:rPr lang="en-GB" sz="1200" dirty="0" smtClean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Belfast Wheel and City Hall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768" y="3356992"/>
            <a:ext cx="3433597" cy="2575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710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UK - CITIES - BELFAST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42103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in the north–east of the island of Ireland.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24495" y="6165304"/>
            <a:ext cx="42636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Belfast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8" y="2134213"/>
            <a:ext cx="2771871" cy="4031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Šipka doprava 11"/>
          <p:cNvSpPr/>
          <p:nvPr/>
        </p:nvSpPr>
        <p:spPr>
          <a:xfrm rot="10800000">
            <a:off x="2051720" y="4341157"/>
            <a:ext cx="3203302" cy="144017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179" y="4383319"/>
            <a:ext cx="59694" cy="59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710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457200" lvl="0" indent="-457200">
              <a:buFont typeface="+mj-lt"/>
              <a:buAutoNum type="arabicParenR"/>
            </a:pPr>
            <a:r>
              <a:rPr lang="cs-CZ" sz="1700" dirty="0" smtClean="0">
                <a:latin typeface="Arial" panose="020B0604020202020204" pitchFamily="34" charset="0"/>
                <a:cs typeface="Arial" panose="020B0604020202020204" pitchFamily="34" charset="0"/>
              </a:rPr>
              <a:t>PINGSTONE</a:t>
            </a:r>
            <a:r>
              <a:rPr lang="cs-CZ" sz="1700" dirty="0">
                <a:latin typeface="Arial" panose="020B0604020202020204" pitchFamily="34" charset="0"/>
                <a:cs typeface="Arial" panose="020B0604020202020204" pitchFamily="34" charset="0"/>
              </a:rPr>
              <a:t>, Adrian. </a:t>
            </a:r>
            <a:r>
              <a:rPr lang="cs-CZ" sz="1700" i="1" dirty="0" err="1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1700" dirty="0">
                <a:latin typeface="Arial" panose="020B0604020202020204" pitchFamily="34" charset="0"/>
                <a:cs typeface="Arial" panose="020B0604020202020204" pitchFamily="34" charset="0"/>
              </a:rPr>
              <a:t> [online]. 2005 [cit. 2013-11-15]. Dostupné z: </a:t>
            </a:r>
            <a:r>
              <a:rPr lang="cs-CZ" sz="17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</a:t>
            </a:r>
            <a:r>
              <a:rPr lang="cs-CZ" sz="17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commons.wikimedia.org/wiki/File:Houses.of.parliament.overall.arp.jpg</a:t>
            </a:r>
            <a:endParaRPr lang="pl-PL" sz="17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1700" dirty="0">
                <a:latin typeface="Arial" panose="020B0604020202020204" pitchFamily="34" charset="0"/>
                <a:cs typeface="Arial" panose="020B0604020202020204" pitchFamily="34" charset="0"/>
              </a:rPr>
              <a:t>EQUESTENEBRARUM. </a:t>
            </a:r>
            <a:r>
              <a:rPr lang="cs-CZ" sz="1700" i="1" dirty="0" err="1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1700" dirty="0">
                <a:latin typeface="Arial" panose="020B0604020202020204" pitchFamily="34" charset="0"/>
                <a:cs typeface="Arial" panose="020B0604020202020204" pitchFamily="34" charset="0"/>
              </a:rPr>
              <a:t> [online]. 2008 [cit. 2013-11-15]. Dostupné z: </a:t>
            </a:r>
            <a:r>
              <a:rPr lang="cs-CZ" sz="17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http://commons.wikimedia.org/wiki/File:Topographic_Map_of_the_UK_-_</a:t>
            </a:r>
            <a:r>
              <a:rPr lang="cs-CZ" sz="17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English.png</a:t>
            </a:r>
            <a:endParaRPr lang="cs-CZ" sz="17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DUDVA. &lt;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&gt;Wikimedia&lt;/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&gt; [online]. 2013 [cit. 2014-01-03].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Dostupné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z: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commons.wikimedia.org/wiki/File:The_Tower_Bridge_in_London.jpg</a:t>
            </a:r>
            <a:endParaRPr lang="pl-PL" sz="17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17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DANIKAUF</a:t>
            </a:r>
            <a:r>
              <a:rPr lang="cs-CZ" sz="17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17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17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[online]. 2005 [cit. 2014-01-03]. Dostupné z: </a:t>
            </a:r>
            <a:r>
              <a:rPr lang="cs-CZ" sz="17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</a:t>
            </a:r>
            <a:r>
              <a:rPr lang="cs-CZ" sz="17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commons.wikimedia.org/wiki/File:Westminster_palace.jpg</a:t>
            </a:r>
            <a:endParaRPr lang="cs-CZ" sz="17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1700" dirty="0">
                <a:latin typeface="Arial" panose="020B0604020202020204" pitchFamily="34" charset="0"/>
                <a:cs typeface="Arial" panose="020B0604020202020204" pitchFamily="34" charset="0"/>
              </a:rPr>
              <a:t>CHOWELLS. </a:t>
            </a:r>
            <a:r>
              <a:rPr lang="cs-CZ" sz="1700" i="1" dirty="0">
                <a:latin typeface="Arial" panose="020B0604020202020204" pitchFamily="34" charset="0"/>
                <a:cs typeface="Arial" panose="020B0604020202020204" pitchFamily="34" charset="0"/>
              </a:rPr>
              <a:t>Wikipedia</a:t>
            </a:r>
            <a:r>
              <a:rPr lang="cs-CZ" sz="1700" dirty="0">
                <a:latin typeface="Arial" panose="020B0604020202020204" pitchFamily="34" charset="0"/>
                <a:cs typeface="Arial" panose="020B0604020202020204" pitchFamily="34" charset="0"/>
              </a:rPr>
              <a:t> [online]. 2008 [cit. 2014-01-24]. Dostupné z: </a:t>
            </a:r>
            <a:r>
              <a:rPr lang="cs-CZ" sz="17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</a:t>
            </a:r>
            <a:r>
              <a:rPr lang="cs-CZ" sz="17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en.wikipedia.org/wiki/File:Liverpool_Pier_Head.jpg</a:t>
            </a:r>
            <a:endParaRPr lang="cs-CZ" sz="17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1700" i="1" dirty="0">
                <a:latin typeface="Arial" panose="020B0604020202020204" pitchFamily="34" charset="0"/>
                <a:cs typeface="Arial" panose="020B0604020202020204" pitchFamily="34" charset="0"/>
              </a:rPr>
              <a:t>Wikipedia</a:t>
            </a:r>
            <a:r>
              <a:rPr lang="cs-CZ" sz="1700" dirty="0">
                <a:latin typeface="Arial" panose="020B0604020202020204" pitchFamily="34" charset="0"/>
                <a:cs typeface="Arial" panose="020B0604020202020204" pitchFamily="34" charset="0"/>
              </a:rPr>
              <a:t> [online]. 2008 [cit. 2014-01-24]. Dostupné z: </a:t>
            </a:r>
            <a:r>
              <a:rPr lang="cs-CZ" sz="17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http://en.wikipedia.org/wiki/File:The_Fabs.JPG</a:t>
            </a:r>
            <a:endParaRPr lang="cs-CZ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arenR"/>
            </a:pPr>
            <a:endParaRPr lang="cs-CZ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arenR"/>
            </a:pPr>
            <a:endParaRPr lang="cs-CZ" sz="17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arenR"/>
            </a:pPr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85000" lnSpcReduction="10000"/>
          </a:bodyPr>
          <a:lstStyle/>
          <a:p>
            <a:pPr marL="457200" indent="-457200">
              <a:buFont typeface="+mj-lt"/>
              <a:buAutoNum type="arabicPeriod" startAt="7"/>
            </a:pP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EQUESTENEBRARUM. </a:t>
            </a:r>
            <a:r>
              <a:rPr lang="cs-CZ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[online]. 2008 [cit. 2013-11-15]. Dostupné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z: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://commons.wikimedia.org/wiki/File:Topographic_Map_of_the_UK_-_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English.png</a:t>
            </a:r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eriod" startAt="7"/>
            </a:pPr>
            <a:r>
              <a:rPr lang="cs-CZ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BICKEL, Christian. </a:t>
            </a:r>
            <a:r>
              <a:rPr lang="cs-CZ" sz="20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[online]. 2006 [cit. 2013-11-15]. Dostupné z: </a:t>
            </a:r>
            <a:r>
              <a:rPr lang="cs-CZ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commons.wikimedia.org/wiki/File:Edinburgh_Overview03.jpg</a:t>
            </a:r>
            <a:endParaRPr lang="cs-CZ" sz="20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 startAt="7"/>
            </a:pP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EQUESTENEBRARUM. </a:t>
            </a:r>
            <a:r>
              <a:rPr lang="cs-CZ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[online]. 2008 [cit. 2013-11-15]. Dostupné z: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http://commons.wikimedia.org/wiki/File:Topographic_Map_of_the_UK_-_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English.png</a:t>
            </a:r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 startAt="7"/>
            </a:pP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BLAZE, </a:t>
            </a:r>
            <a:r>
              <a:rPr lang="cs-CZ" sz="2000" dirty="0" err="1">
                <a:latin typeface="Arial" panose="020B0604020202020204" pitchFamily="34" charset="0"/>
                <a:cs typeface="Arial" panose="020B0604020202020204" pitchFamily="34" charset="0"/>
              </a:rPr>
              <a:t>Saffron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[online]. 2012 [cit. 2014-01-21]. Dostupné z: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http://commons.wikimedia.org/wiki/File:Edinburgh_Castle_Rock.jpg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 startAt="7"/>
            </a:pP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SNAPPYBEX. </a:t>
            </a:r>
            <a:r>
              <a:rPr lang="cs-CZ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[online]. 2009 [cit. 2014-01-21]. Dostupné z: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commons.wikimedia.org/wiki/File:Edinburgh_Festival_Fringe_Street_Performer.jpg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363272" cy="3816350"/>
          </a:xfrm>
        </p:spPr>
        <p:txBody>
          <a:bodyPr rtlCol="0">
            <a:normAutofit fontScale="85000" lnSpcReduction="10000"/>
          </a:bodyPr>
          <a:lstStyle/>
          <a:p>
            <a:pPr marL="457200" lvl="0" indent="-457200">
              <a:buFont typeface="+mj-lt"/>
              <a:buAutoNum type="arabicPeriod" startAt="12"/>
            </a:pPr>
            <a:r>
              <a:rPr lang="it-IT" sz="2000" dirty="0">
                <a:solidFill>
                  <a:srgbClr val="000000"/>
                </a:solidFill>
                <a:latin typeface="arial"/>
              </a:rPr>
              <a:t>MCWALTER, Finlay. </a:t>
            </a:r>
            <a:r>
              <a:rPr lang="it-IT" sz="2000" i="1" dirty="0">
                <a:solidFill>
                  <a:srgbClr val="000000"/>
                </a:solidFill>
                <a:latin typeface="arial"/>
              </a:rPr>
              <a:t>Wikimedia</a:t>
            </a:r>
            <a:r>
              <a:rPr lang="it-IT" sz="2000" dirty="0">
                <a:solidFill>
                  <a:srgbClr val="000000"/>
                </a:solidFill>
                <a:latin typeface="arial"/>
              </a:rPr>
              <a:t> [online]. 2006 [cit. 2014-01-24]. Dostupné z: </a:t>
            </a:r>
            <a:r>
              <a:rPr lang="it-IT" sz="2000" dirty="0">
                <a:solidFill>
                  <a:srgbClr val="000000"/>
                </a:solidFill>
                <a:latin typeface="arial"/>
                <a:hlinkClick r:id="rId3"/>
              </a:rPr>
              <a:t>http://commons.wikimedia.org/wiki/File:Wfm_glasgow_cityhall.jpg</a:t>
            </a:r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 startAt="12"/>
            </a:pP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EQUESTENEBRARUM. </a:t>
            </a:r>
            <a:r>
              <a:rPr lang="cs-CZ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[online]. 2008 [cit. 2013-11-15]. Dostupné z: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http://commons.wikimedia.org/wiki/File:Topographic_Map_of_the_UK_-_English.png</a:t>
            </a:r>
            <a:endParaRPr lang="pl-PL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eriod" startAt="12"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YUMMIFRUITBAT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a HAM. </a:t>
            </a:r>
            <a:r>
              <a:rPr lang="cs-CZ" sz="2000" i="1" dirty="0">
                <a:latin typeface="Arial" panose="020B0604020202020204" pitchFamily="34" charset="0"/>
                <a:cs typeface="Arial" panose="020B0604020202020204" pitchFamily="34" charset="0"/>
              </a:rPr>
              <a:t>Wikipedia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[online]. 2007 [cit. 2013-11-16]. Dostupné z: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en.wikipedia.org/wiki/File:Cardiff_City_Hall_cropped.jpg</a:t>
            </a:r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 startAt="12"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EQUESTENEBRARUM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[online]. 2008 [cit. 2013-11-15]. Dostupné z: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http://commons.wikimedia.org/wiki/File:Topographic_Map_of_the_UK_-_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English.png</a:t>
            </a:r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 startAt="12"/>
            </a:pP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SAUBER, Wolfgang. </a:t>
            </a:r>
            <a:r>
              <a:rPr lang="cs-CZ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[online]. 2011 [cit. 2014-01-21]. Dostupné z: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http://commons.wikimedia.org/wiki/File:Cardiff_Castle_-_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Palast_au%C3%9Fen.jpg</a:t>
            </a:r>
            <a:endParaRPr lang="en-US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None/>
            </a:pPr>
            <a:endParaRPr lang="en-GB" sz="20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457200" lvl="0" indent="-457200">
              <a:buFont typeface="+mj-lt"/>
              <a:buAutoNum type="arabicPeriod" startAt="17"/>
            </a:pPr>
            <a:r>
              <a:rPr lang="cs-CZ" sz="17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ADRIAO. </a:t>
            </a:r>
            <a:r>
              <a:rPr lang="cs-CZ" sz="1700" i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17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[online]. 2007 [cit. 2013-11-16]. Dostupné z: </a:t>
            </a:r>
            <a:r>
              <a:rPr lang="cs-CZ" sz="17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http://commons.wikimedia.org/wiki/File:Belfast_wheel_and_city_hall.jpg</a:t>
            </a:r>
            <a:endParaRPr lang="en-GB" sz="17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eriod" startAt="17"/>
            </a:pPr>
            <a:r>
              <a:rPr lang="cs-CZ" sz="17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EQUESTENEBRARUM. </a:t>
            </a:r>
            <a:r>
              <a:rPr lang="cs-CZ" sz="1700" i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17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[online]. 2008 [cit. 2013-11-15]. Dostupné z: </a:t>
            </a:r>
            <a:r>
              <a:rPr lang="cs-CZ" sz="17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http://commons.wikimedia.org/wiki/File:Topographic_Map_of_the_UK_-_English.png</a:t>
            </a:r>
            <a:r>
              <a:rPr lang="pl-PL" sz="17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7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 startAt="7"/>
            </a:pPr>
            <a:endParaRPr lang="pl-PL" sz="17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17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388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ZDROJE A AUTORSKÁ PRÁVA)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lvl="0"/>
            <a:r>
              <a:rPr lang="cs-CZ" sz="1700" i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Victorianweb</a:t>
            </a:r>
            <a:r>
              <a:rPr lang="cs-CZ" sz="17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[online]. 2010 [cit. 2014-01-03]. Dostupné z: </a:t>
            </a:r>
            <a:r>
              <a:rPr lang="cs-CZ" sz="17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http://www.victorianweb.org/history/hist4.html</a:t>
            </a:r>
            <a:endParaRPr lang="en-GB" sz="17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fr-FR" sz="1700" i="1" dirty="0" smtClean="0">
                <a:latin typeface="Arial" panose="020B0604020202020204" pitchFamily="34" charset="0"/>
                <a:cs typeface="Arial" panose="020B0604020202020204" pitchFamily="34" charset="0"/>
              </a:rPr>
              <a:t>Nationsonline</a:t>
            </a:r>
            <a:r>
              <a:rPr lang="fr-FR" sz="1700" dirty="0" smtClean="0">
                <a:latin typeface="Arial" panose="020B0604020202020204" pitchFamily="34" charset="0"/>
                <a:cs typeface="Arial" panose="020B0604020202020204" pitchFamily="34" charset="0"/>
              </a:rPr>
              <a:t> [online]. 2013 [cit. 2013-11-15]. Dostupné z: </a:t>
            </a:r>
            <a:r>
              <a:rPr lang="fr-FR" sz="17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http://www.nationsonline.org/oneworld/map/united-kingdom-map.htm</a:t>
            </a:r>
            <a:endParaRPr lang="cs-CZ" sz="17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it-IT" sz="1700" i="1" dirty="0">
                <a:latin typeface="Arial" panose="020B0604020202020204" pitchFamily="34" charset="0"/>
                <a:cs typeface="Arial" panose="020B0604020202020204" pitchFamily="34" charset="0"/>
              </a:rPr>
              <a:t>Edfringe</a:t>
            </a:r>
            <a:r>
              <a:rPr lang="it-IT" sz="1700" dirty="0">
                <a:latin typeface="Arial" panose="020B0604020202020204" pitchFamily="34" charset="0"/>
                <a:cs typeface="Arial" panose="020B0604020202020204" pitchFamily="34" charset="0"/>
              </a:rPr>
              <a:t> [online]. 2014 [cit. 2014-01-25]. Dostupné z: </a:t>
            </a:r>
            <a:r>
              <a:rPr lang="it-IT" sz="17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https://www.edfringe.com</a:t>
            </a:r>
            <a:r>
              <a:rPr lang="it-IT" sz="17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</a:t>
            </a:r>
            <a:endParaRPr lang="cs-CZ" sz="17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endParaRPr lang="cs-CZ" sz="17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74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2571750" y="274638"/>
            <a:ext cx="6115050" cy="1939925"/>
          </a:xfrm>
        </p:spPr>
        <p:txBody>
          <a:bodyPr/>
          <a:lstStyle/>
          <a:p>
            <a:pPr algn="r"/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endParaRPr lang="cs-CZ" sz="3200" b="1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8"/>
            <a:ext cx="8229600" cy="3482975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ru-RU" sz="1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Všechny neocitované kliparty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další grafické objekty 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jsou součástí prostředků výukového sw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Smart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Notebook a MS Office.</a:t>
            </a:r>
          </a:p>
          <a:p>
            <a:pPr marL="0" indent="0">
              <a:buNone/>
              <a:defRPr/>
            </a:pP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699792" y="1268760"/>
            <a:ext cx="5832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A AUTORSKÁ PRÁVA)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9953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3841</TotalTime>
  <Words>1006</Words>
  <Application>Microsoft Office PowerPoint</Application>
  <PresentationFormat>Předvádění na obrazovce (4:3)</PresentationFormat>
  <Paragraphs>160</Paragraphs>
  <Slides>23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23</vt:i4>
      </vt:variant>
    </vt:vector>
  </HeadingPairs>
  <TitlesOfParts>
    <vt:vector size="29" baseType="lpstr"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Obchodní akademie, Střední odborná škola  a Jazyková škola s právem státní jazykové zkoušky,  Hradec Králové</vt:lpstr>
      <vt:lpstr>The UK – CITIES - LONDON</vt:lpstr>
      <vt:lpstr>The UK - CITIES - LONDON</vt:lpstr>
      <vt:lpstr>The UK - CITIES - LONDON</vt:lpstr>
      <vt:lpstr>The UK - CITIES - LONDON</vt:lpstr>
      <vt:lpstr>The UK - CITIES - LIVERPOOL</vt:lpstr>
      <vt:lpstr>The UK - CITIES - LIVERPOOL</vt:lpstr>
      <vt:lpstr>The UK - CITIES - EDINBURGH</vt:lpstr>
      <vt:lpstr>The UK - CITIES - EDINBURGH</vt:lpstr>
      <vt:lpstr>The UK - CITIES - EDINBURGH</vt:lpstr>
      <vt:lpstr>The UK - CITIES - GLASGOW</vt:lpstr>
      <vt:lpstr>The UK - CITIES - GLASGOW</vt:lpstr>
      <vt:lpstr>The UK - CITIES - CARDIFF</vt:lpstr>
      <vt:lpstr>The UK – CITIES - CARDIFF</vt:lpstr>
      <vt:lpstr>The UK - CITIES - CARDIFF</vt:lpstr>
      <vt:lpstr>The UK - CITIES - BELFAST</vt:lpstr>
      <vt:lpstr>The UK - CITIES - BELFAST</vt:lpstr>
      <vt:lpstr>REFERENCES – PHOTOGRAPHS (ZDROJE OBRÁZKŮ)</vt:lpstr>
      <vt:lpstr>REFERENCES – PHOTOGRAPHS (ZDROJE OBRÁZKŮ)</vt:lpstr>
      <vt:lpstr>REFERENCES – PHOTOGRAPHS (ZDROJE OBRÁZKŮ)</vt:lpstr>
      <vt:lpstr>REFERENCES – PHOTOGRAPHS (ZDROJE OBRÁZKŮ)</vt:lpstr>
      <vt:lpstr>REFERENCES AND COPYRIGHT (ZDROJE A AUTORSKÁ PRÁVA)</vt:lpstr>
      <vt:lpstr>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Klimeš Vít</cp:lastModifiedBy>
  <cp:revision>639</cp:revision>
  <dcterms:created xsi:type="dcterms:W3CDTF">2013-03-05T07:35:14Z</dcterms:created>
  <dcterms:modified xsi:type="dcterms:W3CDTF">2014-02-03T09:46:47Z</dcterms:modified>
</cp:coreProperties>
</file>