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notesMasterIdLst>
    <p:notesMasterId r:id="rId31"/>
  </p:notesMasterIdLst>
  <p:sldIdLst>
    <p:sldId id="257" r:id="rId7"/>
    <p:sldId id="261" r:id="rId8"/>
    <p:sldId id="268" r:id="rId9"/>
    <p:sldId id="295" r:id="rId10"/>
    <p:sldId id="264" r:id="rId11"/>
    <p:sldId id="267" r:id="rId12"/>
    <p:sldId id="296" r:id="rId13"/>
    <p:sldId id="266" r:id="rId14"/>
    <p:sldId id="269" r:id="rId15"/>
    <p:sldId id="297" r:id="rId16"/>
    <p:sldId id="299" r:id="rId17"/>
    <p:sldId id="270" r:id="rId18"/>
    <p:sldId id="298" r:id="rId19"/>
    <p:sldId id="291" r:id="rId20"/>
    <p:sldId id="292" r:id="rId21"/>
    <p:sldId id="300" r:id="rId22"/>
    <p:sldId id="302" r:id="rId23"/>
    <p:sldId id="285" r:id="rId24"/>
    <p:sldId id="286" r:id="rId25"/>
    <p:sldId id="287" r:id="rId26"/>
    <p:sldId id="288" r:id="rId27"/>
    <p:sldId id="294" r:id="rId28"/>
    <p:sldId id="289" r:id="rId29"/>
    <p:sldId id="290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>
        <p:scale>
          <a:sx n="100" d="100"/>
          <a:sy n="100" d="100"/>
        </p:scale>
        <p:origin x="-396" y="12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t>01/02/2014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3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>
                <a:solidFill>
                  <a:prstClr val="black"/>
                </a:solidFill>
              </a:rPr>
              <a:pPr/>
              <a:t>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33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8719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>
                <a:solidFill>
                  <a:prstClr val="black"/>
                </a:solidFill>
              </a:rPr>
              <a:pPr/>
              <a:t>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871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1524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C12AA-92B9-4740-98FE-734756ABB77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6A24C-DB79-4AD9-B97F-E28E5EC058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39917"/>
      </p:ext>
    </p:extLst>
  </p:cSld>
  <p:clrMapOvr>
    <a:masterClrMapping/>
  </p:clrMapOvr>
  <p:transition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81592-892D-4BA4-B19A-CCD67CE1EF5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41D0B-2EC4-40F8-B5E3-05A7653E8CC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05097"/>
      </p:ext>
    </p:extLst>
  </p:cSld>
  <p:clrMapOvr>
    <a:masterClrMapping/>
  </p:clrMapOvr>
  <p:transition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3137F-AF5F-407E-A861-808EE1C7BF4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236E0-AD37-49F9-9B7B-84704240E0B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760696"/>
      </p:ext>
    </p:extLst>
  </p:cSld>
  <p:clrMapOvr>
    <a:masterClrMapping/>
  </p:clrMapOvr>
  <p:transition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AF863-5C72-4254-8DB0-9CF19625F6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ED0BB-F38E-4073-9DF1-7F19215D91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488173"/>
      </p:ext>
    </p:extLst>
  </p:cSld>
  <p:clrMapOvr>
    <a:masterClrMapping/>
  </p:clrMapOvr>
  <p:transition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5461C-386E-43A6-A807-C9F2C9A8815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BB6B5-4784-408C-9ECA-4F57D8D5AF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576685"/>
      </p:ext>
    </p:extLst>
  </p:cSld>
  <p:clrMapOvr>
    <a:masterClrMapping/>
  </p:clrMapOvr>
  <p:transition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6AC1F-1827-4EBC-A2F9-39AFCDB17BF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0DA37-E665-493C-8B40-429A6D7368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281390"/>
      </p:ext>
    </p:extLst>
  </p:cSld>
  <p:clrMapOvr>
    <a:masterClrMapping/>
  </p:clrMapOvr>
  <p:transition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EF048-A014-456F-8D04-535B8EDC1C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8990B-75D8-4655-B14D-6D6A1D88762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994297"/>
      </p:ext>
    </p:extLst>
  </p:cSld>
  <p:clrMapOvr>
    <a:masterClrMapping/>
  </p:clrMapOvr>
  <p:transition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75009-8B27-4393-ACC6-0F0C7E46B5E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A3C3D-0C00-47E8-A26A-16F6753160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24637"/>
      </p:ext>
    </p:extLst>
  </p:cSld>
  <p:clrMapOvr>
    <a:masterClrMapping/>
  </p:clrMapOvr>
  <p:transition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77FAF-0F50-4EA8-854E-780756C9EB8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CA478-1243-4B6B-BB53-22CECB72080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258863"/>
      </p:ext>
    </p:extLst>
  </p:cSld>
  <p:clrMapOvr>
    <a:masterClrMapping/>
  </p:clrMapOvr>
  <p:transition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19D60-E840-431B-80D5-33971A57A4A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E6367-7F0F-4617-B798-670BCEFA25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527405"/>
      </p:ext>
    </p:extLst>
  </p:cSld>
  <p:clrMapOvr>
    <a:masterClrMapping/>
  </p:clrMapOvr>
  <p:transition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9AE56-3DDD-48B6-BF69-49CFFE56BD6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99EC6-5F5D-4A9C-B816-F41F4D903FA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83240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415DFF-4339-4D0D-A5C9-6FD90120D5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D1045E-8BDB-419B-A111-DEF3D23CF8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917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United_States_on_the_globe_(North_America_centered).svg" TargetMode="External"/><Relationship Id="rId7" Type="http://schemas.openxmlformats.org/officeDocument/2006/relationships/hyperlink" Target="http://farm4.staticflickr.com/3165/3056953388_5e9b424deb_o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Washington_Monument_-_Washington,_D.C..jpg" TargetMode="External"/><Relationship Id="rId5" Type="http://schemas.openxmlformats.org/officeDocument/2006/relationships/hyperlink" Target="http://commons.wikimedia.org/wiki/File:White_House_Northern_Side.jpg" TargetMode="External"/><Relationship Id="rId4" Type="http://schemas.openxmlformats.org/officeDocument/2006/relationships/hyperlink" Target="http://cs.wikipedia.org/wiki/Soubor:US_map_-_geographic.pn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S_map_-_geographic.pn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ommons.wikimedia.org/wiki/File:LA_Skyline_Mountains2.jpg" TargetMode="External"/><Relationship Id="rId5" Type="http://schemas.openxmlformats.org/officeDocument/2006/relationships/hyperlink" Target="http://commons.wikimedia.org/wiki/File:Brooklyn_Bridge_as_seen_from_FDR_Drive_in_Manhattan.JPG" TargetMode="External"/><Relationship Id="rId4" Type="http://schemas.openxmlformats.org/officeDocument/2006/relationships/hyperlink" Target="http://commons.wikimedia.org/wiki/File:Statue_of_Liberty,_NY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ollywood_Sign_PB050006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s.wikipedia.org/wiki/Soubor:US_map_-_geographic.png" TargetMode="External"/><Relationship Id="rId5" Type="http://schemas.openxmlformats.org/officeDocument/2006/relationships/hyperlink" Target="http://www.fotopedia.com/items/chmehl-DRYFAoyGolY" TargetMode="External"/><Relationship Id="rId4" Type="http://schemas.openxmlformats.org/officeDocument/2006/relationships/hyperlink" Target="http://en.wikipedia.org/wiki/File:Hollywood_Walk_of_Fame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ble_Car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US_map_-_geographic.png" TargetMode="External"/><Relationship Id="rId5" Type="http://schemas.openxmlformats.org/officeDocument/2006/relationships/hyperlink" Target="http://commons.wikimedia.org/wiki/File:Las_Vegas_Boulevard_(302279753).jpg" TargetMode="External"/><Relationship Id="rId4" Type="http://schemas.openxmlformats.org/officeDocument/2006/relationships/hyperlink" Target="http://en.wikipedia.org/wiki/File:Alcatraz_Island_photo_D_Ramey_Logan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iew_of_Philadelphia_Skyline_from_University_of_Pennsylvania_Downtown_Campus_-_Philadelphia_-_Pennsylvania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US_map_-_geographic.pn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Brooklyn_Bridge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6.xml"/><Relationship Id="rId5" Type="http://schemas.openxmlformats.org/officeDocument/2006/relationships/hyperlink" Target="http://en.wikipedia.org/wiki/Philadelphia" TargetMode="External"/><Relationship Id="rId4" Type="http://schemas.openxmlformats.org/officeDocument/2006/relationships/hyperlink" Target="http://en.wikipedia.org/wiki/Hollywood_Walk_of_Fame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4638992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Vít Klimeš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VY_32_INOVACE_4_ANGLICKY_JAZYK_REALIE_11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Města USA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 prezentace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ANJ - Reálie 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Města USA -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základní  fakta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důležitá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místa, zajímavosti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THE USA -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CITIES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capital city of the USA  is Washington D.C. . 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located in the District of Columbia.</a:t>
            </a:r>
          </a:p>
          <a:p>
            <a:pPr marL="0" lvl="0" indent="0" algn="just">
              <a:buClr>
                <a:srgbClr val="CC0066"/>
              </a:buClr>
              <a:buNone/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3658" y="6149407"/>
            <a:ext cx="40324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Washington D.C. - t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US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Capitol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122" y="2564904"/>
            <a:ext cx="6161836" cy="3558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05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en-US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83663"/>
            <a:ext cx="8229600" cy="4709120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in the east of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the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USA.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49078" y="6015771"/>
            <a:ext cx="367890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Washington on a 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28" y="2013452"/>
            <a:ext cx="5189140" cy="4009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Šipka doprava 9"/>
          <p:cNvSpPr/>
          <p:nvPr/>
        </p:nvSpPr>
        <p:spPr>
          <a:xfrm rot="10800000">
            <a:off x="5180211" y="3673475"/>
            <a:ext cx="2910408" cy="144017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76055" y="3706522"/>
            <a:ext cx="77925" cy="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THE USA -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CITIES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73270"/>
            <a:ext cx="8229600" cy="4853136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White House is the official residence and workplace of the President of the United States, located in Washington D.C. . 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Washington Monument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in Washington D.C.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was built in honour of the first American president George Washington.</a:t>
            </a:r>
          </a:p>
          <a:p>
            <a:pPr marL="0" lvl="0" indent="0" algn="just">
              <a:buClr>
                <a:srgbClr val="CC0066"/>
              </a:buClr>
              <a:buNone/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3658" y="6149407"/>
            <a:ext cx="38063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3 Washington D.C. - The White House [3]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983" y="3973730"/>
            <a:ext cx="2880320" cy="2175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332" y="3570572"/>
            <a:ext cx="1934126" cy="2578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788024" y="6149407"/>
            <a:ext cx="41044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Washington D.C. -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Washington Monument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264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76243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New York is the largest city in the USA.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located in the state of New York.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999444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New York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99044"/>
            <a:ext cx="5400600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767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52627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in the north–east of the USA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55576" y="5975828"/>
            <a:ext cx="36004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New York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006" y="2060848"/>
            <a:ext cx="5066445" cy="3914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958" y="3429000"/>
            <a:ext cx="2508044" cy="201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53032" y="3490843"/>
            <a:ext cx="77925" cy="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8320931" cy="4676243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Statue of Liberty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is the most famous symbol of New York.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Brooklyn Bridge is a famous suspension bridge connecting the boroughs of  Manhattan and Brooklyn.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999444"/>
            <a:ext cx="25922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7 The Statue of Liberty [7]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3345879"/>
            <a:ext cx="3535395" cy="265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342" y="3345879"/>
            <a:ext cx="4228789" cy="265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434986" y="5999444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8 The Brooklyn Bridge [8]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901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uiExpand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065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Los Angeles is famous for its film industry and it is the second largest city in the USA.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located in the state of  California. 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811106" y="6173853"/>
            <a:ext cx="169700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Los Angeles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195" y="2861632"/>
            <a:ext cx="4962128" cy="3312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in the south–west of the USA.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11052" y="5856831"/>
            <a:ext cx="265559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Los Angeles 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2017494"/>
            <a:ext cx="4968553" cy="3839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4005064"/>
            <a:ext cx="897140" cy="255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08701" y="4094031"/>
            <a:ext cx="77925" cy="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730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065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Hollywood is a famous part of Los Angeles and home of the entertainment industry.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Walk of Fame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on Hollywood Boulevard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is known for having stars with the names of famous people from the entertainment industry embedded in its pavement. 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811106" y="6173853"/>
            <a:ext cx="184409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Los Angeles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906" y="3912587"/>
            <a:ext cx="3015022" cy="22612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12587"/>
            <a:ext cx="3015021" cy="22612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716016" y="6187753"/>
            <a:ext cx="191020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Los Angeles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224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776" y="1509116"/>
            <a:ext cx="8293536" cy="4708829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Golden Gate Bridge, the prison of Alcatraz and the hippies made the city of San Francisco famous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to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the world. 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located in the state of California.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618120" y="5589240"/>
            <a:ext cx="209179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San Francisco 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83" y="3325048"/>
            <a:ext cx="7838166" cy="2245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010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uiExpan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on the west coast of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USA.</a:t>
            </a: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cs-CZ" sz="2000" dirty="0" smtClean="0"/>
          </a:p>
          <a:p>
            <a:pPr marL="0" indent="0" algn="just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55576" y="5815991"/>
            <a:ext cx="42636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San Francisco 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448" y="1988839"/>
            <a:ext cx="4952784" cy="3827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539552" y="3516282"/>
            <a:ext cx="720080" cy="200749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59632" y="3577693"/>
            <a:ext cx="77925" cy="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710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7" y="1509116"/>
            <a:ext cx="8511832" cy="481437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San Francisco cable car system is one of the symbols of the city. </a:t>
            </a:r>
          </a:p>
          <a:p>
            <a:pPr algn="just">
              <a:buClr>
                <a:srgbClr val="CC0066"/>
              </a:buClr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Alcatraz Prison, on the island of Alcatraz, is notorious all around the world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323528" y="6046489"/>
            <a:ext cx="369547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San Francisco cable car system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18753"/>
            <a:ext cx="3623463" cy="24141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18753"/>
            <a:ext cx="4695409" cy="2400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043198" y="6029724"/>
            <a:ext cx="369547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Alcatraz Prison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599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uiExpand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776" y="1509116"/>
            <a:ext cx="8229600" cy="4794687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Las Vegas is the city famous for having lots of casinos. 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located in the state of Nevada.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55576" y="6024283"/>
            <a:ext cx="179158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Las Vegas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31501"/>
            <a:ext cx="5536034" cy="3695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518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uiExpan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 the west of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USA.</a:t>
            </a: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cs-CZ" sz="2000" dirty="0" smtClean="0"/>
          </a:p>
          <a:p>
            <a:pPr marL="0" indent="0" algn="just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55576" y="5815991"/>
            <a:ext cx="42636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Las Vegas 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448" y="1988839"/>
            <a:ext cx="4952784" cy="3827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611560" y="3861049"/>
            <a:ext cx="1224136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35696" y="3894094"/>
            <a:ext cx="77925" cy="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434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776" y="1509116"/>
            <a:ext cx="8229600" cy="4794687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Philadelphia is the city where 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Declaration of Independence was signed in 1776. 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located in the state of Pennsylvania.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55576" y="6024283"/>
            <a:ext cx="19074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Philadelphia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52261"/>
            <a:ext cx="4890797" cy="32584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88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uiExpan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 - 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in the north-east of the USA. 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55576" y="5815991"/>
            <a:ext cx="42636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Las Vegas 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448" y="1988839"/>
            <a:ext cx="4952784" cy="3827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Šipka doprava 7"/>
          <p:cNvSpPr/>
          <p:nvPr/>
        </p:nvSpPr>
        <p:spPr>
          <a:xfrm rot="10800000">
            <a:off x="5122358" y="3467962"/>
            <a:ext cx="1897913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19210" y="3501008"/>
            <a:ext cx="77925" cy="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801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 lnSpcReduction="10000"/>
          </a:bodyPr>
          <a:lstStyle/>
          <a:p>
            <a:pPr marL="457200" lvl="0" indent="-457200">
              <a:buFont typeface="+mj-lt"/>
              <a:buAutoNum type="arabicParenR"/>
            </a:pPr>
            <a:r>
              <a:rPr lang="cs-CZ" sz="2000" dirty="0"/>
              <a:t>TUBS. </a:t>
            </a:r>
            <a:r>
              <a:rPr lang="cs-CZ" sz="2000" i="1" dirty="0" err="1"/>
              <a:t>Wikimedia</a:t>
            </a:r>
            <a:r>
              <a:rPr lang="cs-CZ" sz="2000" dirty="0"/>
              <a:t> [online]. 2011 [cit. 2013-12-13]. Dostupné z: </a:t>
            </a:r>
            <a:r>
              <a:rPr lang="cs-CZ" sz="2000" dirty="0">
                <a:hlinkClick r:id="rId3"/>
              </a:rPr>
              <a:t>http://commons.wikimedia.org/wiki/File:United_States_on_the_globe_(North_America_centered).</a:t>
            </a:r>
            <a:r>
              <a:rPr lang="cs-CZ" sz="2000" dirty="0" smtClean="0">
                <a:hlinkClick r:id="rId3"/>
              </a:rPr>
              <a:t>svg</a:t>
            </a:r>
            <a:endParaRPr lang="cs-CZ" sz="2000" dirty="0">
              <a:solidFill>
                <a:prstClr val="black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000" i="1" dirty="0" err="1"/>
              <a:t>Wikipedia</a:t>
            </a:r>
            <a:r>
              <a:rPr lang="cs-CZ" sz="2000" dirty="0"/>
              <a:t> [online]. 2004 [cit. 2013-12-14]. Dostupné z: </a:t>
            </a:r>
            <a:r>
              <a:rPr lang="cs-CZ" sz="2000" dirty="0">
                <a:hlinkClick r:id="rId4"/>
              </a:rPr>
              <a:t>http://cs.wikipedia.org/wiki/Soubor:US_map_-_</a:t>
            </a:r>
            <a:r>
              <a:rPr lang="cs-CZ" sz="2000" dirty="0" smtClean="0">
                <a:hlinkClick r:id="rId4"/>
              </a:rPr>
              <a:t>geographic.png</a:t>
            </a:r>
            <a:endParaRPr lang="en-US" sz="20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pl-PL" sz="2000" i="1" dirty="0" smtClean="0"/>
              <a:t>Wikimedia</a:t>
            </a:r>
            <a:r>
              <a:rPr lang="pl-PL" sz="2000" dirty="0" smtClean="0"/>
              <a:t> </a:t>
            </a:r>
            <a:r>
              <a:rPr lang="pl-PL" sz="2000" dirty="0"/>
              <a:t>[online]. 2005 [cit. 2014-01-11]. Dostupné z: </a:t>
            </a:r>
            <a:r>
              <a:rPr lang="pl-PL" sz="2000" dirty="0">
                <a:hlinkClick r:id="rId5"/>
              </a:rPr>
              <a:t>http://</a:t>
            </a:r>
            <a:r>
              <a:rPr lang="pl-PL" sz="2000" dirty="0" smtClean="0">
                <a:hlinkClick r:id="rId5"/>
              </a:rPr>
              <a:t>commons.wikimedia.org/wiki/File:White_House_Northern_Side.jpg</a:t>
            </a:r>
            <a:endParaRPr lang="pl-PL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2000" dirty="0"/>
              <a:t>AGNOSTICPREACHERSKID. </a:t>
            </a:r>
            <a:r>
              <a:rPr lang="cs-CZ" sz="2000" i="1" dirty="0" err="1"/>
              <a:t>Wikimedia</a:t>
            </a:r>
            <a:r>
              <a:rPr lang="cs-CZ" sz="2000" dirty="0"/>
              <a:t> [online]. 2009 [cit. 2014-01-11]. Dostupné z: </a:t>
            </a:r>
            <a:r>
              <a:rPr lang="cs-CZ" sz="2000" dirty="0">
                <a:hlinkClick r:id="rId6"/>
              </a:rPr>
              <a:t>http://commons.wikimedia.org/wiki/File:Washington_Monument_-_Washington,_D.C..</a:t>
            </a:r>
            <a:r>
              <a:rPr lang="cs-CZ" sz="2000" dirty="0" err="1" smtClean="0">
                <a:hlinkClick r:id="rId6"/>
              </a:rPr>
              <a:t>jpg</a:t>
            </a:r>
            <a:endParaRPr lang="pl-PL" sz="20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2000" dirty="0"/>
              <a:t>FERGUSON, Jerry. </a:t>
            </a:r>
            <a:r>
              <a:rPr lang="cs-CZ" sz="2000" i="1" dirty="0" err="1"/>
              <a:t>Flickr</a:t>
            </a:r>
            <a:r>
              <a:rPr lang="cs-CZ" sz="2000" dirty="0"/>
              <a:t> [online]. 2008 [cit. 2013-12-14]. Dostupné z: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farm4.staticflickr.com/3165/3056953388_5e9b424deb_o.jpg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457200" lvl="0" indent="-457200">
              <a:buFont typeface="+mj-lt"/>
              <a:buAutoNum type="arabicPeriod" startAt="6"/>
            </a:pPr>
            <a:r>
              <a:rPr lang="cs-CZ" sz="2000" i="1" dirty="0" err="1"/>
              <a:t>Wikipedia</a:t>
            </a:r>
            <a:r>
              <a:rPr lang="cs-CZ" sz="2000" dirty="0"/>
              <a:t> [online]. 2004 [cit. 2013-12-14]. Dostupné z: </a:t>
            </a:r>
            <a:r>
              <a:rPr lang="cs-CZ" sz="2000" dirty="0">
                <a:hlinkClick r:id="rId3"/>
              </a:rPr>
              <a:t>http://cs.wikipedia.org/wiki/Soubor:US_map_-_</a:t>
            </a:r>
            <a:r>
              <a:rPr lang="cs-CZ" sz="2000" dirty="0" smtClean="0">
                <a:hlinkClick r:id="rId3"/>
              </a:rPr>
              <a:t>geographic.png</a:t>
            </a:r>
            <a:endParaRPr lang="pl-PL" sz="2000" dirty="0" smtClean="0">
              <a:solidFill>
                <a:prstClr val="black"/>
              </a:solidFill>
            </a:endParaRPr>
          </a:p>
          <a:p>
            <a:pPr marL="457200" indent="-457200">
              <a:buFont typeface="+mj-lt"/>
              <a:buAutoNum type="arabicPeriod" startAt="6"/>
            </a:pPr>
            <a:r>
              <a:rPr lang="cs-CZ" sz="2000" dirty="0"/>
              <a:t>WARBY, William. </a:t>
            </a:r>
            <a:r>
              <a:rPr lang="cs-CZ" sz="2000" i="1" dirty="0" err="1"/>
              <a:t>Wikimedia</a:t>
            </a:r>
            <a:r>
              <a:rPr lang="cs-CZ" sz="2000" dirty="0"/>
              <a:t> [online]. 2009 [cit. 2014-01-01]. Dostupné z: </a:t>
            </a:r>
            <a:r>
              <a:rPr lang="cs-CZ" sz="2000" dirty="0">
                <a:hlinkClick r:id="rId4"/>
              </a:rPr>
              <a:t>http://commons.wikimedia.org/wiki/File:Statue_of_Liberty,_</a:t>
            </a:r>
            <a:r>
              <a:rPr lang="cs-CZ" sz="2000" dirty="0" smtClean="0">
                <a:hlinkClick r:id="rId4"/>
              </a:rPr>
              <a:t>NY.jpg</a:t>
            </a:r>
            <a:endParaRPr lang="pl-PL" sz="20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eriod" startAt="6"/>
            </a:pPr>
            <a:r>
              <a:rPr lang="cs-CZ" sz="2000" dirty="0"/>
              <a:t>AGRAWAL, </a:t>
            </a:r>
            <a:r>
              <a:rPr lang="cs-CZ" sz="2000" dirty="0" err="1"/>
              <a:t>Ankur</a:t>
            </a:r>
            <a:r>
              <a:rPr lang="cs-CZ" sz="2000" dirty="0"/>
              <a:t>. </a:t>
            </a:r>
            <a:r>
              <a:rPr lang="cs-CZ" sz="2000" i="1" dirty="0" err="1"/>
              <a:t>Wikimedia</a:t>
            </a:r>
            <a:r>
              <a:rPr lang="cs-CZ" sz="2000" dirty="0"/>
              <a:t> [online]. 2012 [cit. 2014-01-11]. Dostupné </a:t>
            </a:r>
            <a:r>
              <a:rPr lang="cs-CZ" sz="2000" dirty="0" smtClean="0"/>
              <a:t>z:</a:t>
            </a:r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commons.wikimedia.org/wiki/File:Brooklyn_Bridge_as_seen_from_FDR_Drive_in_Manhattan.JPG</a:t>
            </a:r>
            <a:endParaRPr lang="cs-CZ" sz="2000" dirty="0" smtClean="0"/>
          </a:p>
          <a:p>
            <a:pPr marL="457200" indent="-457200">
              <a:buFont typeface="+mj-lt"/>
              <a:buAutoNum type="arabicPeriod" startAt="6"/>
            </a:pPr>
            <a:r>
              <a:rPr lang="cs-CZ" sz="2000" dirty="0" smtClean="0"/>
              <a:t>NSERRANO</a:t>
            </a:r>
            <a:r>
              <a:rPr lang="cs-CZ" sz="2000" dirty="0"/>
              <a:t>. </a:t>
            </a:r>
            <a:r>
              <a:rPr lang="cs-CZ" sz="2000" i="1" dirty="0" err="1"/>
              <a:t>Wikimedia</a:t>
            </a:r>
            <a:r>
              <a:rPr lang="cs-CZ" sz="2000" dirty="0"/>
              <a:t> [online]. 2008 [cit. 2013-12-14].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commons.wikimedia.org/wiki/File:LA_Skyline_Mountains2.jpg</a:t>
            </a:r>
            <a:endParaRPr lang="cs-CZ" sz="2000" dirty="0" smtClean="0"/>
          </a:p>
          <a:p>
            <a:pPr marL="457200" indent="-457200">
              <a:buFont typeface="+mj-lt"/>
              <a:buAutoNum type="arabicPeriod" startAt="6"/>
            </a:pPr>
            <a:r>
              <a:rPr lang="cs-CZ" sz="2000" i="1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/>
              <a:t>[online]. 2004 [cit. 2013-12-14]. Dostupné z: </a:t>
            </a:r>
            <a:r>
              <a:rPr lang="cs-CZ" sz="2000" dirty="0">
                <a:hlinkClick r:id="rId3"/>
              </a:rPr>
              <a:t>http://cs.wikipedia.org/wiki/Soubor:US_map_-_</a:t>
            </a:r>
            <a:r>
              <a:rPr lang="cs-CZ" sz="2000" dirty="0" smtClean="0">
                <a:hlinkClick r:id="rId3"/>
              </a:rPr>
              <a:t>geographic.png</a:t>
            </a:r>
            <a:r>
              <a:rPr lang="pl-PL" sz="2000" dirty="0" smtClean="0">
                <a:solidFill>
                  <a:prstClr val="black"/>
                </a:solidFill>
              </a:rPr>
              <a:t> </a:t>
            </a:r>
            <a:endParaRPr lang="en-US" sz="2000" dirty="0">
              <a:solidFill>
                <a:prstClr val="black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363272" cy="3816350"/>
          </a:xfrm>
        </p:spPr>
        <p:txBody>
          <a:bodyPr rtlCol="0">
            <a:normAutofit/>
          </a:bodyPr>
          <a:lstStyle/>
          <a:p>
            <a:pPr marL="457200" lvl="0" indent="-457200" algn="just">
              <a:buFont typeface="+mj-lt"/>
              <a:buAutoNum type="arabicParenR" startAt="11"/>
            </a:pPr>
            <a:r>
              <a:rPr lang="it-IT" sz="2000" dirty="0"/>
              <a:t>OREOS. </a:t>
            </a:r>
            <a:r>
              <a:rPr lang="it-IT" sz="2000" i="1" dirty="0"/>
              <a:t>Wikimedia</a:t>
            </a:r>
            <a:r>
              <a:rPr lang="it-IT" sz="2000" dirty="0"/>
              <a:t> [online]. 2006 [cit. 2014-01-11]. Dostupné z: </a:t>
            </a:r>
            <a:r>
              <a:rPr lang="it-IT" sz="2000" dirty="0">
                <a:hlinkClick r:id="rId3"/>
              </a:rPr>
              <a:t>http://</a:t>
            </a:r>
            <a:r>
              <a:rPr lang="it-IT" sz="2000" dirty="0" smtClean="0">
                <a:hlinkClick r:id="rId3"/>
              </a:rPr>
              <a:t>commons.wikimedia.org/wiki/File:Hollywood_Sign_PB050006.jpg</a:t>
            </a:r>
            <a:endParaRPr lang="en-GB" sz="2000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1"/>
            </a:pPr>
            <a:r>
              <a:rPr lang="cs-CZ" sz="2000" dirty="0"/>
              <a:t>LLOYD, </a:t>
            </a:r>
            <a:r>
              <a:rPr lang="cs-CZ" sz="2000" dirty="0" err="1"/>
              <a:t>Owen</a:t>
            </a:r>
            <a:r>
              <a:rPr lang="cs-CZ" sz="2000" dirty="0"/>
              <a:t>. </a:t>
            </a:r>
            <a:r>
              <a:rPr lang="cs-CZ" sz="2000" i="1" dirty="0" err="1"/>
              <a:t>Wikipedia</a:t>
            </a:r>
            <a:r>
              <a:rPr lang="cs-CZ" sz="2000" dirty="0"/>
              <a:t> [online]. 2006 [cit. 2014-01-11].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en.wikipedia.org/wiki/File:Hollywood_Walk_of_Fame.jpg</a:t>
            </a:r>
            <a:r>
              <a:rPr lang="en-GB" sz="2000" dirty="0" smtClean="0">
                <a:solidFill>
                  <a:prstClr val="black"/>
                </a:solidFill>
              </a:rPr>
              <a:t> </a:t>
            </a:r>
          </a:p>
          <a:p>
            <a:pPr marL="457200" lvl="0" indent="-457200" algn="just">
              <a:buFont typeface="+mj-lt"/>
              <a:buAutoNum type="arabicParenR" startAt="13"/>
            </a:pPr>
            <a:r>
              <a:rPr lang="cs-CZ" sz="2000" dirty="0"/>
              <a:t>MEHLFÜHRER, Christian. </a:t>
            </a:r>
            <a:r>
              <a:rPr lang="cs-CZ" sz="2000" i="1" dirty="0" err="1"/>
              <a:t>Fotopedia</a:t>
            </a:r>
            <a:r>
              <a:rPr lang="cs-CZ" sz="2000" dirty="0"/>
              <a:t> [online]. 2009 [cit. 2014-01-13].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www.fotopedia.com/items/chmehl-DRYFAoyGolY</a:t>
            </a:r>
            <a:endParaRPr lang="en-GB" sz="2000" dirty="0" smtClean="0">
              <a:solidFill>
                <a:prstClr val="black"/>
              </a:solidFill>
            </a:endParaRPr>
          </a:p>
          <a:p>
            <a:pPr marL="457200" indent="-457200" algn="just">
              <a:buFont typeface="+mj-lt"/>
              <a:buAutoNum type="arabicParenR" startAt="13"/>
            </a:pPr>
            <a:r>
              <a:rPr lang="cs-CZ" sz="2000" i="1" dirty="0" err="1"/>
              <a:t>Wikipedia</a:t>
            </a:r>
            <a:r>
              <a:rPr lang="cs-CZ" sz="2000" dirty="0"/>
              <a:t> [online]. 2004 [cit. 2013-12-14]. Dostupné z: </a:t>
            </a:r>
            <a:r>
              <a:rPr lang="cs-CZ" sz="2000" dirty="0">
                <a:hlinkClick r:id="rId6"/>
              </a:rPr>
              <a:t>http://cs.wikipedia.org/wiki/Soubor:US_map_-_</a:t>
            </a:r>
            <a:r>
              <a:rPr lang="cs-CZ" sz="2000" dirty="0" smtClean="0">
                <a:hlinkClick r:id="rId6"/>
              </a:rPr>
              <a:t>geographic.png</a:t>
            </a:r>
            <a:endParaRPr lang="en-GB" sz="2000" dirty="0">
              <a:solidFill>
                <a:prstClr val="black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1300"/>
            <a:ext cx="8291264" cy="3744044"/>
          </a:xfrm>
        </p:spPr>
        <p:txBody>
          <a:bodyPr rtlCol="0">
            <a:noAutofit/>
          </a:bodyPr>
          <a:lstStyle/>
          <a:p>
            <a:pPr marL="514350" lvl="0" indent="-514350" algn="just">
              <a:buFont typeface="+mj-lt"/>
              <a:buAutoNum type="arabicParenR" startAt="15"/>
            </a:pPr>
            <a:r>
              <a:rPr lang="en-US" sz="2000" dirty="0"/>
              <a:t>BACHMANN, Thomas. </a:t>
            </a:r>
            <a:r>
              <a:rPr lang="en-US" sz="2000" i="1" dirty="0"/>
              <a:t>Wikimedia</a:t>
            </a:r>
            <a:r>
              <a:rPr lang="en-US" sz="2000" dirty="0"/>
              <a:t> [online]. 2005 [cit. 2014-01-11].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commons.wikimedia.org/wiki/File:Cable_Car.jpg</a:t>
            </a:r>
            <a:endParaRPr lang="en-GB" sz="2000" dirty="0">
              <a:solidFill>
                <a:prstClr val="black"/>
              </a:solidFill>
            </a:endParaRPr>
          </a:p>
          <a:p>
            <a:pPr marL="514350" lvl="0" indent="-514350" algn="just">
              <a:buFont typeface="+mj-lt"/>
              <a:buAutoNum type="arabicParenR" startAt="15"/>
            </a:pPr>
            <a:r>
              <a:rPr lang="cs-CZ" sz="2000" dirty="0"/>
              <a:t>WPPILOT. </a:t>
            </a:r>
            <a:r>
              <a:rPr lang="cs-CZ" sz="2000" i="1" dirty="0" err="1"/>
              <a:t>Wikipedia</a:t>
            </a:r>
            <a:r>
              <a:rPr lang="cs-CZ" sz="2000" dirty="0"/>
              <a:t> [online]. 2013 [cit. 2014-01-11].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en.wikipedia.org/wiki/File:Alcatraz_Island_photo_D_Ramey_Logan.jpg</a:t>
            </a:r>
            <a:endParaRPr lang="cs-CZ" sz="2000" dirty="0" smtClean="0"/>
          </a:p>
          <a:p>
            <a:pPr marL="514350" indent="-514350" algn="just">
              <a:buFont typeface="+mj-lt"/>
              <a:buAutoNum type="arabicParenR" startAt="15"/>
            </a:pPr>
            <a:r>
              <a:rPr lang="cs-CZ" sz="2000" dirty="0"/>
              <a:t>PHELPS, James. </a:t>
            </a:r>
            <a:r>
              <a:rPr lang="cs-CZ" sz="2000" i="1" dirty="0" err="1"/>
              <a:t>Wikimedia</a:t>
            </a:r>
            <a:r>
              <a:rPr lang="cs-CZ" sz="2000" dirty="0"/>
              <a:t> [online]. 2008 [cit. 2013-12-14]. Dostupné z: </a:t>
            </a:r>
            <a:r>
              <a:rPr lang="cs-CZ" sz="2000" dirty="0">
                <a:hlinkClick r:id="rId5"/>
              </a:rPr>
              <a:t>http://commons.wikimedia.org/wiki/File:Las_Vegas_Boulevard_(302279753).</a:t>
            </a:r>
            <a:r>
              <a:rPr lang="cs-CZ" sz="2000" dirty="0" smtClean="0">
                <a:hlinkClick r:id="rId5"/>
              </a:rPr>
              <a:t>jpg</a:t>
            </a:r>
            <a:endParaRPr lang="cs-CZ" sz="2000" dirty="0" smtClean="0"/>
          </a:p>
          <a:p>
            <a:pPr marL="514350" indent="-514350" algn="just">
              <a:buFont typeface="+mj-lt"/>
              <a:buAutoNum type="arabicParenR" startAt="15"/>
            </a:pPr>
            <a:r>
              <a:rPr lang="cs-CZ" sz="2000" i="1" dirty="0"/>
              <a:t>Wikipedia</a:t>
            </a:r>
            <a:r>
              <a:rPr lang="cs-CZ" sz="2000" dirty="0"/>
              <a:t> [online]. 2004 [cit. 2013-12-14]. Dostupné z: </a:t>
            </a:r>
            <a:r>
              <a:rPr lang="cs-CZ" sz="2000" dirty="0">
                <a:hlinkClick r:id="rId6"/>
              </a:rPr>
              <a:t>http://cs.wikipedia.org/wiki/Soubor:US_map_-_</a:t>
            </a:r>
            <a:r>
              <a:rPr lang="cs-CZ" sz="2000" dirty="0" smtClean="0">
                <a:hlinkClick r:id="rId6"/>
              </a:rPr>
              <a:t>geographic.png</a:t>
            </a:r>
            <a:endParaRPr lang="cs-CZ" sz="2000" dirty="0" smtClean="0"/>
          </a:p>
          <a:p>
            <a:pPr marL="0" lvl="0" indent="0" algn="just">
              <a:buNone/>
            </a:pPr>
            <a:endParaRPr lang="cs-CZ" sz="1400" dirty="0" smtClean="0"/>
          </a:p>
          <a:p>
            <a:pPr marL="0" lvl="0" indent="0" algn="just">
              <a:buNone/>
            </a:pPr>
            <a:endParaRPr lang="cs-CZ" sz="1400" dirty="0" smtClean="0"/>
          </a:p>
          <a:p>
            <a:pPr marL="457200" lvl="0" indent="-457200" algn="just">
              <a:buFont typeface="+mj-lt"/>
              <a:buAutoNum type="arabicParenR" startAt="17"/>
            </a:pPr>
            <a:endParaRPr lang="en-GB" sz="1400" i="1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4"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just">
              <a:buNone/>
            </a:pPr>
            <a:r>
              <a:rPr lang="cs-CZ" sz="1400" dirty="0">
                <a:solidFill>
                  <a:prstClr val="black"/>
                </a:solidFill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1300"/>
            <a:ext cx="8291264" cy="4076700"/>
          </a:xfrm>
        </p:spPr>
        <p:txBody>
          <a:bodyPr rtlCol="0">
            <a:noAutofit/>
          </a:bodyPr>
          <a:lstStyle/>
          <a:p>
            <a:pPr marL="514350" lvl="0" indent="-514350" algn="just">
              <a:buFont typeface="+mj-lt"/>
              <a:buAutoNum type="arabicParenR" startAt="19"/>
            </a:pPr>
            <a:r>
              <a:rPr lang="cs-CZ" sz="2000" dirty="0">
                <a:solidFill>
                  <a:prstClr val="black"/>
                </a:solidFill>
              </a:rPr>
              <a:t>JONES, Adam. </a:t>
            </a:r>
            <a:r>
              <a:rPr lang="cs-CZ" sz="2000" i="1" dirty="0" err="1">
                <a:solidFill>
                  <a:prstClr val="black"/>
                </a:solidFill>
              </a:rPr>
              <a:t>Wikimedia</a:t>
            </a:r>
            <a:r>
              <a:rPr lang="cs-CZ" sz="2000" dirty="0">
                <a:solidFill>
                  <a:prstClr val="black"/>
                </a:solidFill>
              </a:rPr>
              <a:t> [online]. 2012 [cit. 2014-01-13]. Dostupné z: </a:t>
            </a:r>
            <a:r>
              <a:rPr lang="cs-CZ" sz="2000" dirty="0">
                <a:solidFill>
                  <a:prstClr val="black"/>
                </a:solidFill>
                <a:hlinkClick r:id="rId3"/>
              </a:rPr>
              <a:t>http://commons.wikimedia.org/wiki/File:View_of_Philadelphia_Skyline_from_University_of_Pennsylvania_Downtown_Campus_-_Philadelphia_-_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Pennsylvania.jpg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514350" indent="-514350" algn="just">
              <a:buFont typeface="+mj-lt"/>
              <a:buAutoNum type="arabicParenR" startAt="19"/>
            </a:pPr>
            <a:r>
              <a:rPr lang="cs-CZ" sz="2000" i="1" dirty="0"/>
              <a:t>Wikipedia</a:t>
            </a:r>
            <a:r>
              <a:rPr lang="cs-CZ" sz="2000" dirty="0"/>
              <a:t> [online]. 2004 [cit. 2013-12-14]. Dostupné z: </a:t>
            </a:r>
            <a:r>
              <a:rPr lang="cs-CZ" sz="2000" dirty="0">
                <a:hlinkClick r:id="rId4"/>
              </a:rPr>
              <a:t>http://cs.wikipedia.org/wiki/Soubor:US_map_-_</a:t>
            </a:r>
            <a:r>
              <a:rPr lang="cs-CZ" sz="2000" dirty="0" smtClean="0">
                <a:hlinkClick r:id="rId4"/>
              </a:rPr>
              <a:t>geographic.png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7649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lvl="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A AUTORSKÁ PRÁVA)</a:t>
            </a:r>
            <a:endParaRPr lang="en-GB" sz="1800" dirty="0">
              <a:solidFill>
                <a:prstClr val="black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lvl="0"/>
            <a:r>
              <a:rPr lang="en-GB" sz="2000" i="1" dirty="0"/>
              <a:t>Wikipedia</a:t>
            </a:r>
            <a:r>
              <a:rPr lang="en-GB" sz="2000" dirty="0"/>
              <a:t> [online]. 2014 [cit. 2014-01-20]. </a:t>
            </a:r>
            <a:r>
              <a:rPr lang="en-GB" sz="2000" dirty="0" err="1"/>
              <a:t>Dostupné</a:t>
            </a:r>
            <a:r>
              <a:rPr lang="en-GB" sz="2000" dirty="0"/>
              <a:t> z: </a:t>
            </a:r>
            <a:r>
              <a:rPr lang="en-GB" sz="2000" dirty="0">
                <a:hlinkClick r:id="rId3"/>
              </a:rPr>
              <a:t>http://</a:t>
            </a:r>
            <a:r>
              <a:rPr lang="en-GB" sz="2000" dirty="0" smtClean="0">
                <a:hlinkClick r:id="rId3"/>
              </a:rPr>
              <a:t>en.wikipedia.org/wiki/Brooklyn_Bridge</a:t>
            </a:r>
            <a:endParaRPr lang="en-GB" sz="1900" dirty="0">
              <a:solidFill>
                <a:prstClr val="black"/>
              </a:solidFill>
            </a:endParaRPr>
          </a:p>
          <a:p>
            <a:pPr lvl="0"/>
            <a:r>
              <a:rPr lang="en-GB" sz="2000" i="1" dirty="0"/>
              <a:t>Wikipedia</a:t>
            </a:r>
            <a:r>
              <a:rPr lang="en-GB" sz="2000" dirty="0"/>
              <a:t> [online]. 2014 [cit. 2014-01-20]. </a:t>
            </a:r>
            <a:r>
              <a:rPr lang="en-GB" sz="2000" dirty="0" err="1"/>
              <a:t>Dostupné</a:t>
            </a:r>
            <a:r>
              <a:rPr lang="en-GB" sz="2000" dirty="0"/>
              <a:t> z: </a:t>
            </a:r>
            <a:r>
              <a:rPr lang="en-GB" sz="2000" dirty="0">
                <a:hlinkClick r:id="rId4"/>
              </a:rPr>
              <a:t>http://</a:t>
            </a:r>
            <a:r>
              <a:rPr lang="en-GB" sz="2000" dirty="0" smtClean="0">
                <a:hlinkClick r:id="rId4"/>
              </a:rPr>
              <a:t>en.wikipedia.org/wiki/Hollywood_Walk_of_Fame</a:t>
            </a:r>
            <a:endParaRPr lang="cs-CZ" sz="2000" dirty="0" smtClean="0"/>
          </a:p>
          <a:p>
            <a:pPr lvl="0"/>
            <a:r>
              <a:rPr lang="en-GB" sz="2000" i="1" dirty="0"/>
              <a:t>Wikipedia</a:t>
            </a:r>
            <a:r>
              <a:rPr lang="en-GB" sz="2000" dirty="0"/>
              <a:t> [online]. 2014 [cit. 2014-01-20]. </a:t>
            </a:r>
            <a:r>
              <a:rPr lang="en-GB" sz="2000" dirty="0" err="1"/>
              <a:t>Dostupné</a:t>
            </a:r>
            <a:r>
              <a:rPr lang="en-GB" sz="2000" dirty="0"/>
              <a:t> z: </a:t>
            </a:r>
            <a:r>
              <a:rPr lang="en-GB" sz="2000" dirty="0">
                <a:hlinkClick r:id="rId5"/>
              </a:rPr>
              <a:t>http</a:t>
            </a:r>
            <a:r>
              <a:rPr lang="en-GB" sz="2000">
                <a:hlinkClick r:id="rId5"/>
              </a:rPr>
              <a:t>://</a:t>
            </a:r>
            <a:r>
              <a:rPr lang="en-GB" sz="2000" smtClean="0">
                <a:hlinkClick r:id="rId5"/>
              </a:rPr>
              <a:t>en.wikipedia.org/wiki/Philadelphia</a:t>
            </a:r>
            <a:endParaRPr lang="cs-CZ" sz="2000" dirty="0" smtClean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74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2571750" y="274638"/>
            <a:ext cx="6115050" cy="1939925"/>
          </a:xfrm>
        </p:spPr>
        <p:txBody>
          <a:bodyPr/>
          <a:lstStyle/>
          <a:p>
            <a:pPr algn="r"/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endParaRPr lang="cs-CZ" sz="3200" b="1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8"/>
            <a:ext cx="8229600" cy="3482975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ru-RU" sz="1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Všechny neocitované kliparty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další grafické objekty 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jsou součástí prostředků výukového sw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Smart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Notebook a MS Office.</a:t>
            </a:r>
          </a:p>
          <a:p>
            <a:pPr marL="0" indent="0">
              <a:buNone/>
              <a:defRPr/>
            </a:pP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475384" y="1412776"/>
            <a:ext cx="61206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A AUTORSKÁ PRÁVA)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9953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3703</TotalTime>
  <Words>1197</Words>
  <Application>Microsoft Office PowerPoint</Application>
  <PresentationFormat>Předvádění na obrazovce (4:3)</PresentationFormat>
  <Paragraphs>173</Paragraphs>
  <Slides>24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24</vt:i4>
      </vt:variant>
    </vt:vector>
  </HeadingPairs>
  <TitlesOfParts>
    <vt:vector size="30" baseType="lpstr"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Obchodní akademie, Střední odborná škola  a Jazyková škola s právem státní jazykové zkoušky,  Hradec Králové</vt:lpstr>
      <vt:lpstr>THE USA - CITIES</vt:lpstr>
      <vt:lpstr>THE USA - CITIES</vt:lpstr>
      <vt:lpstr>THE USA - CITIES</vt:lpstr>
      <vt:lpstr>THE USA - CITIES</vt:lpstr>
      <vt:lpstr>THE USA - CITIES</vt:lpstr>
      <vt:lpstr>THE USA - CITIES</vt:lpstr>
      <vt:lpstr>THE USA - CITIES</vt:lpstr>
      <vt:lpstr>THE USA - CITIES</vt:lpstr>
      <vt:lpstr>THE USA - CITIES</vt:lpstr>
      <vt:lpstr>CITIES</vt:lpstr>
      <vt:lpstr>THE USA - CITIES</vt:lpstr>
      <vt:lpstr>THE USA - CITIES</vt:lpstr>
      <vt:lpstr>THE USA - CITIES</vt:lpstr>
      <vt:lpstr>THE USA - CITIES</vt:lpstr>
      <vt:lpstr>THE USA - CITIES</vt:lpstr>
      <vt:lpstr>THE USA - CITIES</vt:lpstr>
      <vt:lpstr>REFERENCES – PHOTOGRAPHS (ZDROJE OBRÁZKŮ)</vt:lpstr>
      <vt:lpstr>REFERENCES – PHOTOGRAPHS (ZDROJE OBRÁZKŮ)</vt:lpstr>
      <vt:lpstr>REFERENCES – PHOTOGRAPHS (ZDROJE OBRÁZKŮ)</vt:lpstr>
      <vt:lpstr>REFERENCES – PHOTOGRAPHS (ZDROJE OBRÁZKŮ)</vt:lpstr>
      <vt:lpstr>REFERENCES – PHOTOGRAPHS (ZDROJE OBRÁZKŮ)</vt:lpstr>
      <vt:lpstr>REFERENCES AND COPYRIGHT (ZDROJE A AUTORSKÁ PRÁVA)</vt:lpstr>
      <vt:lpstr>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Uživatel</cp:lastModifiedBy>
  <cp:revision>647</cp:revision>
  <dcterms:created xsi:type="dcterms:W3CDTF">2013-03-05T07:35:14Z</dcterms:created>
  <dcterms:modified xsi:type="dcterms:W3CDTF">2014-02-01T22:30:14Z</dcterms:modified>
</cp:coreProperties>
</file>