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31"/>
  </p:notesMasterIdLst>
  <p:sldIdLst>
    <p:sldId id="257" r:id="rId7"/>
    <p:sldId id="258" r:id="rId8"/>
    <p:sldId id="260" r:id="rId9"/>
    <p:sldId id="261" r:id="rId10"/>
    <p:sldId id="268" r:id="rId11"/>
    <p:sldId id="264" r:id="rId12"/>
    <p:sldId id="267" r:id="rId13"/>
    <p:sldId id="266" r:id="rId14"/>
    <p:sldId id="269" r:id="rId15"/>
    <p:sldId id="271" r:id="rId16"/>
    <p:sldId id="270" r:id="rId17"/>
    <p:sldId id="274" r:id="rId18"/>
    <p:sldId id="279" r:id="rId19"/>
    <p:sldId id="273" r:id="rId20"/>
    <p:sldId id="272" r:id="rId21"/>
    <p:sldId id="280" r:id="rId22"/>
    <p:sldId id="278" r:id="rId23"/>
    <p:sldId id="283" r:id="rId24"/>
    <p:sldId id="285" r:id="rId25"/>
    <p:sldId id="286" r:id="rId26"/>
    <p:sldId id="287" r:id="rId27"/>
    <p:sldId id="288" r:id="rId28"/>
    <p:sldId id="289" r:id="rId29"/>
    <p:sldId id="290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t>22/11/2013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5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C12AA-92B9-4740-98FE-734756ABB77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6A24C-DB79-4AD9-B97F-E28E5EC058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9917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81592-892D-4BA4-B19A-CCD67CE1E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41D0B-2EC4-40F8-B5E3-05A7653E8CC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509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3137F-AF5F-407E-A861-808EE1C7BF4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236E0-AD37-49F9-9B7B-84704240E0B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6069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AF863-5C72-4254-8DB0-9CF19625F65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ED0BB-F38E-4073-9DF1-7F19215D91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88173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5461C-386E-43A6-A807-C9F2C9A881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BB6B5-4784-408C-9ECA-4F57D8D5AFE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7668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AC1F-1827-4EBC-A2F9-39AFCDB17BF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0DA37-E665-493C-8B40-429A6D73681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8139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EF048-A014-456F-8D04-535B8EDC1C8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990B-75D8-4655-B14D-6D6A1D88762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94297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75009-8B27-4393-ACC6-0F0C7E46B5E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A3C3D-0C00-47E8-A26A-16F67531608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463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77FAF-0F50-4EA8-854E-780756C9EB8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A478-1243-4B6B-BB53-22CECB72080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886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19D60-E840-431B-80D5-33971A57A4A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E6367-7F0F-4617-B798-670BCEFA25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27405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AE56-3DDD-48B6-BF69-49CFFE56BD6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99EC6-5F5D-4A9C-B816-F41F4D903FA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324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415DFF-4339-4D0D-A5C9-6FD90120D50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22. 11. 2013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D1045E-8BDB-419B-A111-DEF3D23CF8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1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Oceania_(orthographic_projection).svg" TargetMode="External"/><Relationship Id="rId7" Type="http://schemas.openxmlformats.org/officeDocument/2006/relationships/hyperlink" Target="http://pixabay.com/cs/nov%C3%BD-z%C3%A9land-panorama-auckland-73230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ommons.wikimedia.org/wiki/File:WellingtonNZ.png" TargetMode="External"/><Relationship Id="rId5" Type="http://schemas.openxmlformats.org/officeDocument/2006/relationships/hyperlink" Target="http://commons.wikimedia.org/wiki/File:Lambton_Harbour,_Wellington.jpg" TargetMode="External"/><Relationship Id="rId4" Type="http://schemas.openxmlformats.org/officeDocument/2006/relationships/hyperlink" Target="http://en.wikipedia.org/wiki/File:Elizabeth_II_greets_NASA_GSFC_employees,_May_8,_2007_edit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Z-C_Reinga-2009-30-08_Map_NorthShoreCity_Auckland.png" TargetMode="External"/><Relationship Id="rId7" Type="http://schemas.openxmlformats.org/officeDocument/2006/relationships/hyperlink" Target="http://commons.wikimedia.org/wiki/File:Dunedin,_New_Zealand_location_map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commons.wikimedia.org/wiki/File:Dunedin_Town_House.jpg" TargetMode="External"/><Relationship Id="rId5" Type="http://schemas.openxmlformats.org/officeDocument/2006/relationships/hyperlink" Target="http://commons.wikimedia.org/wiki/File:Christchurch,_New_Zealand_map.svg" TargetMode="External"/><Relationship Id="rId4" Type="http://schemas.openxmlformats.org/officeDocument/2006/relationships/hyperlink" Target="http://commons.wikimedia.org/wiki/File:ChristChurchCathedral1_gobeirne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Young_Maori_man_dancing.jpg" TargetMode="External"/><Relationship Id="rId7" Type="http://schemas.openxmlformats.org/officeDocument/2006/relationships/hyperlink" Target="http://commons.wikimedia.org/wiki/File:Russell_Crowe_-_Flickr_-_Eva_Rinaldi_Celebrity_and_Live_Music_Photographer_(5)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ommons.wikimedia.org/wiki/File:30-ish_male_tuatara.jpg" TargetMode="External"/><Relationship Id="rId5" Type="http://schemas.openxmlformats.org/officeDocument/2006/relationships/hyperlink" Target="http://www.flickr.com/photos/mollivan_laura/131278173/sizes/m/in/photostream/" TargetMode="External"/><Relationship Id="rId4" Type="http://schemas.openxmlformats.org/officeDocument/2006/relationships/hyperlink" Target="http://www.flickr.com/photos/nationalzoo/6379061071/sizes/m/in/photostream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dmund_Hillary,_c._1953,_autograph_removed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4" Type="http://schemas.openxmlformats.org/officeDocument/2006/relationships/hyperlink" Target="http://uk.wikipedia.org/wiki/%D0%A4%D0%B0%D0%B9%D0%BB:Allblackhaka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wscientist.com/article/mg19826595.200-rat-remains-help-date-new-zealands-colonisatio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5" Type="http://schemas.openxmlformats.org/officeDocument/2006/relationships/hyperlink" Target="http://www.bbc.co.uk/news/world-asia-pacific-15370160" TargetMode="External"/><Relationship Id="rId4" Type="http://schemas.openxmlformats.org/officeDocument/2006/relationships/hyperlink" Target="http://en.wikipedia.org/wiki/M%C4%81ori_people#cite_ref-7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950402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Vít Klimeš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VY_32_INOVACE_4_ANGLICKY_JAZYK_REALIE_17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New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Zealand - prezentace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ANJ - Reálie 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únor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Nov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Zéland,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 fakta, geografie,  fauna,  významná města,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vláda a politický systém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New Zealand – Basic Facts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New Zealand is located in the South Pacific. 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It lies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000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km from Australia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population of New Zealand is about 4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million.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Both English and Maori are official languages in New Zealand.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472" y="2493855"/>
            <a:ext cx="2288480" cy="2288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Šipka doprava 3"/>
          <p:cNvSpPr/>
          <p:nvPr/>
        </p:nvSpPr>
        <p:spPr>
          <a:xfrm rot="10800000">
            <a:off x="2987824" y="3933060"/>
            <a:ext cx="2520280" cy="144016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ál 5"/>
          <p:cNvSpPr/>
          <p:nvPr/>
        </p:nvSpPr>
        <p:spPr>
          <a:xfrm rot="2412539">
            <a:off x="2750971" y="3792402"/>
            <a:ext cx="180020" cy="47377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2483768" y="2636912"/>
            <a:ext cx="2304256" cy="864096"/>
          </a:xfrm>
          <a:prstGeom prst="wedgeEllipseCallout">
            <a:avLst>
              <a:gd name="adj1" fmla="val -44977"/>
              <a:gd name="adj2" fmla="val 6695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0066"/>
                </a:solidFill>
              </a:rPr>
              <a:t>  </a:t>
            </a:r>
            <a:r>
              <a:rPr lang="cs-CZ" sz="2400" b="1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Australia</a:t>
            </a:r>
            <a:endParaRPr lang="en-GB" sz="2400" b="1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29031" y="4822952"/>
            <a:ext cx="2417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Obr. 1 a globe of Oceania [1]</a:t>
            </a:r>
            <a:endParaRPr lang="en-GB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99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6" grpId="0" animBg="1" autoUpdateAnimBg="0"/>
      <p:bldP spid="8" grpId="0" animBg="1"/>
      <p:bldP spid="8" grpId="1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POLITICS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Zealand is a part of the British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Commonwealth.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 constitutional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monarchy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buClr>
                <a:srgbClr val="CC0066"/>
              </a:buClr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head of state is the monarch of the United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Kingdom.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cs-CZ" sz="2400" dirty="0"/>
          </a:p>
          <a:p>
            <a:pPr lvl="0" algn="just">
              <a:buClr>
                <a:srgbClr val="CC0066"/>
              </a:buClr>
            </a:pPr>
            <a:endParaRPr lang="cs-CZ" sz="2400" dirty="0" smtClean="0"/>
          </a:p>
          <a:p>
            <a:pPr lvl="0" algn="just">
              <a:buClr>
                <a:srgbClr val="CC0066"/>
              </a:buClr>
            </a:pPr>
            <a:endParaRPr lang="cs-CZ" sz="2400" dirty="0" smtClean="0"/>
          </a:p>
          <a:p>
            <a:pPr lvl="0" algn="just">
              <a:buClr>
                <a:srgbClr val="CC0066"/>
              </a:buClr>
            </a:pPr>
            <a:endParaRPr lang="cs-CZ" sz="2000" dirty="0"/>
          </a:p>
          <a:p>
            <a:pPr lvl="0" algn="just">
              <a:buClr>
                <a:srgbClr val="CC0066"/>
              </a:buClr>
            </a:pPr>
            <a:endParaRPr lang="cs-CZ" sz="2000" dirty="0" smtClean="0"/>
          </a:p>
          <a:p>
            <a:pPr lvl="0" algn="just">
              <a:buClr>
                <a:srgbClr val="CC0066"/>
              </a:buClr>
            </a:pPr>
            <a:endParaRPr lang="cs-CZ" sz="2000" dirty="0"/>
          </a:p>
          <a:p>
            <a:pPr lvl="0" algn="just">
              <a:buClr>
                <a:srgbClr val="CC006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representative is the Governor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head of the government is the Prime Minister. </a:t>
            </a:r>
          </a:p>
          <a:p>
            <a:endParaRPr lang="en-GB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88" y="2924944"/>
            <a:ext cx="1489584" cy="2060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30212" y="4985593"/>
            <a:ext cx="2301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Obr. 2 Queen Elizabeth II [2]</a:t>
            </a:r>
            <a:endParaRPr lang="en-GB" sz="1200" dirty="0"/>
          </a:p>
        </p:txBody>
      </p:sp>
      <p:sp>
        <p:nvSpPr>
          <p:cNvPr id="8" name="Šipka doprava 7"/>
          <p:cNvSpPr/>
          <p:nvPr/>
        </p:nvSpPr>
        <p:spPr>
          <a:xfrm rot="10800000">
            <a:off x="2469082" y="3235187"/>
            <a:ext cx="3903118" cy="144016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3724435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Queen Elizabeth II</a:t>
            </a:r>
            <a:endParaRPr lang="en-GB" sz="2400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5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CITIES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capital city of New Zealand is Wellington. </a:t>
            </a: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US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60847"/>
            <a:ext cx="5472608" cy="3673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5734336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3 Wellington [3]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12105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83663"/>
            <a:ext cx="8229600" cy="4709120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is in the south of the North Island.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76248"/>
            <a:ext cx="3240360" cy="390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Šipka doprava 5"/>
          <p:cNvSpPr/>
          <p:nvPr/>
        </p:nvSpPr>
        <p:spPr>
          <a:xfrm rot="10800000">
            <a:off x="4319972" y="4230943"/>
            <a:ext cx="3132348" cy="144016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2210804" y="6072646"/>
            <a:ext cx="30812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Wellington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Auckland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New Zealand’s largest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city.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the economic centre of New Zealand.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55679"/>
            <a:ext cx="4752528" cy="356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582376" y="5999231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Auckland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73767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in the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north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North Island.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23774"/>
            <a:ext cx="2617460" cy="3805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10804" y="5958265"/>
            <a:ext cx="22891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Auckland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443" y="3431381"/>
            <a:ext cx="3157537" cy="20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Christchurch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is the second largest city in New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Zealand.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the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largest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city on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the South Island. 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81393"/>
            <a:ext cx="2736304" cy="364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771800" y="6129798"/>
            <a:ext cx="17663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Obr.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Christchurch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east coast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 the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South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Island.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10" t="-322" r="969" b="54574"/>
          <a:stretch/>
        </p:blipFill>
        <p:spPr bwMode="auto">
          <a:xfrm>
            <a:off x="2878404" y="2276872"/>
            <a:ext cx="2088232" cy="311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699792" y="5390063"/>
            <a:ext cx="24765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Christchurch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8]</a:t>
            </a:r>
            <a:endParaRPr lang="en-GB" sz="1200" dirty="0">
              <a:solidFill>
                <a:prstClr val="black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 rot="10800000">
            <a:off x="3851920" y="4374962"/>
            <a:ext cx="3132348" cy="144016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0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Dunedin is the second largest city on the South Island. 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a university town.</a:t>
            </a:r>
          </a:p>
          <a:p>
            <a:pPr lvl="0"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64904"/>
            <a:ext cx="4353272" cy="326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907704" y="5843908"/>
            <a:ext cx="24791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Dunedin – Town House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[9]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10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south east coast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of the 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South Island.</a:t>
            </a:r>
          </a:p>
          <a:p>
            <a:pPr lvl="0" algn="just">
              <a:buClr>
                <a:srgbClr val="CC0066"/>
              </a:buClr>
            </a:pPr>
            <a:endParaRPr lang="en-GB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936" b="63722"/>
          <a:stretch/>
        </p:blipFill>
        <p:spPr bwMode="auto">
          <a:xfrm>
            <a:off x="2987824" y="2371492"/>
            <a:ext cx="2232248" cy="3217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43808" y="5593665"/>
            <a:ext cx="23194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 Dunedin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10]</a:t>
            </a:r>
            <a:endParaRPr lang="en-GB" sz="1200" dirty="0"/>
          </a:p>
        </p:txBody>
      </p:sp>
      <p:sp>
        <p:nvSpPr>
          <p:cNvPr id="6" name="Šipka doprava 5"/>
          <p:cNvSpPr/>
          <p:nvPr/>
        </p:nvSpPr>
        <p:spPr>
          <a:xfrm rot="10800000">
            <a:off x="3844384" y="5157192"/>
            <a:ext cx="3132348" cy="144016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10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GEOGRAPHY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 Zealand consists of two main islands and several minor islands.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North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Island is warmer than the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South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Island.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The South Island is more mountainous.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The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North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Island is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smaller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than the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South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Island but has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three quarters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of the country’s population.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Winter lasts from June to August and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summer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from December to February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endParaRPr lang="en-GB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THE PEOPLE OF NEW ZEALAND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Maori settled in New Zealand in the 13</a:t>
            </a:r>
            <a:r>
              <a:rPr lang="en-US" sz="24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century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There were no people there before that.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first Europeans started settling New Zealand in the 19</a:t>
            </a:r>
            <a:r>
              <a:rPr lang="en-US" sz="2400" baseline="30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century.</a:t>
            </a:r>
          </a:p>
          <a:p>
            <a:pPr marL="0" indent="0" algn="just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24944"/>
            <a:ext cx="2101674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99792" y="6093296"/>
            <a:ext cx="2816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Young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Maori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man dancing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WILDLIFE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There are a lot of unique animals in New Zealand.</a:t>
            </a:r>
            <a:endParaRPr lang="cs-CZ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most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well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-known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flightless bird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called</a:t>
            </a:r>
            <a:r>
              <a:rPr lang="cs-CZ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kiwi. </a:t>
            </a:r>
            <a:endParaRPr lang="cs-CZ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CC006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kiwi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the symbol of the country.</a:t>
            </a:r>
          </a:p>
          <a:p>
            <a:pPr lvl="0" algn="just">
              <a:buClr>
                <a:srgbClr val="CC0066"/>
              </a:buClr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371" y="3039745"/>
            <a:ext cx="4541045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051720" y="6064379"/>
            <a:ext cx="16461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Kiwi bird [12]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WILDLIFE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kakapo is a parrot which can’t fly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marL="0" indent="0" algn="just">
              <a:buNone/>
            </a:pPr>
            <a:endParaRPr lang="cs-CZ" sz="20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615" y="2060848"/>
            <a:ext cx="2916324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843808" y="5949280"/>
            <a:ext cx="1551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Kakapo [13]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WILDLIFE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tuatara is a unique kind of reptile.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marL="0" indent="0" algn="just">
              <a:buNone/>
            </a:pPr>
            <a:endParaRPr lang="cs-CZ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210" y="2204864"/>
            <a:ext cx="4374058" cy="3555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63688" y="5776679"/>
            <a:ext cx="15527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Tuatara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14]</a:t>
            </a:r>
            <a:endParaRPr lang="en-GB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FAMOUS PEOPLE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actor Russell Crowe comes from New Zealand.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Edmund Hillary was a mountaineer who was the first to climb Mount Everest.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55561"/>
            <a:ext cx="2200638" cy="3300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41105" y="6153893"/>
            <a:ext cx="21607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Russell Crowe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54566"/>
            <a:ext cx="2599804" cy="329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6156519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Edmund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Hillary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[16]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POPULAR SPORTS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Rugby Union is the most popular sport.</a:t>
            </a:r>
          </a:p>
          <a:p>
            <a:pPr lvl="0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Cricket is a popular summer sport.</a:t>
            </a:r>
          </a:p>
          <a:p>
            <a:pPr lvl="0">
              <a:buClr>
                <a:srgbClr val="CC0066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New Zealanders also enjoy basketball and tennis.</a:t>
            </a:r>
          </a:p>
          <a:p>
            <a:pPr marL="0" indent="0" algn="just">
              <a:buNone/>
            </a:pPr>
            <a:endParaRPr lang="cs-CZ" sz="2000" dirty="0" smtClean="0"/>
          </a:p>
          <a:p>
            <a:pPr marL="457200" indent="-457200" algn="just">
              <a:buFont typeface="+mj-lt"/>
              <a:buAutoNum type="arabicParenR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 </a:t>
            </a:r>
          </a:p>
          <a:p>
            <a:pPr algn="just"/>
            <a:endParaRPr lang="cs-CZ" sz="2000" dirty="0" smtClean="0"/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47059"/>
            <a:ext cx="762000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7544" y="5580684"/>
            <a:ext cx="31683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17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All Blacks dancing the </a:t>
            </a:r>
            <a:r>
              <a:rPr lang="en-US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Haka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[17]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7527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92500" lnSpcReduction="10000"/>
          </a:bodyPr>
          <a:lstStyle/>
          <a:p>
            <a:pPr marL="457200" lvl="0" indent="-457200">
              <a:buFont typeface="+mj-lt"/>
              <a:buAutoNum type="arabicParenR"/>
            </a:pPr>
            <a:r>
              <a:rPr lang="cs-CZ" sz="2000" i="1" dirty="0" err="1">
                <a:solidFill>
                  <a:prstClr val="black"/>
                </a:solidFill>
              </a:rPr>
              <a:t>Wikimedia</a:t>
            </a:r>
            <a:r>
              <a:rPr lang="cs-CZ" sz="2000" dirty="0">
                <a:solidFill>
                  <a:prstClr val="black"/>
                </a:solidFill>
              </a:rPr>
              <a:t> [online]. 2012 [cit. 2013-03-07]. Dostupné z: </a:t>
            </a:r>
            <a:r>
              <a:rPr lang="cs-CZ" sz="2000" dirty="0">
                <a:solidFill>
                  <a:prstClr val="black"/>
                </a:solidFill>
                <a:hlinkClick r:id="rId3"/>
              </a:rPr>
              <a:t>https://commons.wikimedia.org/wiki/File:Oceania_%28orthographic_projection%29.svg</a:t>
            </a:r>
            <a:endParaRPr lang="cs-CZ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i="1" dirty="0" err="1">
                <a:solidFill>
                  <a:prstClr val="black"/>
                </a:solidFill>
              </a:rPr>
              <a:t>Wikipedia</a:t>
            </a:r>
            <a:r>
              <a:rPr lang="cs-CZ" sz="2000" dirty="0">
                <a:solidFill>
                  <a:prstClr val="black"/>
                </a:solidFill>
              </a:rPr>
              <a:t> [online]. 2012 [cit. 2013-03-07]. Dostupné z: </a:t>
            </a:r>
            <a:r>
              <a:rPr lang="cs-CZ" sz="2000" dirty="0">
                <a:solidFill>
                  <a:prstClr val="black"/>
                </a:solidFill>
                <a:hlinkClick r:id="rId4"/>
              </a:rPr>
              <a:t>http://en.wikipedia.org/wiki/File:Elizabeth_II_greets_NASA_GSFC_employees,_May_8,_2007_edit.jpg</a:t>
            </a:r>
            <a:endParaRPr lang="en-US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pl-PL" sz="2000" dirty="0">
                <a:solidFill>
                  <a:prstClr val="black"/>
                </a:solidFill>
              </a:rPr>
              <a:t>Wikimedia [online]. 2012 [cit. 2013-03-07]. Dostupné z: </a:t>
            </a:r>
            <a:r>
              <a:rPr lang="pl-PL" sz="2000" dirty="0">
                <a:solidFill>
                  <a:prstClr val="black"/>
                </a:solidFill>
                <a:hlinkClick r:id="rId5"/>
              </a:rPr>
              <a:t>http://commons.wikimedia.org/wiki/File:Lambton_Harbour,_Wellington.jpg</a:t>
            </a:r>
            <a:endParaRPr lang="pl-PL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2010 [cit. 2013-03-12]. Dostupné z: </a:t>
            </a:r>
            <a:r>
              <a:rPr lang="pl-PL" sz="2000" dirty="0">
                <a:solidFill>
                  <a:prstClr val="black"/>
                </a:solidFill>
                <a:hlinkClick r:id="rId6"/>
              </a:rPr>
              <a:t>http://commons.wikimedia.org/wiki/File:WellingtonNZ.png</a:t>
            </a:r>
            <a:endParaRPr lang="pl-PL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en-GB" sz="2000" i="1" dirty="0" err="1">
                <a:solidFill>
                  <a:prstClr val="black"/>
                </a:solidFill>
              </a:rPr>
              <a:t>Pixabay</a:t>
            </a:r>
            <a:r>
              <a:rPr lang="en-GB" sz="2000" dirty="0">
                <a:solidFill>
                  <a:prstClr val="black"/>
                </a:solidFill>
              </a:rPr>
              <a:t> [online]. 2013 [cit. 2013-03-12]. </a:t>
            </a:r>
            <a:r>
              <a:rPr lang="en-GB" sz="2000" dirty="0" err="1">
                <a:solidFill>
                  <a:prstClr val="black"/>
                </a:solidFill>
              </a:rPr>
              <a:t>Dostupné</a:t>
            </a:r>
            <a:r>
              <a:rPr lang="en-GB" sz="2000" dirty="0">
                <a:solidFill>
                  <a:prstClr val="black"/>
                </a:solidFill>
              </a:rPr>
              <a:t> z: </a:t>
            </a:r>
            <a:r>
              <a:rPr lang="en-GB" sz="2000" dirty="0">
                <a:solidFill>
                  <a:prstClr val="black"/>
                </a:solidFill>
                <a:hlinkClick r:id="rId7"/>
              </a:rPr>
              <a:t>http://pixabay.com/cs/nov%C3%BD-z%C3%A9land-panorama-auckland-73230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92500" lnSpcReduction="20000"/>
          </a:bodyPr>
          <a:lstStyle/>
          <a:p>
            <a:pPr marL="457200" lvl="0" indent="-457200">
              <a:buFont typeface="+mj-lt"/>
              <a:buAutoNum type="arabicParenR" startAt="6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2011 [cit. 2013-03-13]. Dostupné z: </a:t>
            </a:r>
            <a:r>
              <a:rPr lang="pl-PL" sz="2000" dirty="0">
                <a:solidFill>
                  <a:prstClr val="black"/>
                </a:solidFill>
                <a:hlinkClick r:id="rId3"/>
              </a:rPr>
              <a:t>http://commons.wikimedia.org/wiki/File:NZ-C_Reinga-2009-30-08_Map_NorthShoreCity_Auckland.png</a:t>
            </a:r>
            <a:endParaRPr lang="pl-PL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 startAt="6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2011 [cit. 2013-03-13]. Dostupné z: </a:t>
            </a:r>
            <a:r>
              <a:rPr lang="pl-PL" sz="2000" dirty="0">
                <a:solidFill>
                  <a:prstClr val="black"/>
                </a:solidFill>
                <a:hlinkClick r:id="rId4"/>
              </a:rPr>
              <a:t>http://commons.wikimedia.org/wiki/File:ChristChurchCathedral1_gobeirne.jpg</a:t>
            </a:r>
            <a:endParaRPr lang="pl-PL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 startAt="6"/>
            </a:pPr>
            <a:r>
              <a:rPr lang="pl-PL" sz="2000" dirty="0">
                <a:solidFill>
                  <a:prstClr val="black"/>
                </a:solidFill>
              </a:rPr>
              <a:t> </a:t>
            </a: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2011 [cit. 2013-03-13]. Dostupné z: </a:t>
            </a:r>
            <a:r>
              <a:rPr lang="pl-PL" sz="2000" dirty="0">
                <a:solidFill>
                  <a:prstClr val="black"/>
                </a:solidFill>
                <a:hlinkClick r:id="rId5"/>
              </a:rPr>
              <a:t>http://commons.wikimedia.org/wiki/File:Christchurch,_New_Zealand_map.svg</a:t>
            </a:r>
            <a:endParaRPr lang="en-US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 startAt="6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2012 [cit. 2013-03-14]. Dostupné z: </a:t>
            </a:r>
            <a:r>
              <a:rPr lang="pl-PL" sz="2000" dirty="0">
                <a:solidFill>
                  <a:prstClr val="black"/>
                </a:solidFill>
                <a:hlinkClick r:id="rId6"/>
              </a:rPr>
              <a:t>http://commons.wikimedia.org/wiki/File:Dunedin_Town_House.jpg</a:t>
            </a:r>
            <a:endParaRPr lang="en-GB" sz="2000" dirty="0">
              <a:solidFill>
                <a:prstClr val="black"/>
              </a:solidFill>
            </a:endParaRPr>
          </a:p>
          <a:p>
            <a:pPr marL="457200" lvl="0" indent="-457200">
              <a:buFont typeface="+mj-lt"/>
              <a:buAutoNum type="arabicParenR" startAt="10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2011 [cit. 2013-03-13]. Dostupné z: </a:t>
            </a:r>
            <a:r>
              <a:rPr lang="pl-PL" sz="2000" dirty="0">
                <a:solidFill>
                  <a:prstClr val="black"/>
                </a:solidFill>
                <a:hlinkClick r:id="rId7"/>
              </a:rPr>
              <a:t>http://commons.wikimedia.org/wiki/File:Dunedin,_New_Zealand_location_map.PNG</a:t>
            </a:r>
            <a:r>
              <a:rPr lang="pl-PL" sz="2000" dirty="0">
                <a:solidFill>
                  <a:prstClr val="black"/>
                </a:solidFill>
              </a:rPr>
              <a:t> </a:t>
            </a:r>
            <a:endParaRPr lang="en-US" sz="20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92500" lnSpcReduction="10000"/>
          </a:bodyPr>
          <a:lstStyle/>
          <a:p>
            <a:pPr marL="457200" lvl="0" indent="-457200" algn="just">
              <a:buFont typeface="+mj-lt"/>
              <a:buAutoNum type="arabicParenR" startAt="11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 [online]. 2012 [cit. 2013-03-14]. Dostupné z: </a:t>
            </a:r>
            <a:r>
              <a:rPr lang="pl-PL" sz="2000" dirty="0">
                <a:solidFill>
                  <a:prstClr val="black"/>
                </a:solidFill>
                <a:hlinkClick r:id="rId3"/>
              </a:rPr>
              <a:t>http://commons.wikimedia.org/wiki/File:Young_Maori_man_dancing.jpg</a:t>
            </a:r>
            <a:endParaRPr lang="en-US" sz="2000" dirty="0">
              <a:solidFill>
                <a:prstClr val="black"/>
              </a:solidFill>
            </a:endParaRPr>
          </a:p>
          <a:p>
            <a:pPr marL="457200" lvl="0" indent="-457200" algn="just">
              <a:buFont typeface="+mj-lt"/>
              <a:buAutoNum type="arabicParenR" startAt="11"/>
            </a:pPr>
            <a:r>
              <a:rPr lang="en-GB" sz="2000" i="1" dirty="0">
                <a:solidFill>
                  <a:prstClr val="black"/>
                </a:solidFill>
              </a:rPr>
              <a:t>Flickr</a:t>
            </a:r>
            <a:r>
              <a:rPr lang="en-GB" sz="2000" dirty="0">
                <a:solidFill>
                  <a:prstClr val="black"/>
                </a:solidFill>
              </a:rPr>
              <a:t> [online]. 2013 [cit. 2013-03-14]. </a:t>
            </a:r>
            <a:r>
              <a:rPr lang="en-GB" sz="2000" dirty="0" err="1">
                <a:solidFill>
                  <a:prstClr val="black"/>
                </a:solidFill>
              </a:rPr>
              <a:t>Dostupné</a:t>
            </a:r>
            <a:r>
              <a:rPr lang="en-GB" sz="2000" dirty="0">
                <a:solidFill>
                  <a:prstClr val="black"/>
                </a:solidFill>
              </a:rPr>
              <a:t> z: </a:t>
            </a:r>
            <a:r>
              <a:rPr lang="en-GB" sz="2000" dirty="0">
                <a:solidFill>
                  <a:prstClr val="black"/>
                </a:solidFill>
                <a:hlinkClick r:id="rId4"/>
              </a:rPr>
              <a:t>http://www.flickr.com/photos/nationalzoo/6379061071/sizes/m/in/photostream/</a:t>
            </a:r>
            <a:r>
              <a:rPr lang="en-GB" sz="2000" dirty="0">
                <a:solidFill>
                  <a:prstClr val="black"/>
                </a:solidFill>
              </a:rPr>
              <a:t> </a:t>
            </a:r>
          </a:p>
          <a:p>
            <a:pPr marL="457200" lvl="0" indent="-457200" algn="just">
              <a:buFont typeface="+mj-lt"/>
              <a:buAutoNum type="arabicParenR" startAt="11"/>
            </a:pPr>
            <a:r>
              <a:rPr lang="en-GB" sz="2000" i="1" dirty="0">
                <a:solidFill>
                  <a:prstClr val="black"/>
                </a:solidFill>
              </a:rPr>
              <a:t>Flickr</a:t>
            </a:r>
            <a:r>
              <a:rPr lang="en-GB" sz="2000" dirty="0">
                <a:solidFill>
                  <a:prstClr val="black"/>
                </a:solidFill>
              </a:rPr>
              <a:t> [online]. 2013 [cit. 2013-03-14]. </a:t>
            </a:r>
            <a:r>
              <a:rPr lang="en-GB" sz="2000" dirty="0" err="1">
                <a:solidFill>
                  <a:prstClr val="black"/>
                </a:solidFill>
              </a:rPr>
              <a:t>Dostupné</a:t>
            </a:r>
            <a:r>
              <a:rPr lang="en-GB" sz="2000" dirty="0">
                <a:solidFill>
                  <a:prstClr val="black"/>
                </a:solidFill>
              </a:rPr>
              <a:t> z: </a:t>
            </a:r>
            <a:r>
              <a:rPr lang="en-GB" sz="2000" dirty="0">
                <a:solidFill>
                  <a:prstClr val="black"/>
                </a:solidFill>
                <a:hlinkClick r:id="rId5"/>
              </a:rPr>
              <a:t>http://www.flickr.com/photos/mollivan_laura/131278173/sizes/m/in/photostream/</a:t>
            </a:r>
            <a:r>
              <a:rPr lang="en-GB" sz="2000" dirty="0">
                <a:solidFill>
                  <a:prstClr val="black"/>
                </a:solidFill>
              </a:rPr>
              <a:t> </a:t>
            </a:r>
          </a:p>
          <a:p>
            <a:pPr marL="457200" lvl="0" indent="-457200" algn="just">
              <a:buFont typeface="+mj-lt"/>
              <a:buAutoNum type="arabicParenR" startAt="14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 [online]. 2012 [cit. 2013-03-15]. Dostupné z: </a:t>
            </a:r>
            <a:r>
              <a:rPr lang="pl-PL" sz="2000" dirty="0">
                <a:solidFill>
                  <a:prstClr val="black"/>
                </a:solidFill>
                <a:hlinkClick r:id="rId6"/>
              </a:rPr>
              <a:t>http://commons.wikimedia.org/wiki/File:30-ish_male_tuatara.jpg</a:t>
            </a:r>
            <a:endParaRPr lang="en-GB" sz="2000" dirty="0">
              <a:solidFill>
                <a:prstClr val="black"/>
              </a:solidFill>
            </a:endParaRPr>
          </a:p>
          <a:p>
            <a:pPr marL="457200" lvl="0" indent="-457200" algn="just">
              <a:buFont typeface="+mj-lt"/>
              <a:buAutoNum type="arabicParenR" startAt="14"/>
            </a:pPr>
            <a:r>
              <a:rPr lang="pl-PL" sz="2000" i="1" dirty="0">
                <a:solidFill>
                  <a:prstClr val="black"/>
                </a:solidFill>
              </a:rPr>
              <a:t>Wikimedia</a:t>
            </a:r>
            <a:r>
              <a:rPr lang="pl-PL" sz="2000" dirty="0">
                <a:solidFill>
                  <a:prstClr val="black"/>
                </a:solidFill>
              </a:rPr>
              <a:t> [online]. 2013 [cit. 2013-03-15]. Dostupné z: </a:t>
            </a:r>
            <a:r>
              <a:rPr lang="pl-PL" sz="2000" dirty="0">
                <a:solidFill>
                  <a:prstClr val="black"/>
                </a:solidFill>
                <a:hlinkClick r:id="rId7"/>
              </a:rPr>
              <a:t>http://commons.wikimedia.org/wiki/File:Russell_Crowe_-_Flickr_-_Eva_Rinaldi_Celebrity_and_Live_Music_Photographer_(5).jpg</a:t>
            </a:r>
            <a:endParaRPr lang="en-GB" sz="20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457200" lvl="0" indent="-457200" algn="just">
              <a:buFont typeface="+mj-lt"/>
              <a:buAutoNum type="arabicParenR" startAt="16"/>
            </a:pPr>
            <a:r>
              <a:rPr lang="pl-PL" sz="1900" i="1" dirty="0">
                <a:solidFill>
                  <a:prstClr val="black"/>
                </a:solidFill>
              </a:rPr>
              <a:t>Wikimedia</a:t>
            </a:r>
            <a:r>
              <a:rPr lang="pl-PL" sz="1900" dirty="0">
                <a:solidFill>
                  <a:prstClr val="black"/>
                </a:solidFill>
              </a:rPr>
              <a:t> [online]. 2012 [cit. 2013-03-15]. Dostupné z: </a:t>
            </a:r>
            <a:r>
              <a:rPr lang="pl-PL" sz="1900" dirty="0">
                <a:solidFill>
                  <a:prstClr val="black"/>
                </a:solidFill>
                <a:hlinkClick r:id="rId3"/>
              </a:rPr>
              <a:t>http://commons.wikimedia.org/wiki/File:Edmund_Hillary,_c._1953,_autograph_removed.jpg</a:t>
            </a:r>
            <a:endParaRPr lang="en-GB" sz="1900" dirty="0">
              <a:solidFill>
                <a:prstClr val="black"/>
              </a:solidFill>
            </a:endParaRPr>
          </a:p>
          <a:p>
            <a:pPr marL="457200" lvl="0" indent="-457200" algn="just">
              <a:buFont typeface="+mj-lt"/>
              <a:buAutoNum type="arabicParenR" startAt="16"/>
            </a:pPr>
            <a:r>
              <a:rPr lang="en-GB" sz="1900" i="1" dirty="0">
                <a:solidFill>
                  <a:prstClr val="black"/>
                </a:solidFill>
              </a:rPr>
              <a:t>Wikipedia</a:t>
            </a:r>
            <a:r>
              <a:rPr lang="en-GB" sz="1900" dirty="0">
                <a:solidFill>
                  <a:prstClr val="black"/>
                </a:solidFill>
              </a:rPr>
              <a:t> [online]. 2007 [cit. 2013-03-15]. </a:t>
            </a:r>
            <a:r>
              <a:rPr lang="en-GB" sz="1900" dirty="0" err="1">
                <a:solidFill>
                  <a:prstClr val="black"/>
                </a:solidFill>
              </a:rPr>
              <a:t>Dostupné</a:t>
            </a:r>
            <a:r>
              <a:rPr lang="en-GB" sz="1900" dirty="0">
                <a:solidFill>
                  <a:prstClr val="black"/>
                </a:solidFill>
              </a:rPr>
              <a:t> z: </a:t>
            </a:r>
            <a:r>
              <a:rPr lang="en-GB" sz="1900" dirty="0">
                <a:solidFill>
                  <a:prstClr val="black"/>
                </a:solidFill>
                <a:hlinkClick r:id="rId4"/>
              </a:rPr>
              <a:t>http://uk.wikipedia.org/wiki/%D0%A4%D0%B0%D0%B9%D0%BB:Allblackhaka.jpg</a:t>
            </a:r>
            <a:endParaRPr lang="en-GB" sz="1900" i="1" dirty="0">
              <a:solidFill>
                <a:prstClr val="black"/>
              </a:solidFill>
            </a:endParaRPr>
          </a:p>
          <a:p>
            <a:pPr marL="457200" lvl="0" indent="-457200" algn="just">
              <a:buFont typeface="+mj-lt"/>
              <a:buAutoNum type="arabicParenR" startAt="14"/>
            </a:pPr>
            <a:endParaRPr lang="cs-CZ" sz="2000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cs-CZ" sz="2000" dirty="0">
                <a:solidFill>
                  <a:prstClr val="black"/>
                </a:solidFill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lvl="0"/>
            <a:r>
              <a:rPr lang="en-GB" sz="1900" i="1" dirty="0" err="1">
                <a:solidFill>
                  <a:prstClr val="black"/>
                </a:solidFill>
              </a:rPr>
              <a:t>NewScientist</a:t>
            </a:r>
            <a:r>
              <a:rPr lang="en-GB" sz="1900" dirty="0">
                <a:solidFill>
                  <a:prstClr val="black"/>
                </a:solidFill>
              </a:rPr>
              <a:t> [online]. 2008 [cit. 2013-03-13]. </a:t>
            </a:r>
            <a:r>
              <a:rPr lang="en-GB" sz="1900" dirty="0" err="1">
                <a:solidFill>
                  <a:prstClr val="black"/>
                </a:solidFill>
              </a:rPr>
              <a:t>Dostupné</a:t>
            </a:r>
            <a:r>
              <a:rPr lang="en-GB" sz="1900" dirty="0">
                <a:solidFill>
                  <a:prstClr val="black"/>
                </a:solidFill>
              </a:rPr>
              <a:t> z: </a:t>
            </a:r>
            <a:r>
              <a:rPr lang="en-GB" sz="1900" dirty="0">
                <a:solidFill>
                  <a:prstClr val="black"/>
                </a:solidFill>
                <a:hlinkClick r:id="rId3"/>
              </a:rPr>
              <a:t>http://www.newscientist.com/article/mg19826595.200-rat-remains-help-date-new-zealands-colonisation.html</a:t>
            </a:r>
            <a:endParaRPr lang="en-GB" sz="1900" dirty="0">
              <a:solidFill>
                <a:prstClr val="black"/>
              </a:solidFill>
            </a:endParaRPr>
          </a:p>
          <a:p>
            <a:pPr lvl="0"/>
            <a:r>
              <a:rPr lang="en-GB" sz="1900" i="1" dirty="0">
                <a:solidFill>
                  <a:prstClr val="black"/>
                </a:solidFill>
              </a:rPr>
              <a:t>Wikipedia</a:t>
            </a:r>
            <a:r>
              <a:rPr lang="en-GB" sz="1900" dirty="0">
                <a:solidFill>
                  <a:prstClr val="black"/>
                </a:solidFill>
              </a:rPr>
              <a:t> [online]. 2013 [cit. 2013-03-13]. </a:t>
            </a:r>
            <a:r>
              <a:rPr lang="en-GB" sz="1900" dirty="0" err="1">
                <a:solidFill>
                  <a:prstClr val="black"/>
                </a:solidFill>
              </a:rPr>
              <a:t>Dostupné</a:t>
            </a:r>
            <a:r>
              <a:rPr lang="en-GB" sz="1900" dirty="0">
                <a:solidFill>
                  <a:prstClr val="black"/>
                </a:solidFill>
              </a:rPr>
              <a:t> z: </a:t>
            </a:r>
            <a:r>
              <a:rPr lang="en-GB" sz="1900" dirty="0">
                <a:solidFill>
                  <a:prstClr val="black"/>
                </a:solidFill>
                <a:hlinkClick r:id="rId4"/>
              </a:rPr>
              <a:t>http://en.wikipedia.org/wiki/M%C4%81ori_people#cite_ref-7</a:t>
            </a:r>
            <a:endParaRPr lang="en-GB" sz="1900" i="1" dirty="0">
              <a:solidFill>
                <a:prstClr val="black"/>
              </a:solidFill>
            </a:endParaRPr>
          </a:p>
          <a:p>
            <a:pPr lvl="0"/>
            <a:r>
              <a:rPr lang="pl-PL" sz="1900" i="1" dirty="0">
                <a:solidFill>
                  <a:prstClr val="black"/>
                </a:solidFill>
              </a:rPr>
              <a:t>BBC</a:t>
            </a:r>
            <a:r>
              <a:rPr lang="pl-PL" sz="1900" dirty="0">
                <a:solidFill>
                  <a:prstClr val="black"/>
                </a:solidFill>
              </a:rPr>
              <a:t> [online]. 2013 [cit. 2013-03-13]. Dostupné z: </a:t>
            </a:r>
            <a:r>
              <a:rPr lang="pl-PL" sz="1900" dirty="0">
                <a:solidFill>
                  <a:prstClr val="black"/>
                </a:solidFill>
                <a:hlinkClick r:id="rId5"/>
              </a:rPr>
              <a:t>http://www.bbc.co.uk/news/world-asia-pacific-15370160</a:t>
            </a:r>
            <a:endParaRPr lang="en-GB" sz="1900" dirty="0">
              <a:solidFill>
                <a:prstClr val="black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2571750" y="274638"/>
            <a:ext cx="6115050" cy="1939925"/>
          </a:xfrm>
        </p:spPr>
        <p:txBody>
          <a:bodyPr/>
          <a:lstStyle/>
          <a:p>
            <a:pPr algn="r"/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endParaRPr lang="cs-CZ" sz="32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595453"/>
            <a:ext cx="8229600" cy="3482975"/>
          </a:xfrm>
        </p:spPr>
        <p:txBody>
          <a:bodyPr/>
          <a:lstStyle/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Smart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Notebook a MS Office.</a:t>
            </a:r>
          </a:p>
          <a:p>
            <a:pPr marL="0" indent="0">
              <a:buNone/>
              <a:defRPr/>
            </a:pP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411760" y="1196752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53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1644</TotalTime>
  <Words>927</Words>
  <Application>Microsoft Office PowerPoint</Application>
  <PresentationFormat>Předvádění na obrazovce (4:3)</PresentationFormat>
  <Paragraphs>181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Motiv sady Office</vt:lpstr>
      <vt:lpstr>1_Motiv sady Office</vt:lpstr>
      <vt:lpstr>2_Motiv sady Office</vt:lpstr>
      <vt:lpstr>3_Motiv sady Office</vt:lpstr>
      <vt:lpstr>4_Motiv sady Office</vt:lpstr>
      <vt:lpstr>5_Motiv sady Office</vt:lpstr>
      <vt:lpstr>Obchodní akademie, Střední odborná škola  a Jazyková škola s právem státní jazykové zkoušky,  Hradec Králové</vt:lpstr>
      <vt:lpstr>New Zealand – Basic Facts</vt:lpstr>
      <vt:lpstr>POLITICS</vt:lpstr>
      <vt:lpstr>CITIES</vt:lpstr>
      <vt:lpstr>CITIES</vt:lpstr>
      <vt:lpstr>CITIES</vt:lpstr>
      <vt:lpstr>CITIES</vt:lpstr>
      <vt:lpstr>CITIES</vt:lpstr>
      <vt:lpstr>CITIES</vt:lpstr>
      <vt:lpstr>CITIES</vt:lpstr>
      <vt:lpstr>CITIES</vt:lpstr>
      <vt:lpstr>GEOGRAPHY</vt:lpstr>
      <vt:lpstr>THE PEOPLE OF NEW ZEALAND</vt:lpstr>
      <vt:lpstr>WILDLIFE</vt:lpstr>
      <vt:lpstr>WILDLIFE</vt:lpstr>
      <vt:lpstr>WILDLIFE</vt:lpstr>
      <vt:lpstr>FAMOUS PEOPLE</vt:lpstr>
      <vt:lpstr>POPULAR SPORTS</vt:lpstr>
      <vt:lpstr>REFERENCES – PHOTOGRAPHS (ZDROJE OBRÁZKŮ)</vt:lpstr>
      <vt:lpstr>REFERENCES – PHOTOGRAPHS (ZDROJE OBRÁZKŮ)</vt:lpstr>
      <vt:lpstr>REFERENCES – PHOTOGRAPHS (ZDROJE OBRÁZKŮ)</vt:lpstr>
      <vt:lpstr>REFERENCES – PHOTOGRAPHS (ZDROJE OBRÁZKŮ)</vt:lpstr>
      <vt:lpstr>REFERENCES AND COPYRIGHT (ZDROJE A AUTORSKÁ PRÁVA)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Uživatel</cp:lastModifiedBy>
  <cp:revision>279</cp:revision>
  <dcterms:created xsi:type="dcterms:W3CDTF">2013-03-05T07:35:14Z</dcterms:created>
  <dcterms:modified xsi:type="dcterms:W3CDTF">2013-11-22T20:58:02Z</dcterms:modified>
</cp:coreProperties>
</file>