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708" r:id="rId3"/>
    <p:sldMasterId id="2147483720" r:id="rId4"/>
  </p:sldMasterIdLst>
  <p:notesMasterIdLst>
    <p:notesMasterId r:id="rId17"/>
  </p:notesMasterIdLst>
  <p:sldIdLst>
    <p:sldId id="257" r:id="rId5"/>
    <p:sldId id="260" r:id="rId6"/>
    <p:sldId id="292" r:id="rId7"/>
    <p:sldId id="261" r:id="rId8"/>
    <p:sldId id="268" r:id="rId9"/>
    <p:sldId id="264" r:id="rId10"/>
    <p:sldId id="267" r:id="rId11"/>
    <p:sldId id="266" r:id="rId12"/>
    <p:sldId id="269" r:id="rId13"/>
    <p:sldId id="285" r:id="rId14"/>
    <p:sldId id="289" r:id="rId15"/>
    <p:sldId id="29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>
        <p:scale>
          <a:sx n="60" d="100"/>
          <a:sy n="60" d="100"/>
        </p:scale>
        <p:origin x="-153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98BA7-8199-4F5F-B98A-2079705F0A5D}" type="datetimeFigureOut">
              <a:rPr lang="en-GB" smtClean="0"/>
              <a:t>01/02/2014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85331-96D5-4EF4-98F6-34B8D4C4E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616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3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871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38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73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93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85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93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541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77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80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4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3756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1524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C12AA-92B9-4740-98FE-734756ABB77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6A24C-DB79-4AD9-B97F-E28E5EC058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39917"/>
      </p:ext>
    </p:extLst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81592-892D-4BA4-B19A-CCD67CE1EF5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41D0B-2EC4-40F8-B5E3-05A7653E8CC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05097"/>
      </p:ext>
    </p:extLst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3137F-AF5F-407E-A861-808EE1C7BF4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236E0-AD37-49F9-9B7B-84704240E0B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760696"/>
      </p:ext>
    </p:extLst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AF863-5C72-4254-8DB0-9CF19625F6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7ED0BB-F38E-4073-9DF1-7F19215D91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488173"/>
      </p:ext>
    </p:extLst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5461C-386E-43A6-A807-C9F2C9A8815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BB6B5-4784-408C-9ECA-4F57D8D5AF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576685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6AC1F-1827-4EBC-A2F9-39AFCDB17BF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0DA37-E665-493C-8B40-429A6D7368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281390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EF048-A014-456F-8D04-535B8EDC1C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8990B-75D8-4655-B14D-6D6A1D88762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994297"/>
      </p:ext>
    </p:extLst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75009-8B27-4393-ACC6-0F0C7E46B5E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A3C3D-0C00-47E8-A26A-16F6753160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24637"/>
      </p:ext>
    </p:extLst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77FAF-0F50-4EA8-854E-780756C9EB8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CA478-1243-4B6B-BB53-22CECB72080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258863"/>
      </p:ext>
    </p:extLst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19D60-E840-431B-80D5-33971A57A4A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E6367-7F0F-4617-B798-670BCEFA25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527405"/>
      </p:ext>
    </p:extLst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9AE56-3DDD-48B6-BF69-49CFFE56BD6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99EC6-5F5D-4A9C-B816-F41F4D903FA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83240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001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D415DFF-4339-4D0D-A5C9-6FD90120D5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0D1045E-8BDB-419B-A111-DEF3D23CF8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917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Elizabeth_II_greets_NASA_GSFC_employees,_May_8,_2007_edit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www.flickr.com/photos/comsec/4517357491/" TargetMode="External"/><Relationship Id="rId4" Type="http://schemas.openxmlformats.org/officeDocument/2006/relationships/hyperlink" Target="http://commons.wikimedia.org/wiki/File:Commonwealth_of_Nations_members_with_territories.pn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mmonwealth.org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Relationship Id="rId5" Type="http://schemas.openxmlformats.org/officeDocument/2006/relationships/hyperlink" Target="http://en.wikipedia.org/wiki/Commonwealth_Games" TargetMode="External"/><Relationship Id="rId4" Type="http://schemas.openxmlformats.org/officeDocument/2006/relationships/hyperlink" Target="http://en.wikipedia.org/wiki/Commonwealth_of_Nations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4410492"/>
              </p:ext>
            </p:extLst>
          </p:nvPr>
        </p:nvGraphicFramePr>
        <p:xfrm>
          <a:off x="250825" y="2781300"/>
          <a:ext cx="8569325" cy="40571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noProof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noProof="0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Vít Klimeš</a:t>
                      </a:r>
                      <a:endParaRPr lang="cs-CZ" sz="1800" b="0" noProof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noProof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noProof="0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VY_32_INOVACE_4_ANGLICKY_JAZYK_REALIE_19 </a:t>
                      </a:r>
                      <a:r>
                        <a:rPr lang="cs-CZ" sz="1800" b="1" noProof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Commonwealth</a:t>
                      </a:r>
                      <a:r>
                        <a:rPr lang="cs-CZ" sz="1800" b="1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- prezentace </a:t>
                      </a:r>
                      <a:endParaRPr lang="cs-CZ" sz="1800" b="1" noProof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noProof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ANJ - Reálie 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noProof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noProof="0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Obchodní akademie, Veřejnosprávní činnost,</a:t>
                      </a:r>
                      <a:r>
                        <a:rPr lang="cs-CZ" sz="1800" baseline="0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Sociální činnost</a:t>
                      </a:r>
                      <a:r>
                        <a:rPr lang="cs-CZ" sz="1800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 ročník</a:t>
                      </a:r>
                      <a:endParaRPr lang="cs-CZ" sz="1800" noProof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noProof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noProof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noProof="0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leden 2014</a:t>
                      </a:r>
                      <a:endParaRPr lang="cs-CZ" sz="1800" noProof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noProof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noProof="0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aseline="0" noProof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Commonwealth</a:t>
                      </a:r>
                      <a:r>
                        <a:rPr lang="cs-CZ" sz="1400" baseline="0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- prezentace, </a:t>
                      </a:r>
                      <a:r>
                        <a:rPr lang="cs-CZ" sz="1400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základní fakta, členské státy a oblast</a:t>
                      </a:r>
                      <a:r>
                        <a:rPr lang="cs-CZ" sz="1400" baseline="0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 působnosti</a:t>
                      </a:r>
                      <a:endParaRPr lang="cs-CZ" sz="1400" noProof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noProof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noProof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noProof="0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noProof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noProof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545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itchFamily="34" charset="0"/>
                <a:cs typeface="Arial" pitchFamily="34" charset="0"/>
              </a:rPr>
              <a:t>The Commonwealth of Nations – Basic Facts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5069160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Commonwealth of Nations is an intergovernmental organisation that consists of 53 member states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-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mostly former territories of the past British Empire.</a:t>
            </a:r>
          </a:p>
          <a:p>
            <a:pPr algn="just">
              <a:buClr>
                <a:srgbClr val="CC0066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was constituted by the London Declaration in 1949.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works by intergovernmental consensus.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endParaRPr lang="en-GB" sz="2400" dirty="0" smtClean="0"/>
          </a:p>
          <a:p>
            <a:pPr lvl="0" algn="just">
              <a:buClr>
                <a:srgbClr val="CC0066"/>
              </a:buClr>
            </a:pPr>
            <a:endParaRPr lang="en-GB" sz="2400" dirty="0" smtClean="0"/>
          </a:p>
          <a:p>
            <a:pPr lvl="0" algn="just">
              <a:buClr>
                <a:srgbClr val="CC0066"/>
              </a:buClr>
            </a:pPr>
            <a:endParaRPr lang="en-GB" sz="2400" dirty="0" smtClean="0"/>
          </a:p>
          <a:p>
            <a:pPr marL="0" lvl="0" indent="0" algn="just">
              <a:buClr>
                <a:srgbClr val="CC0066"/>
              </a:buClr>
              <a:buNone/>
            </a:pPr>
            <a:endParaRPr lang="en-GB" sz="2000" dirty="0" smtClean="0"/>
          </a:p>
          <a:p>
            <a:pPr lvl="0" algn="just">
              <a:buClr>
                <a:srgbClr val="CC0066"/>
              </a:buClr>
            </a:pPr>
            <a:r>
              <a:rPr lang="en-U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head of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en-US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he </a:t>
            </a:r>
            <a:r>
              <a:rPr lang="en-U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Commonwealth is Queen Elizabeth II</a:t>
            </a:r>
            <a:r>
              <a:rPr lang="en-US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Her role includes a number of symbolic functions.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241" y="3631042"/>
            <a:ext cx="1392864" cy="19268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4852" y="5589240"/>
            <a:ext cx="23016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Obr.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Queen Elizabeth II [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1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sp>
        <p:nvSpPr>
          <p:cNvPr id="8" name="Šipka doprava 7"/>
          <p:cNvSpPr/>
          <p:nvPr/>
        </p:nvSpPr>
        <p:spPr>
          <a:xfrm rot="10800000">
            <a:off x="2434619" y="3874386"/>
            <a:ext cx="3903118" cy="1440160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53758" y="4363633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Queen Elizabeth II</a:t>
            </a:r>
            <a:endParaRPr lang="en-GB" sz="2400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105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8" grpId="0" animBg="1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itchFamily="34" charset="0"/>
                <a:cs typeface="Arial" pitchFamily="34" charset="0"/>
              </a:rPr>
              <a:t>The Commonwealth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of </a:t>
            </a:r>
            <a:r>
              <a:rPr lang="en-US" dirty="0">
                <a:latin typeface="Arial" pitchFamily="34" charset="0"/>
                <a:cs typeface="Arial" pitchFamily="34" charset="0"/>
              </a:rPr>
              <a:t>Nations –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Member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States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As declared in the London Declaration all the member states are "free and equal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“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6209413"/>
            <a:ext cx="39604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</a:rPr>
              <a:t> </a:t>
            </a:r>
            <a:r>
              <a:rPr lang="cs-CZ" sz="1000" dirty="0" smtClean="0">
                <a:solidFill>
                  <a:prstClr val="black"/>
                </a:solidFill>
              </a:rPr>
              <a:t> 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2 The Commonwealth of Nations on a map [2]</a:t>
            </a:r>
            <a:endParaRPr lang="en-GB" sz="1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70396"/>
            <a:ext cx="8218917" cy="3801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6437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The Commonwealth of Nations – Member States – American continents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90555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Canada is the largest member state of the Commonwealth.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Considering Central America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member states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we can mention Jamaica or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Bahamas.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Guyana is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Commonwealth member state located in the north of South America.</a:t>
            </a:r>
          </a:p>
          <a:p>
            <a:pPr lvl="0" algn="just">
              <a:buClr>
                <a:srgbClr val="CC0066"/>
              </a:buClr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6013756"/>
            <a:ext cx="40324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2105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Commonwealth of Nations – Member States – Asia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83663"/>
            <a:ext cx="8229600" cy="4709120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There are also some former territories of the British Empire in Asia which are part of the Commonwealth such as:</a:t>
            </a:r>
          </a:p>
          <a:p>
            <a:pPr marL="1700213" lvl="0" algn="just">
              <a:buClr>
                <a:srgbClr val="CC0066"/>
              </a:buClr>
              <a:tabLst>
                <a:tab pos="1608138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India</a:t>
            </a:r>
          </a:p>
          <a:p>
            <a:pPr marL="1700213" lvl="0" algn="just">
              <a:buClr>
                <a:srgbClr val="CC0066"/>
              </a:buClr>
              <a:tabLst>
                <a:tab pos="1608138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Pakistan</a:t>
            </a:r>
          </a:p>
          <a:p>
            <a:pPr marL="1700213" lvl="0" algn="just">
              <a:buClr>
                <a:srgbClr val="CC0066"/>
              </a:buClr>
              <a:tabLst>
                <a:tab pos="1608138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Malaysia</a:t>
            </a:r>
          </a:p>
          <a:p>
            <a:pPr marL="1700213" lvl="0" algn="just">
              <a:buClr>
                <a:srgbClr val="CC0066"/>
              </a:buClr>
              <a:tabLst>
                <a:tab pos="1608138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Bangladesh</a:t>
            </a:r>
          </a:p>
          <a:p>
            <a:pPr marL="1700213" lvl="0" algn="just">
              <a:buClr>
                <a:srgbClr val="CC0066"/>
              </a:buClr>
              <a:tabLst>
                <a:tab pos="1608138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Sri Lanka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568952" cy="1143000"/>
          </a:xfrm>
        </p:spPr>
        <p:txBody>
          <a:bodyPr/>
          <a:lstStyle/>
          <a:p>
            <a:r>
              <a:rPr lang="en-GB" sz="3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Commonwealth of Nations – Member States – Australia and Oceania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76243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Australia and New Zealand are the largest countries </a:t>
            </a:r>
            <a:b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 Australia and Oceania which are member states of the Commonwealth of Nations.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other member states in this area are small island nations, such as Fiji, Samoa and so on.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767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Commonwealth of Nations – Member States – Africa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9661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most member states of the Commonwealth of Nations come from Africa.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There are 18 of them e.g.:</a:t>
            </a:r>
          </a:p>
          <a:p>
            <a:pPr marL="4398963" lvl="0" indent="-36195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South Africa</a:t>
            </a:r>
          </a:p>
          <a:p>
            <a:pPr marL="4398963" lvl="0" indent="-36195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Kenya</a:t>
            </a:r>
          </a:p>
          <a:p>
            <a:pPr marL="4398963" lvl="0" indent="-36195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Tanzania</a:t>
            </a:r>
          </a:p>
          <a:p>
            <a:pPr marL="4398963" lvl="0" indent="-36195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Botswana</a:t>
            </a:r>
          </a:p>
          <a:p>
            <a:pPr marL="4398963" lvl="0" indent="-36195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Cameroon</a:t>
            </a:r>
          </a:p>
          <a:p>
            <a:pPr lvl="0" algn="just">
              <a:buClr>
                <a:srgbClr val="CC0066"/>
              </a:buClr>
            </a:pP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Commonwealth of Nations – Member States – Europe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United Kingdom, Malta and Cyprus are the Commonwealth member states located in Europe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Commonwealth of Nations – fields of activities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19532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Commonwealth organisations work in a lot of different fields such as economic and social development, law, environmental issues, education and so on.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Commonwealth Games is the third largest sporting event in the world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which takes place every four years and the next one will be held in Scotland in 2014.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323528" y="6149289"/>
            <a:ext cx="869616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Commonwealth Secretary-General Kamalesh Sharma stands next to the logo for the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2010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Commonwealth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Games 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67520"/>
            <a:ext cx="2736304" cy="2253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7306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457200" lvl="0" indent="-457200">
              <a:buFont typeface="+mj-lt"/>
              <a:buAutoNum type="arabicParenR"/>
            </a:pPr>
            <a:r>
              <a:rPr lang="cs-CZ" sz="2000" i="1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Wikipedia</a:t>
            </a:r>
            <a:r>
              <a:rPr lang="cs-CZ" sz="20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[online]. 2012 [cit. 2013-03-07]. Dostupné z: </a:t>
            </a:r>
            <a:r>
              <a:rPr lang="cs-CZ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http://en.wikipedia.org/wiki/File:Elizabeth_II_greets_NASA_GSFC_employees,_May_8,_</a:t>
            </a:r>
            <a:r>
              <a:rPr lang="cs-CZ" sz="20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2007_edit.jpg</a:t>
            </a:r>
            <a:endParaRPr lang="cs-CZ" sz="20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BASTIN8. &lt;i&gt;</a:t>
            </a:r>
            <a:r>
              <a:rPr lang="cs-CZ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&lt;/i&gt; [online]. 2009 [cit. 2013-12-27]. Dostupné z: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commons.wikimedia.org/wiki/File:Commonwealth_of_Nations_members_with_territories.png</a:t>
            </a:r>
            <a:endParaRPr lang="en-US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pl-PL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Flickr</a:t>
            </a:r>
            <a:r>
              <a:rPr lang="pl-PL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l-PL" sz="2000" dirty="0">
                <a:latin typeface="Arial" panose="020B0604020202020204" pitchFamily="34" charset="0"/>
                <a:cs typeface="Arial" panose="020B0604020202020204" pitchFamily="34" charset="0"/>
              </a:rPr>
              <a:t>[online]. 2008 [cit. 2013-12-27]. Dostupné z: </a:t>
            </a:r>
            <a:r>
              <a:rPr lang="pl-PL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http://www.flickr.com/photos/comsec/4517357491</a:t>
            </a:r>
            <a:r>
              <a:rPr lang="pl-PL" sz="20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</a:t>
            </a:r>
            <a:endParaRPr lang="pl-PL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AND COPYRIGHT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ZDROJE A AUTORSKÁ PRÁVA)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Commonwealth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[online]. 2013 [cit. 2013-12-27].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Dostupné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z: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http://thecommonwealth.org/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l-PL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Wikipedia </a:t>
            </a:r>
            <a:r>
              <a:rPr lang="pl-PL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[online]. 2013 [cit. 2013-12-27]. Dostupné z: </a:t>
            </a:r>
            <a:r>
              <a:rPr lang="pl-PL" sz="20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http://en.wikipedia.org/wiki/Commonwealth_of_Nations</a:t>
            </a:r>
            <a:endParaRPr lang="en-GB" sz="19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fr-FR" sz="2000" i="1" dirty="0">
                <a:latin typeface="Arial" panose="020B0604020202020204" pitchFamily="34" charset="0"/>
                <a:cs typeface="Arial" panose="020B0604020202020204" pitchFamily="34" charset="0"/>
              </a:rPr>
              <a:t>Wikipedia 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[online]. 2013 [cit. 2013-12-27]. Dostupné z: 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</a:t>
            </a:r>
            <a:r>
              <a:rPr lang="fr-FR" sz="20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en.wikipedia.org/wiki/Commonwealth_Games</a:t>
            </a:r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74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2571750" y="274638"/>
            <a:ext cx="6115050" cy="1939925"/>
          </a:xfrm>
        </p:spPr>
        <p:txBody>
          <a:bodyPr/>
          <a:lstStyle/>
          <a:p>
            <a:pPr algn="r"/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endParaRPr lang="cs-CZ" sz="3200" b="1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8"/>
            <a:ext cx="8229600" cy="3482975"/>
          </a:xfrm>
        </p:spPr>
        <p:txBody>
          <a:bodyPr/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 smtClean="0">
                <a:latin typeface="Arial" pitchFamily="34" charset="0"/>
                <a:cs typeface="Arial" pitchFamily="34" charset="0"/>
              </a:rPr>
            </a:br>
            <a:r>
              <a:rPr lang="ru-RU" sz="1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Všechny neocitované kliparty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a další grafické objekty 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jsou součástí prostředků výukového sw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Smart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Notebook a MS Office.</a:t>
            </a:r>
          </a:p>
          <a:p>
            <a:pPr marL="0" indent="0">
              <a:buNone/>
              <a:defRPr/>
            </a:pP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699792" y="1268760"/>
            <a:ext cx="58326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AND COPYRIGHT</a:t>
            </a:r>
            <a:b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A AUTORSKÁ PRÁVA)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99536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3783</TotalTime>
  <Words>582</Words>
  <Application>Microsoft Office PowerPoint</Application>
  <PresentationFormat>Předvádění na obrazovce (4:3)</PresentationFormat>
  <Paragraphs>82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Motiv sady Office</vt:lpstr>
      <vt:lpstr>1_Motiv sady Office</vt:lpstr>
      <vt:lpstr>4_Motiv sady Office</vt:lpstr>
      <vt:lpstr>5_Motiv sady Office</vt:lpstr>
      <vt:lpstr>Obchodní akademie, Střední odborná škola  a Jazyková škola s právem státní jazykové zkoušky,  Hradec Králové</vt:lpstr>
      <vt:lpstr>The Commonwealth of Nations – Basic Facts</vt:lpstr>
      <vt:lpstr>The Commonwealth of Nations – Member States</vt:lpstr>
      <vt:lpstr>The Commonwealth of Nations – Member States – American continents</vt:lpstr>
      <vt:lpstr>The Commonwealth of Nations – Member States – Asia</vt:lpstr>
      <vt:lpstr>The Commonwealth of Nations – Member States – Australia and Oceania</vt:lpstr>
      <vt:lpstr>The Commonwealth of Nations – Member States – Africa</vt:lpstr>
      <vt:lpstr>The Commonwealth of Nations – Member States – Europe</vt:lpstr>
      <vt:lpstr>The Commonwealth of Nations – fields of activities</vt:lpstr>
      <vt:lpstr>REFERENCES – PHOTOGRAPHS (ZDROJE OBRÁZKŮ)</vt:lpstr>
      <vt:lpstr>REFERENCES AND COPYRIGHT (ZDROJE A AUTORSKÁ PRÁVA)</vt:lpstr>
      <vt:lpstr>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Klimeš Vít</dc:creator>
  <cp:lastModifiedBy>Uživatel</cp:lastModifiedBy>
  <cp:revision>611</cp:revision>
  <dcterms:created xsi:type="dcterms:W3CDTF">2013-03-05T07:35:14Z</dcterms:created>
  <dcterms:modified xsi:type="dcterms:W3CDTF">2014-02-01T22:00:15Z</dcterms:modified>
</cp:coreProperties>
</file>