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err="1" smtClean="0"/>
            <a:t>Adjectives</a:t>
          </a:r>
          <a:r>
            <a:rPr lang="cs-CZ" dirty="0" smtClean="0"/>
            <a:t> – </a:t>
          </a:r>
          <a:r>
            <a:rPr lang="cs-CZ" dirty="0" err="1" smtClean="0"/>
            <a:t>comparative</a:t>
          </a:r>
          <a:r>
            <a:rPr lang="cs-CZ" dirty="0" smtClean="0"/>
            <a:t> and superlative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smtClean="0"/>
            <a:t>VY_32_INOVACE_13_Anglický </a:t>
          </a:r>
          <a:r>
            <a:rPr lang="cs-CZ" dirty="0" smtClean="0"/>
            <a:t>jazyk 6.ročník_Adjectives – </a:t>
          </a:r>
          <a:r>
            <a:rPr lang="cs-CZ" dirty="0" err="1" smtClean="0"/>
            <a:t>comparative</a:t>
          </a:r>
          <a:r>
            <a:rPr lang="cs-CZ" dirty="0" smtClean="0"/>
            <a:t> and superlative</a:t>
          </a:r>
          <a:endParaRPr lang="cs-CZ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35EC8A-494B-4FCD-8923-8D6D0070009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84EC01-8A74-4F5E-96B9-2DF98759C68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4E02DE-CE5A-4401-828E-0A5558723FD2}" type="presOf" srcId="{D1B46980-6531-4606-95E6-44980827E919}" destId="{2BE915AB-18AA-4053-B92C-3BFC9ED204BB}" srcOrd="1" destOrd="0" presId="urn:microsoft.com/office/officeart/2005/8/layout/target3"/>
    <dgm:cxn modelId="{8ACFC9B4-E0DA-40DC-9FD5-E80F30BC223D}" type="presOf" srcId="{D8197B8C-B260-4A16-BDF4-0947B075E274}" destId="{5A5FFA88-C948-4069-8E93-59FA12366E83}" srcOrd="1" destOrd="0" presId="urn:microsoft.com/office/officeart/2005/8/layout/target3"/>
    <dgm:cxn modelId="{2EE6DB78-CA77-471F-9796-E6BB3EAF5A20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1AD812-49D4-454B-87C0-94918BB91457}" type="presOf" srcId="{D1D4F407-5343-4D3F-B5B9-D407B03CAEB4}" destId="{D005CE8C-CC26-4C3E-AC11-E15060ECD759}" srcOrd="0" destOrd="0" presId="urn:microsoft.com/office/officeart/2005/8/layout/target3"/>
    <dgm:cxn modelId="{620FAB3F-426F-4F30-AED3-9FB7F8E2F34C}" type="presOf" srcId="{B651F6E3-6281-48DB-9319-2AEAFDAE7572}" destId="{6BB5E863-4638-4E1D-BFDE-399D028AC4ED}" srcOrd="1" destOrd="0" presId="urn:microsoft.com/office/officeart/2005/8/layout/target3"/>
    <dgm:cxn modelId="{2B0BB359-EE2C-462D-B999-B071762BEAA1}" type="presOf" srcId="{757F3AB3-0718-4624-B441-E567A8F0AB56}" destId="{333A1088-737F-45CB-B68E-254E46348037}" srcOrd="0" destOrd="0" presId="urn:microsoft.com/office/officeart/2005/8/layout/target3"/>
    <dgm:cxn modelId="{ED63BD69-F6C5-482C-96BB-DDFE6077EA1C}" type="presOf" srcId="{D1D4F407-5343-4D3F-B5B9-D407B03CAEB4}" destId="{AED2198E-93D5-4001-81B4-73124B309672}" srcOrd="1" destOrd="0" presId="urn:microsoft.com/office/officeart/2005/8/layout/target3"/>
    <dgm:cxn modelId="{1D576827-57CD-49F9-BD8D-1793326D4C63}" type="presOf" srcId="{4C35D32F-0EAB-4CD7-82EE-45574DC2A586}" destId="{890E4F0B-2866-4A3F-A3C7-2A14B1797930}" srcOrd="1" destOrd="0" presId="urn:microsoft.com/office/officeart/2005/8/layout/target3"/>
    <dgm:cxn modelId="{8CB2128C-A454-4CC5-8CF6-6A218672B69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64FAE6-BD0B-490D-AA31-D1E843D2B878}" type="presParOf" srcId="{333A1088-737F-45CB-B68E-254E46348037}" destId="{F5ABB229-8D3B-4694-996A-96F23CF14429}" srcOrd="0" destOrd="0" presId="urn:microsoft.com/office/officeart/2005/8/layout/target3"/>
    <dgm:cxn modelId="{C5C41F17-FA9F-4957-9654-198D5FEB612E}" type="presParOf" srcId="{333A1088-737F-45CB-B68E-254E46348037}" destId="{F41139FD-01EE-4571-8B17-4FB00FC51163}" srcOrd="1" destOrd="0" presId="urn:microsoft.com/office/officeart/2005/8/layout/target3"/>
    <dgm:cxn modelId="{04C46BFB-6A10-4A2B-9989-B1972D8910D1}" type="presParOf" srcId="{333A1088-737F-45CB-B68E-254E46348037}" destId="{D005CE8C-CC26-4C3E-AC11-E15060ECD759}" srcOrd="2" destOrd="0" presId="urn:microsoft.com/office/officeart/2005/8/layout/target3"/>
    <dgm:cxn modelId="{EE033BEA-44F7-48EA-8CCA-8F736ECB8E8E}" type="presParOf" srcId="{333A1088-737F-45CB-B68E-254E46348037}" destId="{2C702D82-9B77-49B7-9568-BB8EB47C3372}" srcOrd="3" destOrd="0" presId="urn:microsoft.com/office/officeart/2005/8/layout/target3"/>
    <dgm:cxn modelId="{9A08B6CF-6C68-4611-A081-6B25D54E5F25}" type="presParOf" srcId="{333A1088-737F-45CB-B68E-254E46348037}" destId="{A52A0455-90FF-4808-ABD0-F02540D31D5A}" srcOrd="4" destOrd="0" presId="urn:microsoft.com/office/officeart/2005/8/layout/target3"/>
    <dgm:cxn modelId="{70972FD6-CF64-48A1-8519-496BB6C4543B}" type="presParOf" srcId="{333A1088-737F-45CB-B68E-254E46348037}" destId="{6140AFEC-043D-4C43-A2F9-D0F5331DF3A3}" srcOrd="5" destOrd="0" presId="urn:microsoft.com/office/officeart/2005/8/layout/target3"/>
    <dgm:cxn modelId="{0BF914C6-E653-4965-8EBB-BE126C509BEF}" type="presParOf" srcId="{333A1088-737F-45CB-B68E-254E46348037}" destId="{9358AC05-5D7D-4327-9F80-1AD486AEA664}" srcOrd="6" destOrd="0" presId="urn:microsoft.com/office/officeart/2005/8/layout/target3"/>
    <dgm:cxn modelId="{C4BA65D2-52D2-42CF-AA0E-741459311D94}" type="presParOf" srcId="{333A1088-737F-45CB-B68E-254E46348037}" destId="{313FC574-E1CD-4FB4-B054-0B805CE0447D}" srcOrd="7" destOrd="0" presId="urn:microsoft.com/office/officeart/2005/8/layout/target3"/>
    <dgm:cxn modelId="{6D40023B-D3AB-4B94-A0DD-E4BD69082608}" type="presParOf" srcId="{333A1088-737F-45CB-B68E-254E46348037}" destId="{619D679B-A015-4ECF-8348-D1034C574F40}" srcOrd="8" destOrd="0" presId="urn:microsoft.com/office/officeart/2005/8/layout/target3"/>
    <dgm:cxn modelId="{FE542C21-6D81-4B4E-9FD2-5F95649C12B1}" type="presParOf" srcId="{333A1088-737F-45CB-B68E-254E46348037}" destId="{322283A8-4A27-4CDA-BAE3-F381106A9174}" srcOrd="9" destOrd="0" presId="urn:microsoft.com/office/officeart/2005/8/layout/target3"/>
    <dgm:cxn modelId="{4CF2C71F-C8D8-43AC-B907-C88D3FF39DA9}" type="presParOf" srcId="{333A1088-737F-45CB-B68E-254E46348037}" destId="{FFC9F71D-1B4F-4AD9-A4A6-86ADEFC8AF5C}" srcOrd="10" destOrd="0" presId="urn:microsoft.com/office/officeart/2005/8/layout/target3"/>
    <dgm:cxn modelId="{813959A6-8F43-4072-8934-3B3517B4A31C}" type="presParOf" srcId="{333A1088-737F-45CB-B68E-254E46348037}" destId="{25B08C86-7E15-44DC-BE7F-FFB55DD49D12}" srcOrd="11" destOrd="0" presId="urn:microsoft.com/office/officeart/2005/8/layout/target3"/>
    <dgm:cxn modelId="{D0532AA8-7E75-4BBD-9B9D-24E1A043C578}" type="presParOf" srcId="{333A1088-737F-45CB-B68E-254E46348037}" destId="{76644BE8-9D7C-4C09-B250-3D10AF48CBB7}" srcOrd="12" destOrd="0" presId="urn:microsoft.com/office/officeart/2005/8/layout/target3"/>
    <dgm:cxn modelId="{BAC81B6C-1D55-4C08-A70E-4A85404CDDBF}" type="presParOf" srcId="{333A1088-737F-45CB-B68E-254E46348037}" destId="{EE85B701-7295-41C0-BA7A-34D3756A2AE6}" srcOrd="13" destOrd="0" presId="urn:microsoft.com/office/officeart/2005/8/layout/target3"/>
    <dgm:cxn modelId="{01E8BEC2-6ABB-44F5-9501-5C5A79D6F372}" type="presParOf" srcId="{333A1088-737F-45CB-B68E-254E46348037}" destId="{8BEBB6EC-1DAA-4CAC-8A25-BC0FCBD5DBD5}" srcOrd="14" destOrd="0" presId="urn:microsoft.com/office/officeart/2005/8/layout/target3"/>
    <dgm:cxn modelId="{51CAD879-0740-43D3-86EA-3B87C54EF7EC}" type="presParOf" srcId="{333A1088-737F-45CB-B68E-254E46348037}" destId="{AED2198E-93D5-4001-81B4-73124B309672}" srcOrd="15" destOrd="0" presId="urn:microsoft.com/office/officeart/2005/8/layout/target3"/>
    <dgm:cxn modelId="{4E2E1DBB-8AFB-4295-9D26-6222390399D5}" type="presParOf" srcId="{333A1088-737F-45CB-B68E-254E46348037}" destId="{2BE915AB-18AA-4053-B92C-3BFC9ED204BB}" srcOrd="16" destOrd="0" presId="urn:microsoft.com/office/officeart/2005/8/layout/target3"/>
    <dgm:cxn modelId="{5E6984D6-241D-4FE6-8630-824E83CEFFF4}" type="presParOf" srcId="{333A1088-737F-45CB-B68E-254E46348037}" destId="{6BB5E863-4638-4E1D-BFDE-399D028AC4ED}" srcOrd="17" destOrd="0" presId="urn:microsoft.com/office/officeart/2005/8/layout/target3"/>
    <dgm:cxn modelId="{D4D6B1A6-01CA-4ED5-98BC-3648FD60CA55}" type="presParOf" srcId="{333A1088-737F-45CB-B68E-254E46348037}" destId="{5A5FFA88-C948-4069-8E93-59FA12366E83}" srcOrd="18" destOrd="0" presId="urn:microsoft.com/office/officeart/2005/8/layout/target3"/>
    <dgm:cxn modelId="{6FCFA0B4-E614-4CC6-BA2E-B37A494124B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Lenka Hrnčířová</a:t>
          </a:r>
          <a:endParaRPr lang="cs-CZ" sz="11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VY_32_INOVACE_13_Anglický </a:t>
          </a:r>
          <a:r>
            <a:rPr lang="cs-CZ" sz="1100" kern="1200" dirty="0" smtClean="0"/>
            <a:t>jazyk 6.ročník_Adjectives – </a:t>
          </a:r>
          <a:r>
            <a:rPr lang="cs-CZ" sz="1100" kern="1200" dirty="0" err="1" smtClean="0"/>
            <a:t>comparative</a:t>
          </a:r>
          <a:r>
            <a:rPr lang="cs-CZ" sz="1100" kern="1200" dirty="0" smtClean="0"/>
            <a:t> and superlative</a:t>
          </a:r>
          <a:endParaRPr lang="cs-CZ" sz="11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</a:t>
          </a:r>
          <a:r>
            <a:rPr lang="cs-CZ" sz="1100" kern="1200" dirty="0" err="1" smtClean="0"/>
            <a:t>Adjectives</a:t>
          </a:r>
          <a:r>
            <a:rPr lang="cs-CZ" sz="1100" kern="1200" dirty="0" smtClean="0"/>
            <a:t> – </a:t>
          </a:r>
          <a:r>
            <a:rPr lang="cs-CZ" sz="1100" kern="1200" dirty="0" err="1" smtClean="0"/>
            <a:t>comparative</a:t>
          </a:r>
          <a:r>
            <a:rPr lang="cs-CZ" sz="1100" kern="1200" dirty="0" smtClean="0"/>
            <a:t> and superlative</a:t>
          </a:r>
          <a:endParaRPr lang="cs-CZ" sz="11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E4C8E-85B9-459B-84E6-D4FBA86EE520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4CDD4C-18E7-4446-BB67-07EBF38C7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529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568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845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524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5076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4523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239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549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736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9667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DD4C-18E7-4446-BB67-07EBF38C70A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878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925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713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373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19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31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914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209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47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226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054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32D5F-B276-4D4C-A0F2-684445B875EF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07E8C-3E56-4CC4-BC22-983F67250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640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0951448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18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530344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Anglický jazyk  6. ročník  </a:t>
            </a:r>
          </a:p>
          <a:p>
            <a:r>
              <a:rPr lang="cs-CZ" sz="2400" dirty="0" err="1" smtClean="0"/>
              <a:t>Adjectives</a:t>
            </a:r>
            <a:r>
              <a:rPr lang="cs-CZ" sz="2400" dirty="0" smtClean="0"/>
              <a:t> – </a:t>
            </a:r>
            <a:r>
              <a:rPr lang="cs-CZ" sz="2400" dirty="0" err="1" smtClean="0"/>
              <a:t>comparative</a:t>
            </a:r>
            <a:r>
              <a:rPr lang="cs-CZ" sz="2400" dirty="0" smtClean="0"/>
              <a:t> and superlative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Pomůcky: fixy na interaktivní tabuli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0797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92088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err="1" smtClean="0">
                <a:solidFill>
                  <a:srgbClr val="FF0000"/>
                </a:solidFill>
              </a:rPr>
              <a:t>Adjectives</a:t>
            </a:r>
            <a:endParaRPr lang="cs-CZ" sz="3600" b="1" u="sng" dirty="0" smtClean="0">
              <a:solidFill>
                <a:srgbClr val="FF0000"/>
              </a:solidFill>
            </a:endParaRPr>
          </a:p>
          <a:p>
            <a:endParaRPr lang="cs-CZ" sz="2800" b="1" u="sng" dirty="0">
              <a:solidFill>
                <a:srgbClr val="FF0000"/>
              </a:solidFill>
            </a:endParaRPr>
          </a:p>
          <a:p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492896"/>
            <a:ext cx="7256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What</a:t>
            </a:r>
            <a:r>
              <a:rPr lang="cs-CZ" sz="3200" b="1" dirty="0" smtClean="0"/>
              <a:t> are </a:t>
            </a:r>
            <a:r>
              <a:rPr lang="cs-CZ" sz="3200" b="1" dirty="0" err="1" smtClean="0"/>
              <a:t>adjectives</a:t>
            </a:r>
            <a:r>
              <a:rPr lang="cs-CZ" sz="3200" b="1" dirty="0" smtClean="0"/>
              <a:t>? </a:t>
            </a:r>
            <a:r>
              <a:rPr lang="cs-CZ" sz="3200" b="1" dirty="0" err="1" smtClean="0"/>
              <a:t>Say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some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examples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501008"/>
            <a:ext cx="7184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chemeClr val="tx2"/>
                </a:solidFill>
              </a:rPr>
              <a:t>t</a:t>
            </a:r>
            <a:r>
              <a:rPr lang="cs-CZ" sz="3200" b="1" dirty="0" err="1" smtClean="0">
                <a:solidFill>
                  <a:schemeClr val="tx2"/>
                </a:solidFill>
              </a:rPr>
              <a:t>all</a:t>
            </a:r>
            <a:r>
              <a:rPr lang="cs-CZ" sz="3200" b="1" dirty="0" smtClean="0">
                <a:solidFill>
                  <a:schemeClr val="tx2"/>
                </a:solidFill>
              </a:rPr>
              <a:t>            </a:t>
            </a:r>
            <a:r>
              <a:rPr lang="cs-CZ" sz="3200" b="1" dirty="0" err="1" smtClean="0">
                <a:solidFill>
                  <a:schemeClr val="tx2"/>
                </a:solidFill>
              </a:rPr>
              <a:t>old</a:t>
            </a:r>
            <a:r>
              <a:rPr lang="cs-CZ" sz="3200" b="1" dirty="0" smtClean="0">
                <a:solidFill>
                  <a:schemeClr val="tx2"/>
                </a:solidFill>
              </a:rPr>
              <a:t>               </a:t>
            </a:r>
            <a:r>
              <a:rPr lang="cs-CZ" sz="3200" b="1" dirty="0" err="1" smtClean="0">
                <a:solidFill>
                  <a:schemeClr val="tx2"/>
                </a:solidFill>
              </a:rPr>
              <a:t>young</a:t>
            </a:r>
            <a:r>
              <a:rPr lang="cs-CZ" sz="3200" b="1" dirty="0" smtClean="0">
                <a:solidFill>
                  <a:schemeClr val="tx2"/>
                </a:solidFill>
              </a:rPr>
              <a:t>      </a:t>
            </a:r>
            <a:r>
              <a:rPr lang="cs-CZ" sz="3200" b="1" dirty="0" err="1" smtClean="0">
                <a:solidFill>
                  <a:schemeClr val="tx2"/>
                </a:solidFill>
              </a:rPr>
              <a:t>beautiful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581128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words</a:t>
            </a:r>
            <a:r>
              <a:rPr lang="cs-CZ" sz="3200" b="1" dirty="0" smtClean="0"/>
              <a:t> are </a:t>
            </a:r>
            <a:r>
              <a:rPr lang="cs-CZ" sz="3200" b="1" dirty="0" err="1" smtClean="0"/>
              <a:t>adjectives</a:t>
            </a:r>
            <a:r>
              <a:rPr lang="cs-CZ" sz="3200" b="1" dirty="0" smtClean="0"/>
              <a:t> in Czech?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445224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                přídavná jména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51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solidFill>
                  <a:srgbClr val="FF0000"/>
                </a:solidFill>
              </a:rPr>
              <a:t>Comparative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052736"/>
            <a:ext cx="6624736" cy="526297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endParaRPr lang="cs-CZ" sz="2800" b="1" dirty="0" smtClean="0"/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2. stupeň přídavných jmen</a:t>
            </a:r>
          </a:p>
          <a:p>
            <a:pPr marL="457200" indent="-457200">
              <a:buFontTx/>
              <a:buChar char="-"/>
            </a:pPr>
            <a:endParaRPr lang="cs-CZ" sz="2800" b="1" dirty="0" smtClean="0"/>
          </a:p>
          <a:p>
            <a:r>
              <a:rPr lang="cs-CZ" sz="2800" b="1" u="sng" dirty="0"/>
              <a:t>t</a:t>
            </a:r>
            <a:r>
              <a:rPr lang="cs-CZ" sz="2800" b="1" u="sng" dirty="0" smtClean="0"/>
              <a:t>voření</a:t>
            </a:r>
          </a:p>
          <a:p>
            <a:r>
              <a:rPr lang="cs-CZ" sz="2800" b="1" dirty="0" smtClean="0"/>
              <a:t>1) u krátkých přídavných jmen </a:t>
            </a:r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tvar přídavného jména v 1. stupni + ER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r>
              <a:rPr lang="cs-CZ" sz="2800" b="1" dirty="0" smtClean="0"/>
              <a:t>2) u dlouhých přídavných jmen</a:t>
            </a:r>
          </a:p>
          <a:p>
            <a:r>
              <a:rPr lang="cs-CZ" sz="2800" b="1" dirty="0" smtClean="0"/>
              <a:t>- MORE + tvar přídavného jména v 1. stupni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endParaRPr lang="cs-CZ" sz="2800" b="1" dirty="0" smtClean="0"/>
          </a:p>
          <a:p>
            <a:pPr marL="457200" indent="-457200">
              <a:buFontTx/>
              <a:buChar char="-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26087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5866547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Write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comparative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adjectives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err="1"/>
              <a:t>t</a:t>
            </a:r>
            <a:r>
              <a:rPr lang="cs-CZ" sz="2800" b="1" dirty="0" err="1" smtClean="0"/>
              <a:t>all</a:t>
            </a:r>
            <a:r>
              <a:rPr lang="cs-CZ" sz="2800" b="1" dirty="0" smtClean="0"/>
              <a:t>             …………………………….</a:t>
            </a:r>
          </a:p>
          <a:p>
            <a:endParaRPr lang="cs-CZ" sz="2800" b="1" dirty="0"/>
          </a:p>
          <a:p>
            <a:r>
              <a:rPr lang="cs-CZ" sz="2800" b="1" dirty="0" err="1"/>
              <a:t>s</a:t>
            </a:r>
            <a:r>
              <a:rPr lang="cs-CZ" sz="2800" b="1" dirty="0" err="1" smtClean="0"/>
              <a:t>hort</a:t>
            </a:r>
            <a:r>
              <a:rPr lang="cs-CZ" sz="2800" b="1" dirty="0" smtClean="0"/>
              <a:t>       ………………………………..</a:t>
            </a:r>
          </a:p>
          <a:p>
            <a:endParaRPr lang="cs-CZ" sz="2800" b="1" dirty="0"/>
          </a:p>
          <a:p>
            <a:r>
              <a:rPr lang="cs-CZ" sz="2800" b="1" dirty="0" err="1"/>
              <a:t>i</a:t>
            </a:r>
            <a:r>
              <a:rPr lang="cs-CZ" sz="2800" b="1" dirty="0" err="1" smtClean="0"/>
              <a:t>mportant</a:t>
            </a:r>
            <a:r>
              <a:rPr lang="cs-CZ" sz="2800" b="1" dirty="0" smtClean="0"/>
              <a:t>    …………………………………..</a:t>
            </a:r>
          </a:p>
          <a:p>
            <a:endParaRPr lang="cs-CZ" sz="2800" b="1" dirty="0"/>
          </a:p>
          <a:p>
            <a:r>
              <a:rPr lang="cs-CZ" sz="2800" b="1" dirty="0" err="1"/>
              <a:t>o</a:t>
            </a:r>
            <a:r>
              <a:rPr lang="cs-CZ" sz="2800" b="1" dirty="0" err="1" smtClean="0"/>
              <a:t>ld</a:t>
            </a:r>
            <a:r>
              <a:rPr lang="cs-CZ" sz="2800" b="1" dirty="0" smtClean="0"/>
              <a:t>                …………………….</a:t>
            </a:r>
          </a:p>
          <a:p>
            <a:endParaRPr lang="cs-CZ" sz="2800" b="1" dirty="0"/>
          </a:p>
          <a:p>
            <a:r>
              <a:rPr lang="cs-CZ" sz="2800" b="1" dirty="0" err="1"/>
              <a:t>i</a:t>
            </a:r>
            <a:r>
              <a:rPr lang="cs-CZ" sz="2800" b="1" dirty="0" err="1" smtClean="0"/>
              <a:t>nteresting</a:t>
            </a:r>
            <a:r>
              <a:rPr lang="cs-CZ" sz="2800" b="1" dirty="0" smtClean="0"/>
              <a:t>    …………………………………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52120" y="177281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taller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4208" y="256490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shorter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3539049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ore </a:t>
            </a:r>
            <a:r>
              <a:rPr lang="cs-CZ" sz="2800" b="1" dirty="0" err="1" smtClean="0">
                <a:solidFill>
                  <a:srgbClr val="FF0000"/>
                </a:solidFill>
              </a:rPr>
              <a:t>important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36510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older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530120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ore </a:t>
            </a:r>
            <a:r>
              <a:rPr lang="cs-CZ" sz="2800" b="1" dirty="0" err="1" smtClean="0">
                <a:solidFill>
                  <a:srgbClr val="FF0000"/>
                </a:solidFill>
              </a:rPr>
              <a:t>interesting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53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21103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Superlative</a:t>
            </a: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528215" cy="440120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b="1" dirty="0" smtClean="0"/>
              <a:t>3. stupeň přídavných jmen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r>
              <a:rPr lang="cs-CZ" sz="2800" b="1" u="sng" dirty="0"/>
              <a:t>t</a:t>
            </a:r>
            <a:r>
              <a:rPr lang="cs-CZ" sz="2800" b="1" u="sng" dirty="0" smtClean="0"/>
              <a:t>voření</a:t>
            </a:r>
          </a:p>
          <a:p>
            <a:r>
              <a:rPr lang="cs-CZ" sz="2800" b="1" dirty="0" smtClean="0"/>
              <a:t>1) u krátkých přídavných jmen </a:t>
            </a:r>
          </a:p>
          <a:p>
            <a:r>
              <a:rPr lang="cs-CZ" sz="2800" b="1" dirty="0" smtClean="0"/>
              <a:t>- </a:t>
            </a:r>
            <a:r>
              <a:rPr lang="cs-CZ" sz="2800" b="1" dirty="0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/>
              <a:t> + tvar přídavného jména v 1. stupni + EST</a:t>
            </a:r>
          </a:p>
          <a:p>
            <a:pPr marL="457200" indent="-457200">
              <a:buFontTx/>
              <a:buChar char="-"/>
            </a:pPr>
            <a:endParaRPr lang="cs-CZ" sz="2800" b="1" dirty="0" smtClean="0"/>
          </a:p>
          <a:p>
            <a:r>
              <a:rPr lang="cs-CZ" sz="2800" b="1" dirty="0" smtClean="0"/>
              <a:t>2) u dlouhých přídavných jmen</a:t>
            </a:r>
          </a:p>
          <a:p>
            <a:r>
              <a:rPr lang="cs-CZ" sz="2800" b="1" dirty="0" smtClean="0"/>
              <a:t>- </a:t>
            </a:r>
            <a:r>
              <a:rPr lang="cs-CZ" sz="2800" b="1" dirty="0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/>
              <a:t>  MOST + tvar přídavného jména v 1. stupni</a:t>
            </a:r>
          </a:p>
          <a:p>
            <a:pPr marL="457200" indent="-457200">
              <a:buFontTx/>
              <a:buChar char="-"/>
            </a:pPr>
            <a:endParaRPr lang="cs-CZ" sz="2800" b="1" dirty="0" smtClean="0"/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0710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5307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Write</a:t>
            </a:r>
            <a:r>
              <a:rPr lang="cs-CZ" sz="2800" b="1" dirty="0" smtClean="0"/>
              <a:t> superlative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adjectives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484784"/>
            <a:ext cx="66064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err="1" smtClean="0"/>
              <a:t>tall</a:t>
            </a:r>
            <a:r>
              <a:rPr lang="cs-CZ" sz="2800" b="1" dirty="0" smtClean="0"/>
              <a:t>             …………………………….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short</a:t>
            </a:r>
            <a:r>
              <a:rPr lang="cs-CZ" sz="2800" b="1" dirty="0" smtClean="0"/>
              <a:t>       ………………………………..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important</a:t>
            </a:r>
            <a:r>
              <a:rPr lang="cs-CZ" sz="2800" b="1" dirty="0" smtClean="0"/>
              <a:t>   …………………………………..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old</a:t>
            </a:r>
            <a:r>
              <a:rPr lang="cs-CZ" sz="2800" b="1" dirty="0" smtClean="0"/>
              <a:t>                …………………….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interesting</a:t>
            </a:r>
            <a:r>
              <a:rPr lang="cs-CZ" sz="2800" b="1" dirty="0" smtClean="0"/>
              <a:t>    …………………………………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24128" y="148478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tallest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19295" y="2348880"/>
            <a:ext cx="21810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shortest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9" y="328498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most </a:t>
            </a:r>
            <a:r>
              <a:rPr lang="cs-CZ" sz="2800" b="1" dirty="0" err="1" smtClean="0">
                <a:solidFill>
                  <a:srgbClr val="FF0000"/>
                </a:solidFill>
              </a:rPr>
              <a:t>important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4149080"/>
            <a:ext cx="1872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oldest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1" y="5085184"/>
            <a:ext cx="6696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most </a:t>
            </a:r>
            <a:r>
              <a:rPr lang="cs-CZ" sz="2800" b="1" dirty="0" err="1" smtClean="0">
                <a:solidFill>
                  <a:srgbClr val="FF0000"/>
                </a:solidFill>
              </a:rPr>
              <a:t>interesting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02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1375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Výjimky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521500" cy="181588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1) přídavná jména jednoslabičná končící na 1 souhlásku,</a:t>
            </a:r>
          </a:p>
          <a:p>
            <a:r>
              <a:rPr lang="cs-CZ" sz="2800" b="1" dirty="0"/>
              <a:t>p</a:t>
            </a:r>
            <a:r>
              <a:rPr lang="cs-CZ" sz="2800" b="1" dirty="0" smtClean="0"/>
              <a:t>řed kterou je 1 samohláska</a:t>
            </a:r>
          </a:p>
          <a:p>
            <a:endParaRPr lang="cs-CZ" sz="2800" b="1" dirty="0"/>
          </a:p>
          <a:p>
            <a:r>
              <a:rPr lang="cs-CZ" sz="2800" b="1" dirty="0" smtClean="0"/>
              <a:t>- koncovou souhlásku zdvojíme, pak přidáme ER/ EST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05064"/>
            <a:ext cx="59046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ig            </a:t>
            </a:r>
            <a:r>
              <a:rPr lang="cs-CZ" sz="2800" b="1" dirty="0" err="1" smtClean="0"/>
              <a:t>bi</a:t>
            </a:r>
            <a:r>
              <a:rPr lang="cs-CZ" sz="2800" b="1" dirty="0" err="1" smtClean="0">
                <a:solidFill>
                  <a:srgbClr val="FF0000"/>
                </a:solidFill>
              </a:rPr>
              <a:t>gg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    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bi</a:t>
            </a:r>
            <a:r>
              <a:rPr lang="cs-CZ" sz="2800" b="1" dirty="0" err="1" smtClean="0">
                <a:solidFill>
                  <a:srgbClr val="FF0000"/>
                </a:solidFill>
              </a:rPr>
              <a:t>gg</a:t>
            </a:r>
            <a:r>
              <a:rPr lang="cs-CZ" sz="2800" b="1" dirty="0" err="1" smtClean="0"/>
              <a:t>est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/>
              <a:t>t</a:t>
            </a:r>
            <a:r>
              <a:rPr lang="cs-CZ" sz="2800" b="1" dirty="0" err="1" smtClean="0"/>
              <a:t>hin</a:t>
            </a:r>
            <a:r>
              <a:rPr lang="cs-CZ" sz="2800" b="1" dirty="0" smtClean="0"/>
              <a:t>        ………………..   ………………………..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73325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hin</a:t>
            </a:r>
            <a:r>
              <a:rPr lang="cs-CZ" sz="2800" b="1" dirty="0" smtClean="0">
                <a:solidFill>
                  <a:srgbClr val="FF0000"/>
                </a:solidFill>
              </a:rPr>
              <a:t>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thinner</a:t>
            </a:r>
            <a:r>
              <a:rPr lang="cs-CZ" sz="2800" b="1" dirty="0" smtClean="0">
                <a:solidFill>
                  <a:srgbClr val="FF0000"/>
                </a:solidFill>
              </a:rPr>
              <a:t>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thinnest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740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5729069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2) krátká přídavná jména končící na E</a:t>
            </a:r>
          </a:p>
          <a:p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přidáme jen R/ ST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3356992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l</a:t>
            </a:r>
            <a:r>
              <a:rPr lang="cs-CZ" sz="2800" b="1" dirty="0" err="1" smtClean="0"/>
              <a:t>arge</a:t>
            </a:r>
            <a:r>
              <a:rPr lang="cs-CZ" sz="2800" b="1" dirty="0" smtClean="0"/>
              <a:t>           </a:t>
            </a:r>
            <a:r>
              <a:rPr lang="cs-CZ" sz="2800" b="1" dirty="0" err="1" smtClean="0"/>
              <a:t>larger</a:t>
            </a:r>
            <a:r>
              <a:rPr lang="cs-CZ" sz="2800" b="1" dirty="0" smtClean="0"/>
              <a:t>        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largest</a:t>
            </a:r>
            <a:r>
              <a:rPr lang="cs-CZ" sz="2800" b="1" dirty="0" smtClean="0"/>
              <a:t> </a:t>
            </a:r>
          </a:p>
          <a:p>
            <a:endParaRPr lang="cs-CZ" sz="2800" b="1" dirty="0"/>
          </a:p>
          <a:p>
            <a:r>
              <a:rPr lang="cs-CZ" sz="2800" b="1" dirty="0"/>
              <a:t>b</a:t>
            </a:r>
            <a:r>
              <a:rPr lang="cs-CZ" sz="2800" b="1" dirty="0" smtClean="0"/>
              <a:t>rave         ………………     …………………………             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7" y="5157192"/>
            <a:ext cx="57290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brave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braver</a:t>
            </a:r>
            <a:r>
              <a:rPr lang="cs-CZ" sz="2800" b="1" dirty="0" smtClean="0">
                <a:solidFill>
                  <a:srgbClr val="FF0000"/>
                </a:solidFill>
              </a:rPr>
              <a:t>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bravest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55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6028702" cy="138499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přídavná jména končící na Y</a:t>
            </a:r>
          </a:p>
          <a:p>
            <a:endParaRPr lang="cs-CZ" sz="2800" b="1" dirty="0"/>
          </a:p>
          <a:p>
            <a:r>
              <a:rPr lang="cs-CZ" sz="2800" b="1" dirty="0" smtClean="0"/>
              <a:t>- Y změkčíme na I, pak přidáme ER/ EST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140968"/>
            <a:ext cx="69698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e</a:t>
            </a:r>
            <a:r>
              <a:rPr lang="cs-CZ" sz="2800" b="1" dirty="0" err="1" smtClean="0"/>
              <a:t>asy</a:t>
            </a:r>
            <a:r>
              <a:rPr lang="cs-CZ" sz="2800" b="1" dirty="0" smtClean="0"/>
              <a:t>            </a:t>
            </a:r>
            <a:r>
              <a:rPr lang="cs-CZ" sz="2800" b="1" dirty="0" err="1" smtClean="0"/>
              <a:t>eas</a:t>
            </a:r>
            <a:r>
              <a:rPr lang="cs-CZ" sz="2800" b="1" dirty="0" err="1" smtClean="0">
                <a:solidFill>
                  <a:srgbClr val="FF0000"/>
                </a:solidFill>
              </a:rPr>
              <a:t>i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        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eas</a:t>
            </a:r>
            <a:r>
              <a:rPr lang="cs-CZ" sz="2800" b="1" dirty="0" err="1" smtClean="0">
                <a:solidFill>
                  <a:srgbClr val="FF0000"/>
                </a:solidFill>
              </a:rPr>
              <a:t>i</a:t>
            </a:r>
            <a:r>
              <a:rPr lang="cs-CZ" sz="2800" b="1" dirty="0" err="1" smtClean="0"/>
              <a:t>est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/>
              <a:t>h</a:t>
            </a:r>
            <a:r>
              <a:rPr lang="cs-CZ" sz="2800" b="1" dirty="0" smtClean="0"/>
              <a:t>appy       ……………..….       …………………………….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869160"/>
            <a:ext cx="6028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h</a:t>
            </a:r>
            <a:r>
              <a:rPr lang="cs-CZ" sz="2800" b="1" dirty="0" smtClean="0">
                <a:solidFill>
                  <a:srgbClr val="FF0000"/>
                </a:solidFill>
              </a:rPr>
              <a:t>appy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happier</a:t>
            </a:r>
            <a:r>
              <a:rPr lang="cs-CZ" sz="2800" b="1" dirty="0" smtClean="0">
                <a:solidFill>
                  <a:srgbClr val="FF0000"/>
                </a:solidFill>
              </a:rPr>
              <a:t>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happiest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513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6822830" cy="138499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nepravidelná přídavná jména</a:t>
            </a:r>
          </a:p>
          <a:p>
            <a:endParaRPr lang="cs-CZ" sz="2800" b="1" dirty="0"/>
          </a:p>
          <a:p>
            <a:r>
              <a:rPr lang="cs-CZ" sz="2800" b="1" dirty="0" smtClean="0"/>
              <a:t>- tvary 2. a 3. stupně si musíme zapamatovat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852936"/>
            <a:ext cx="6590843" cy="3108543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err="1"/>
              <a:t>g</a:t>
            </a:r>
            <a:r>
              <a:rPr lang="cs-CZ" sz="2800" b="1" dirty="0" err="1" smtClean="0"/>
              <a:t>ood</a:t>
            </a:r>
            <a:r>
              <a:rPr lang="cs-CZ" sz="2800" b="1" dirty="0" smtClean="0"/>
              <a:t>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better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best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/>
          </a:p>
          <a:p>
            <a:r>
              <a:rPr lang="cs-CZ" sz="2800" b="1" dirty="0" err="1"/>
              <a:t>b</a:t>
            </a:r>
            <a:r>
              <a:rPr lang="cs-CZ" sz="2800" b="1" dirty="0" err="1" smtClean="0"/>
              <a:t>ad</a:t>
            </a:r>
            <a:r>
              <a:rPr lang="cs-CZ" sz="2800" b="1" dirty="0" smtClean="0"/>
              <a:t>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worse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worst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/>
          </a:p>
          <a:p>
            <a:r>
              <a:rPr lang="cs-CZ" sz="2800" b="1" dirty="0" err="1"/>
              <a:t>l</a:t>
            </a:r>
            <a:r>
              <a:rPr lang="cs-CZ" sz="2800" b="1" dirty="0" err="1" smtClean="0"/>
              <a:t>ittle</a:t>
            </a:r>
            <a:r>
              <a:rPr lang="cs-CZ" sz="2800" b="1" dirty="0" smtClean="0"/>
              <a:t>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less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least</a:t>
            </a:r>
          </a:p>
          <a:p>
            <a:endParaRPr lang="cs-CZ" sz="2800" b="1" dirty="0"/>
          </a:p>
          <a:p>
            <a:r>
              <a:rPr lang="cs-CZ" sz="2800" b="1" dirty="0"/>
              <a:t>f</a:t>
            </a:r>
            <a:r>
              <a:rPr lang="cs-CZ" sz="2800" b="1" dirty="0" smtClean="0"/>
              <a:t>ar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further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furthest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00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331</Words>
  <Application>Microsoft Office PowerPoint</Application>
  <PresentationFormat>Předvádění na obrazovce (4:3)</PresentationFormat>
  <Paragraphs>122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dana</cp:lastModifiedBy>
  <cp:revision>14</cp:revision>
  <dcterms:created xsi:type="dcterms:W3CDTF">2012-04-09T04:54:10Z</dcterms:created>
  <dcterms:modified xsi:type="dcterms:W3CDTF">2012-04-09T09:02:08Z</dcterms:modified>
</cp:coreProperties>
</file>