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17840277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VY_12_INOVACE_120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Smyslová soustava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Vnímání a poznávání okolního prostředí prostřednictvím smyslových orgánů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Smyslová soustava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357850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400" b="1" dirty="0" smtClean="0"/>
              <a:t>Smyslové orgány nám umožňují prostřednictvím smyslů vnímat a poznávat okolní prostředí.</a:t>
            </a:r>
          </a:p>
          <a:p>
            <a:pPr>
              <a:buNone/>
            </a:pPr>
            <a:r>
              <a:rPr lang="cs-CZ" sz="2400" b="1" i="1" u="sng" dirty="0" smtClean="0"/>
              <a:t>Smyslové orgány a co jimi vnímáme: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				světlo, tvar, barvy i pohyb	</a:t>
            </a:r>
          </a:p>
          <a:p>
            <a:pPr>
              <a:buNone/>
            </a:pPr>
            <a:r>
              <a:rPr lang="cs-CZ" sz="2400" dirty="0" smtClean="0"/>
              <a:t>				Asi 85% informací přichází do našeho </a:t>
            </a:r>
          </a:p>
          <a:p>
            <a:pPr>
              <a:buNone/>
            </a:pPr>
            <a:r>
              <a:rPr lang="cs-CZ" sz="2400" dirty="0" smtClean="0"/>
              <a:t>				mozku prostřednictvím zraku.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	</a:t>
            </a:r>
          </a:p>
          <a:p>
            <a:pPr>
              <a:buNone/>
            </a:pPr>
            <a:r>
              <a:rPr lang="cs-CZ" sz="2400" dirty="0" smtClean="0"/>
              <a:t>				zvuk nebo pohyb</a:t>
            </a:r>
          </a:p>
          <a:p>
            <a:pPr>
              <a:buNone/>
            </a:pPr>
            <a:r>
              <a:rPr lang="cs-CZ" sz="2400" dirty="0" smtClean="0"/>
              <a:t>				Ucho rozdělujeme na 3 části – vnější, 				střední a vnitřní. Ve vnitřním uchu je 				uloženo centrum rovnováhy těla. </a:t>
            </a:r>
          </a:p>
          <a:p>
            <a:pPr>
              <a:buNone/>
            </a:pPr>
            <a:r>
              <a:rPr lang="cs-CZ" sz="2400" dirty="0" smtClean="0"/>
              <a:t>				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pic>
        <p:nvPicPr>
          <p:cNvPr id="1026" name="Picture 2" descr="C:\Users\Práce\AppData\Local\Microsoft\Windows\Temporary Internet Files\Content.IE5\X6SZF1YX\MP9004067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571745"/>
            <a:ext cx="2285984" cy="1714512"/>
          </a:xfrm>
          <a:prstGeom prst="rect">
            <a:avLst/>
          </a:prstGeom>
          <a:noFill/>
        </p:spPr>
      </p:pic>
      <p:pic>
        <p:nvPicPr>
          <p:cNvPr id="1030" name="Picture 6" descr="C:\Users\Práce\AppData\Local\Microsoft\Windows\Temporary Internet Files\Content.IE5\X6SZF1YX\MC9000551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4429132"/>
            <a:ext cx="1857372" cy="207170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Smyslová soustava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35785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smtClean="0"/>
              <a:t>				</a:t>
            </a:r>
            <a:r>
              <a:rPr lang="cs-CZ" sz="2400" dirty="0" smtClean="0"/>
              <a:t>pach a vůni</a:t>
            </a:r>
          </a:p>
          <a:p>
            <a:pPr algn="just">
              <a:buNone/>
            </a:pPr>
            <a:r>
              <a:rPr lang="cs-CZ" sz="2400" dirty="0" smtClean="0"/>
              <a:t>				Čichové buňky umístěné v nosní 				dutině nám umožňují rozeznávat různé 			pachy a vůně.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 algn="just">
              <a:buNone/>
            </a:pPr>
            <a:r>
              <a:rPr lang="cs-CZ" sz="2800" dirty="0" smtClean="0"/>
              <a:t>				</a:t>
            </a:r>
            <a:r>
              <a:rPr lang="cs-CZ" sz="2400" dirty="0" smtClean="0"/>
              <a:t>bolest, tlak, teplo, chlad a další 				podněty</a:t>
            </a:r>
          </a:p>
          <a:p>
            <a:pPr algn="just">
              <a:buNone/>
            </a:pPr>
            <a:r>
              <a:rPr lang="cs-CZ" sz="2400" dirty="0" smtClean="0"/>
              <a:t>				V kůži jsou umístěna hmatová 				tělíska, která reagují na bolest, tlak, teplo, 			chlad.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2052" name="Picture 4" descr="C:\Users\Práce\AppData\Local\Microsoft\Windows\Temporary Internet Files\Content.IE5\X6SZF1YX\MC900028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643050"/>
            <a:ext cx="1992849" cy="2305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4" name="Picture 6" descr="C:\Users\Práce\AppData\Local\Microsoft\Windows\Temporary Internet Files\Content.IE5\0REGORVB\MC9002979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4357694"/>
            <a:ext cx="1928826" cy="21431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Smyslová soustava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8401080" cy="535785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			</a:t>
            </a:r>
          </a:p>
          <a:p>
            <a:pPr>
              <a:buNone/>
            </a:pPr>
            <a:r>
              <a:rPr lang="cs-CZ" sz="2400" dirty="0" smtClean="0"/>
              <a:t>				čtyři chuti: sladkou, kyselou, slanou, hořkou</a:t>
            </a:r>
          </a:p>
          <a:p>
            <a:pPr>
              <a:buNone/>
            </a:pPr>
            <a:r>
              <a:rPr lang="cs-CZ" sz="2400" dirty="0" smtClean="0"/>
              <a:t>				Sídlem chuti jsou chuťové pohárky, kterými je                                </a:t>
            </a:r>
            <a:r>
              <a:rPr lang="cs-CZ" sz="2400" dirty="0" err="1" smtClean="0"/>
              <a:t>je</a:t>
            </a:r>
            <a:r>
              <a:rPr lang="cs-CZ" sz="2400" smtClean="0"/>
              <a:t> pokryt </a:t>
            </a:r>
            <a:r>
              <a:rPr lang="cs-CZ" sz="2400" dirty="0" smtClean="0"/>
              <a:t>povrch jazyka.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600" b="1" i="1" dirty="0" smtClean="0">
                <a:solidFill>
                  <a:srgbClr val="FF0000"/>
                </a:solidFill>
              </a:rPr>
              <a:t>Podněty zachycené smyslovými orgány vedou nervy dále do</a:t>
            </a:r>
          </a:p>
          <a:p>
            <a:pPr algn="ctr">
              <a:buNone/>
            </a:pPr>
            <a:r>
              <a:rPr lang="cs-CZ" sz="2600" b="1" i="1" dirty="0" smtClean="0">
                <a:solidFill>
                  <a:srgbClr val="FF0000"/>
                </a:solidFill>
              </a:rPr>
              <a:t>mozku, kde se zpracovávají.</a:t>
            </a:r>
          </a:p>
          <a:p>
            <a:pPr algn="ctr">
              <a:buNone/>
            </a:pPr>
            <a:r>
              <a:rPr lang="cs-CZ" sz="2600" b="1" i="1" dirty="0" smtClean="0">
                <a:solidFill>
                  <a:srgbClr val="FF0000"/>
                </a:solidFill>
              </a:rPr>
              <a:t>Smyslové orgány se mohou při úrazech snadno poškodit, proto je musíme chránit!</a:t>
            </a:r>
          </a:p>
        </p:txBody>
      </p:sp>
      <p:pic>
        <p:nvPicPr>
          <p:cNvPr id="3075" name="Picture 3" descr="C:\Users\Práce\AppData\Local\Microsoft\Windows\Temporary Internet Files\Content.IE5\0REGORVB\MP9004486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357298"/>
            <a:ext cx="2428892" cy="2428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Smyslová soustava - opakování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 marL="457200" indent="-457200">
              <a:buAutoNum type="arabicParenR"/>
            </a:pPr>
            <a:r>
              <a:rPr lang="cs-CZ" sz="2800" b="1" i="1" dirty="0" smtClean="0"/>
              <a:t>Vyjmenuj smyslové orgány</a:t>
            </a:r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K čemu nám slouží smyslové orgány?</a:t>
            </a:r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Co vnímáme zrakem?</a:t>
            </a:r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Jaké čtyři chuti vnímáme?</a:t>
            </a:r>
          </a:p>
          <a:p>
            <a:pPr marL="457200" indent="-457200">
              <a:buAutoNum type="arabicParenR"/>
            </a:pPr>
            <a:endParaRPr lang="cs-CZ" sz="2800" b="1" i="1" dirty="0" smtClean="0"/>
          </a:p>
          <a:p>
            <a:pPr marL="457200" indent="-457200">
              <a:buAutoNum type="arabicParenR"/>
            </a:pPr>
            <a:r>
              <a:rPr lang="cs-CZ" sz="2800" b="1" i="1" dirty="0" smtClean="0"/>
              <a:t>Mohou se smyslové orgány poškodit (uveď </a:t>
            </a:r>
            <a:r>
              <a:rPr lang="cs-CZ" sz="2800" b="1" i="1" smtClean="0"/>
              <a:t>příklady)</a:t>
            </a:r>
            <a:endParaRPr lang="cs-CZ" sz="2800" b="1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 smtClean="0"/>
              <a:t>Citace: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 smtClean="0"/>
              <a:t>01.04.2013  </a:t>
            </a:r>
            <a:endParaRPr lang="cs-CZ" sz="1400" b="1" dirty="0"/>
          </a:p>
          <a:p>
            <a:pPr marL="0" indent="0">
              <a:buNone/>
            </a:pPr>
            <a:r>
              <a:rPr lang="cs-CZ" sz="1400" b="1" dirty="0"/>
              <a:t>Obrazový materiál dostupný na:</a:t>
            </a:r>
          </a:p>
          <a:p>
            <a:pPr marL="0" indent="0">
              <a:buNone/>
            </a:pPr>
            <a:r>
              <a:rPr lang="cs-CZ" sz="1400" b="1" dirty="0" smtClean="0"/>
              <a:t>Klipart – www.office.</a:t>
            </a:r>
            <a:r>
              <a:rPr lang="cs-CZ" sz="1400" b="1" dirty="0" err="1" smtClean="0"/>
              <a:t>microsoft.com</a:t>
            </a:r>
            <a:endParaRPr lang="cs-CZ" sz="1400" b="1" dirty="0"/>
          </a:p>
          <a:p>
            <a:pPr marL="0" indent="0">
              <a:buNone/>
            </a:pPr>
            <a:r>
              <a:rPr lang="cs-CZ" sz="1400" b="1" dirty="0" smtClean="0"/>
              <a:t>01.04.2013</a:t>
            </a:r>
            <a:endParaRPr lang="cs-CZ" sz="1400" b="1" dirty="0"/>
          </a:p>
          <a:p>
            <a:pPr marL="0" indent="0">
              <a:buNone/>
            </a:pPr>
            <a:r>
              <a:rPr lang="cs-CZ" sz="1400" b="1" dirty="0"/>
              <a:t>Další materiály jsou z vlastního zdroje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8561265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163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Smyslová soustava</vt:lpstr>
      <vt:lpstr>Smyslová soustava</vt:lpstr>
      <vt:lpstr>Smyslová soustava</vt:lpstr>
      <vt:lpstr>Smyslová soustava - opakování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Dum</cp:lastModifiedBy>
  <cp:revision>11</cp:revision>
  <dcterms:created xsi:type="dcterms:W3CDTF">2013-12-30T08:37:08Z</dcterms:created>
  <dcterms:modified xsi:type="dcterms:W3CDTF">2014-07-10T15:22:34Z</dcterms:modified>
</cp:coreProperties>
</file>