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0" r:id="rId3"/>
    <p:sldId id="256" r:id="rId4"/>
    <p:sldId id="257" r:id="rId5"/>
    <p:sldId id="258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73481B-BD5F-4E52-80A3-41260C355EF5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CD34CD-BC0F-41DB-A0DB-14538DCB24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5814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3063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6310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26588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7258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38888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34031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6290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21884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25341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05438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9285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F545E35-15FC-45AB-80C0-92469C6F8D5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873BE54-235A-42B1-AFEE-3C0EDA5908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9142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VY_32_INOVACE_2_10_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PL Já a dospívání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Slouží jako pracovní listy k procvičení naučené látky. Vývojová období člověka, jejich věkové řazení, charakteristika.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307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LISTY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Já a dospívání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1696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024"/>
            <a:ext cx="3384376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3 – 6 let =</a:t>
            </a:r>
          </a:p>
          <a:p>
            <a:endParaRPr lang="cs-CZ" sz="3000" dirty="0" smtClean="0"/>
          </a:p>
          <a:p>
            <a:r>
              <a:rPr lang="cs-CZ" sz="3000" dirty="0" smtClean="0"/>
              <a:t>15 – 18 </a:t>
            </a:r>
            <a:r>
              <a:rPr lang="cs-CZ" sz="3000" dirty="0" smtClean="0"/>
              <a:t>let =</a:t>
            </a:r>
            <a:endParaRPr lang="cs-CZ" sz="3000" dirty="0" smtClean="0"/>
          </a:p>
          <a:p>
            <a:endParaRPr lang="cs-CZ" sz="3000" dirty="0" smtClean="0"/>
          </a:p>
          <a:p>
            <a:r>
              <a:rPr lang="cs-CZ" sz="3000" dirty="0" smtClean="0"/>
              <a:t>0 – 6 týdnů =</a:t>
            </a:r>
          </a:p>
          <a:p>
            <a:endParaRPr lang="cs-CZ" sz="3000" b="1" dirty="0" smtClean="0"/>
          </a:p>
          <a:p>
            <a:pPr marL="514350" indent="-514350">
              <a:buAutoNum type="arabicPlain" startAt="6"/>
            </a:pPr>
            <a:r>
              <a:rPr lang="cs-CZ" sz="3000" dirty="0" smtClean="0"/>
              <a:t>- 15 let =</a:t>
            </a:r>
          </a:p>
          <a:p>
            <a:endParaRPr lang="cs-CZ" sz="3000" dirty="0" smtClean="0"/>
          </a:p>
          <a:p>
            <a:r>
              <a:rPr lang="cs-CZ" sz="3000" dirty="0" smtClean="0"/>
              <a:t>18 let </a:t>
            </a:r>
            <a:r>
              <a:rPr lang="cs-CZ" sz="3000" smtClean="0"/>
              <a:t>– </a:t>
            </a:r>
            <a:r>
              <a:rPr lang="cs-CZ" sz="3000" smtClean="0"/>
              <a:t>důchod =</a:t>
            </a:r>
            <a:endParaRPr lang="cs-CZ" sz="3000" dirty="0" smtClean="0"/>
          </a:p>
          <a:p>
            <a:endParaRPr lang="cs-CZ" sz="3000" dirty="0" smtClean="0"/>
          </a:p>
          <a:p>
            <a:r>
              <a:rPr lang="cs-CZ" sz="3000" dirty="0" smtClean="0"/>
              <a:t>1 – 3 roky =</a:t>
            </a:r>
          </a:p>
          <a:p>
            <a:endParaRPr lang="cs-CZ" sz="3000" dirty="0" smtClean="0"/>
          </a:p>
          <a:p>
            <a:r>
              <a:rPr lang="cs-CZ" sz="3000" dirty="0" smtClean="0"/>
              <a:t>6 týdnů – 1 rok =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89801" y="90872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novorozenec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85153" y="1636601"/>
            <a:ext cx="1374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kojenec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240337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mládí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8062" y="3055319"/>
            <a:ext cx="25677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ředškolní věk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16632"/>
            <a:ext cx="896448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300" b="1" dirty="0" smtClean="0"/>
              <a:t>1)Urči podle věku vývojové období člověka.</a:t>
            </a:r>
            <a:endParaRPr lang="cs-CZ" sz="33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3978455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batole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486152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dospělost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580526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š</a:t>
            </a:r>
            <a:r>
              <a:rPr lang="cs-CZ" sz="2800" dirty="0" smtClean="0"/>
              <a:t>kolní věk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8920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85185E-6 L -0.17691 -1.85185E-6 C -0.25625 -1.85185E-6 -0.35364 0.06459 -0.35364 0.11713 L -0.35364 0.23496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91" y="1173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3 0.00255 L -0.11424 0.00255 C -0.17969 0.00255 -0.2599 0.19144 -0.2599 0.34514 L -0.2599 0.68773 " pathEditMode="relative" rAng="0" ptsTypes="FfFF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34259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2 -0.01065 L -0.21076 -0.01065 C -0.28055 -0.01065 -0.36614 -0.03797 -0.36614 -0.05996 L -0.36614 -0.10926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56" y="-4931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81481E-6 L -0.19271 -4.81481E-6 C -0.27917 -4.81481E-6 -0.38524 -0.0912 -0.38524 -0.16504 L -0.38524 -0.33009 " pathEditMode="relative" rAng="0" ptsTypes="FfFF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71" y="-1650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6296E-6 L -0.17327 2.96296E-6 C -0.25105 2.96296E-6 -0.34653 0.05416 -0.34653 0.09838 L -0.34653 0.19676 " pathEditMode="relative" rAng="0" ptsTypes="FfFF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9838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-0.13004 -7.40741E-7 C -0.18854 -7.40741E-7 -0.2599 -0.0162 -0.2599 -0.02917 L -0.2599 -0.0581 " pathEditMode="relative" rAng="0" ptsTypes="FfFF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3" y="-2917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7.40741E-7 L -0.16944 -7.40741E-7 C -0.24548 -7.40741E-7 -0.33871 -0.09167 -0.33871 -0.16597 L -0.33871 -0.33194 " pathEditMode="relative" rAng="0" ptsTypes="FfFF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4" y="-1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74578"/>
            <a:ext cx="33843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2)Správně spoj</a:t>
            </a:r>
          </a:p>
          <a:p>
            <a:endParaRPr lang="cs-CZ" sz="3200" b="1" u="sng" dirty="0" smtClean="0"/>
          </a:p>
          <a:p>
            <a:r>
              <a:rPr lang="cs-CZ" sz="3200" dirty="0" smtClean="0"/>
              <a:t>A)Předškolní věk		</a:t>
            </a:r>
          </a:p>
          <a:p>
            <a:r>
              <a:rPr lang="cs-CZ" sz="3200" dirty="0" smtClean="0"/>
              <a:t>B)Školní věk			</a:t>
            </a:r>
          </a:p>
          <a:p>
            <a:r>
              <a:rPr lang="cs-CZ" sz="3200" dirty="0" smtClean="0"/>
              <a:t>C)Mládí				</a:t>
            </a:r>
          </a:p>
          <a:p>
            <a:r>
              <a:rPr lang="cs-CZ" sz="3200" dirty="0" smtClean="0"/>
              <a:t>D)Dospělost			</a:t>
            </a:r>
          </a:p>
          <a:p>
            <a:r>
              <a:rPr lang="cs-CZ" sz="3200" dirty="0" smtClean="0"/>
              <a:t>E)Stáří				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4" y="836712"/>
            <a:ext cx="46085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a)</a:t>
            </a:r>
            <a:r>
              <a:rPr lang="cs-CZ" sz="2400" dirty="0" smtClean="0"/>
              <a:t>člověk je v produktivním věku, zakládá rodinu, buduje kariéru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449" y="2037041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b)</a:t>
            </a:r>
            <a:r>
              <a:rPr lang="cs-CZ" sz="2400" dirty="0" smtClean="0"/>
              <a:t>období her, rozvoj fantazie, rozvoj motoriky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6914" y="2873689"/>
            <a:ext cx="41764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c)</a:t>
            </a:r>
            <a:r>
              <a:rPr lang="cs-CZ" sz="2400" dirty="0" smtClean="0"/>
              <a:t>odchod do důchodu, chřadnutí těla i mysli</a:t>
            </a:r>
          </a:p>
          <a:p>
            <a:endParaRPr lang="cs-CZ" sz="2400" dirty="0" smtClean="0"/>
          </a:p>
          <a:p>
            <a:r>
              <a:rPr lang="cs-CZ" sz="2400" b="1" dirty="0" smtClean="0"/>
              <a:t>d)</a:t>
            </a:r>
            <a:r>
              <a:rPr lang="cs-CZ" sz="2400" dirty="0" smtClean="0"/>
              <a:t>hledání sama sebe, neshody s rodiči, věčná zamilovanost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6914" y="5445224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e)</a:t>
            </a:r>
            <a:r>
              <a:rPr lang="cs-CZ" sz="2400" dirty="0" smtClean="0"/>
              <a:t>povinná školná docházka, dospívání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843808" y="1268760"/>
            <a:ext cx="1583106" cy="316835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635361" y="1556792"/>
            <a:ext cx="791553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907704" y="3501008"/>
            <a:ext cx="2519210" cy="19442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159732" y="3501008"/>
            <a:ext cx="2267182" cy="9721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843808" y="2452539"/>
            <a:ext cx="1512168" cy="313670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77935" y="6276221"/>
            <a:ext cx="3563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A-b, B-e, C-d, D-a, E-c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22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42493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3)Najdi v přesmyčkách vývojová období člověka:</a:t>
            </a:r>
          </a:p>
          <a:p>
            <a:endParaRPr lang="cs-CZ" sz="3200" dirty="0" smtClean="0"/>
          </a:p>
          <a:p>
            <a:r>
              <a:rPr lang="cs-CZ" sz="3200" dirty="0" smtClean="0"/>
              <a:t>OSTPĚLDOST				NECJEKO</a:t>
            </a:r>
          </a:p>
          <a:p>
            <a:r>
              <a:rPr lang="cs-CZ" sz="3200" dirty="0" smtClean="0"/>
              <a:t>ÍÁŘST					DMÍÁL</a:t>
            </a:r>
          </a:p>
          <a:p>
            <a:r>
              <a:rPr lang="cs-CZ" sz="3200" dirty="0" smtClean="0"/>
              <a:t>ŠKOLPŘEDÁK			BERPUTA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581128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DOSPĚLOST                                      KOJENEC</a:t>
            </a:r>
          </a:p>
          <a:p>
            <a:r>
              <a:rPr lang="cs-CZ" sz="2800" dirty="0" smtClean="0"/>
              <a:t>STÁŘÍ                                                  MLÁDÍ</a:t>
            </a:r>
          </a:p>
          <a:p>
            <a:r>
              <a:rPr lang="cs-CZ" sz="2800" dirty="0" smtClean="0"/>
              <a:t>PŘEDŠKOLÁK                                  PUBERTA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49699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3529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4)Seřaď jednotlivá vývojová období člověka od nejstaršího po nejmladší.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Kojenec, stáří, novorozenec, prenatální vývoj, mládí, školní věk, dospělost, předškolní věk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7012" y="4515995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STÁŘÍ, DOSPĚLOST, MLÁDÍ, ŠKOLNÍ VĚK, PŘEDŠKOLNÍ VĚK, KOJENEC, NOVOREZENEC, PRENATÁLNÍ VÝVOJ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2210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800" dirty="0" smtClean="0"/>
              <a:t>Použitá literatura a odkazy: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908720"/>
            <a:ext cx="878497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Není-li </a:t>
            </a:r>
            <a:r>
              <a:rPr lang="cs-CZ" sz="2000" dirty="0"/>
              <a:t>uvedeno jinak je materiál dílem autorky podle učebních osnov odpovídajících ŠVP vyučovaných podle učebnic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LUNEROVÁ, J., ŠTĚRBA, R., SVOBODOVÁ, M. </a:t>
            </a:r>
            <a:r>
              <a:rPr lang="cs-CZ" sz="2000" i="1" dirty="0" smtClean="0"/>
              <a:t>Výchova k Občanství pro 7. ročník</a:t>
            </a:r>
            <a:r>
              <a:rPr lang="cs-CZ" sz="2000" dirty="0" smtClean="0"/>
              <a:t>. 1st </a:t>
            </a:r>
            <a:r>
              <a:rPr lang="cs-CZ" sz="2000" dirty="0" err="1" smtClean="0"/>
              <a:t>ed</a:t>
            </a:r>
            <a:r>
              <a:rPr lang="cs-CZ" sz="2000" dirty="0" smtClean="0"/>
              <a:t>. Brno: Nová škola, 2010. ISBN 978-80-7289-117-7.</a:t>
            </a:r>
          </a:p>
          <a:p>
            <a:endParaRPr lang="cs-CZ" sz="2000" dirty="0"/>
          </a:p>
          <a:p>
            <a:r>
              <a:rPr lang="cs-CZ" sz="2000" dirty="0"/>
              <a:t>Anotace k pracovním listům vytvořených v MS Word, nebo MS PowerPoint:</a:t>
            </a:r>
          </a:p>
          <a:p>
            <a:r>
              <a:rPr lang="cs-CZ" sz="2000" dirty="0"/>
              <a:t>Všechny pracovní listy slouží žákům a vyučujícímu k rychlému zopakování probraného učiva. Pracovní listy lze použít dvěma způsoby. První je tištěná podoba rozdaná žákům, kdy žáci samostatně vyřeší úlohy a poté je společně zkontrolují. Následně si je uloží, tak aby je mohli využít k procvičování na pozdější ověřování znalostí. Druhá možnost je společná práce na interaktivní tabuli.</a:t>
            </a:r>
          </a:p>
          <a:p>
            <a:r>
              <a:rPr lang="cs-CZ" sz="2000" dirty="0"/>
              <a:t>Čas vymezený na práci s pracovním listem je 10 – 20 minut i s kontrolou. Některé pracovní listy nebo jejich části lze použít například jako test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18.9.2011</a:t>
            </a:r>
            <a:endParaRPr lang="cs-CZ" sz="200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85633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76</TotalTime>
  <Words>265</Words>
  <Application>Microsoft Office PowerPoint</Application>
  <PresentationFormat>Předvádění na obrazovce (4:3)</PresentationFormat>
  <Paragraphs>61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Exekutivní</vt:lpstr>
      <vt:lpstr>Motiv systému Office</vt:lpstr>
      <vt:lpstr>Název školy: ZŠ Klášterec nad Ohří, Krátká 676 Autor: Mgr. Veronika Kubincová Název materiálu: VY_32_INOVACE_2_10_ PL Já a dospívání Číslo projektu: CZ.1.07/1.4.00/21.1115  </vt:lpstr>
      <vt:lpstr>PRACOVNÍ LISTY</vt:lpstr>
      <vt:lpstr>Snímek 3</vt:lpstr>
      <vt:lpstr>Snímek 4</vt:lpstr>
      <vt:lpstr>Snímek 5</vt:lpstr>
      <vt:lpstr>Snímek 6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LISTY</dc:title>
  <dc:creator>Kabinet</dc:creator>
  <cp:lastModifiedBy>U1</cp:lastModifiedBy>
  <cp:revision>12</cp:revision>
  <dcterms:created xsi:type="dcterms:W3CDTF">2011-12-27T16:13:26Z</dcterms:created>
  <dcterms:modified xsi:type="dcterms:W3CDTF">2012-02-29T18:29:54Z</dcterms:modified>
</cp:coreProperties>
</file>