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70" r:id="rId14"/>
    <p:sldId id="265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62" d="100"/>
          <a:sy n="62" d="100"/>
        </p:scale>
        <p:origin x="-1362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B06D6F-0B3B-4D09-B7E3-267373023E33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9618A-AE8F-4DE5-8FE8-FDF8801061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05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9618A-AE8F-4DE5-8FE8-FDF88010615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29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9618A-AE8F-4DE5-8FE8-FDF88010615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8ADF3-EBBA-41B8-97F5-E1A0920EF077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6BD60-CDE0-4A16-A860-F5866A203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7DB7B-A1DC-4397-93CA-284883286C2D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77DFF-58A9-46E2-8243-E9DF1FB28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65CC8-590F-48D6-831F-3C940A967028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D346B-7849-4494-AB4D-1249485A5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EEF15-208C-4AF1-BB89-FCF78DB4791F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55338-9A4D-4B3B-BF3F-CD33A336B4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2ABAC-3F92-4F85-9B2F-7C455D2CA5AA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AC08B-66BE-4723-85BE-EDFB095079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8FB9FB-B2A8-48D5-B9C4-B3289E9DF3CD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EC064-D635-48AC-BBEA-8C556A6E13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2A835-5E7E-4149-86DC-0DACBE65EFF3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D677C-FC83-4796-8286-BB5C62F25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200F6-6E99-4192-AF9F-FF359CD60DA1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42279-153F-4D6F-AB78-A6CBE612E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5E654-BBF8-4283-8E07-4D6FF40974B7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079F2-687E-431F-A3F7-0B5E31087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32E1F-693A-4E3F-BBF0-963DC3691FC3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8F629-152D-4B93-87A9-1DC3369EB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74A9-B4EF-4B37-A333-121A3E9DEC1B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416D1-FBC5-4EFF-9165-6939B2709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605C2A-FC88-4B38-8283-3B85C40E6579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6DAFD-A1A5-4662-82FE-A50980C06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6EDD36-E1A4-4DF7-953C-486EFF4B7292}" type="datetimeFigureOut">
              <a:rPr lang="cs-CZ"/>
              <a:pPr>
                <a:defRPr/>
              </a:pPr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92A61E-6223-494A-95FA-E58C4D8D6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1047119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Štěpánka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Satoriová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VY_32_INOVACE_5_FRANCOUZSTINA_ 13</a:t>
                      </a: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Zvyklosti a svátky</a:t>
                      </a:r>
                      <a:endParaRPr lang="cs-CZ" sz="12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Francouzský jazyk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činnost, Sociální činnost,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Základní informace o svátcích ve Francii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1760" y="764704"/>
            <a:ext cx="6264696" cy="1457334"/>
          </a:xfrm>
          <a:solidFill>
            <a:schemeClr val="accent3">
              <a:lumMod val="75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1500" dirty="0" err="1" smtClean="0">
                <a:latin typeface="Arial" pitchFamily="34" charset="0"/>
                <a:cs typeface="Arial" pitchFamily="34" charset="0"/>
              </a:rPr>
              <a:t>Fêtes</a:t>
            </a:r>
            <a:endParaRPr lang="cs-CZ" sz="11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4414" y="2708920"/>
            <a:ext cx="6912768" cy="3934790"/>
          </a:xfrm>
          <a:solidFill>
            <a:srgbClr val="92D050"/>
          </a:solidFill>
        </p:spPr>
        <p:txBody>
          <a:bodyPr>
            <a:normAutofit fontScale="25000" lnSpcReduction="20000"/>
          </a:bodyPr>
          <a:lstStyle/>
          <a:p>
            <a:pPr lvl="1" algn="l">
              <a:lnSpc>
                <a:spcPts val="2800"/>
              </a:lnSpc>
              <a:spcBef>
                <a:spcPts val="0"/>
              </a:spcBef>
            </a:pP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Pâques</a:t>
            </a:r>
            <a:r>
              <a:rPr lang="cs-CZ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9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1" algn="l">
              <a:lnSpc>
                <a:spcPts val="2800"/>
              </a:lnSpc>
              <a:spcBef>
                <a:spcPts val="0"/>
              </a:spcBef>
            </a:pP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Jour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 l´</a:t>
            </a:r>
            <a:r>
              <a:rPr lang="cs-CZ" sz="9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</a:t>
            </a:r>
            <a:endParaRPr lang="cs-CZ" sz="9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1" algn="l">
              <a:lnSpc>
                <a:spcPts val="2800"/>
              </a:lnSpc>
              <a:spcBef>
                <a:spcPts val="0"/>
              </a:spcBef>
            </a:pP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Fête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des 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rois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lvl="1" algn="l">
              <a:lnSpc>
                <a:spcPts val="2800"/>
              </a:lnSpc>
              <a:spcBef>
                <a:spcPts val="0"/>
              </a:spcBef>
            </a:pP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Chandeleur</a:t>
            </a:r>
            <a:r>
              <a:rPr lang="cs-CZ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9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1" algn="l">
              <a:lnSpc>
                <a:spcPts val="2800"/>
              </a:lnSpc>
              <a:spcBef>
                <a:spcPts val="0"/>
              </a:spcBef>
            </a:pP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Saint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Valentin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9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lvl="7" algn="l">
              <a:lnSpc>
                <a:spcPts val="2800"/>
              </a:lnSpc>
              <a:spcBef>
                <a:spcPts val="0"/>
              </a:spcBef>
            </a:pP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Fête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du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travail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Fête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des </a:t>
            </a:r>
            <a:r>
              <a:rPr lang="cs-CZ" sz="9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mères</a:t>
            </a:r>
            <a:r>
              <a:rPr lang="cs-CZ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pères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Fête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96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nationale</a:t>
            </a:r>
            <a:endParaRPr lang="cs-CZ" sz="9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lvl="7" algn="l">
              <a:lnSpc>
                <a:spcPts val="2800"/>
              </a:lnSpc>
              <a:spcBef>
                <a:spcPts val="0"/>
              </a:spcBef>
            </a:pPr>
            <a:r>
              <a:rPr lang="cs-CZ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Toussaint</a:t>
            </a:r>
            <a:endParaRPr lang="cs-CZ" sz="9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lvl="7" algn="l">
              <a:lnSpc>
                <a:spcPts val="2800"/>
              </a:lnSpc>
              <a:spcBef>
                <a:spcPts val="0"/>
              </a:spcBef>
            </a:pPr>
            <a:r>
              <a:rPr lang="cs-CZ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fr-FR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Armistice 1918</a:t>
            </a:r>
            <a:endParaRPr lang="cs-CZ" sz="9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lvl="7" algn="l">
              <a:lnSpc>
                <a:spcPts val="2800"/>
              </a:lnSpc>
              <a:spcBef>
                <a:spcPts val="0"/>
              </a:spcBef>
            </a:pPr>
            <a:r>
              <a:rPr lang="cs-CZ" sz="9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9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Sainte</a:t>
            </a:r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-Catherine</a:t>
            </a:r>
            <a:endParaRPr lang="cs-CZ" sz="9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lvl="7" algn="l"/>
            <a:endParaRPr lang="cs-CZ" sz="9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lvl="7" algn="l"/>
            <a:r>
              <a:rPr lang="cs-CZ" sz="9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latin typeface="Arial" pitchFamily="34" charset="0"/>
                <a:cs typeface="Arial" pitchFamily="34" charset="0"/>
              </a:rPr>
              <a:t>				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14612" y="785794"/>
            <a:ext cx="5972188" cy="1143000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Pâques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09082"/>
            <a:ext cx="8229600" cy="4357694"/>
          </a:xfrm>
        </p:spPr>
        <p:txBody>
          <a:bodyPr>
            <a:noAutofit/>
          </a:bodyPr>
          <a:lstStyle/>
          <a:p>
            <a:r>
              <a:rPr lang="fr-FR" sz="2800" dirty="0" smtClean="0">
                <a:latin typeface="Arial" pitchFamily="34" charset="0"/>
                <a:cs typeface="Arial" pitchFamily="34" charset="0"/>
              </a:rPr>
              <a:t>Le dimanche qui suit le 14 </a:t>
            </a:r>
            <a:r>
              <a:rPr lang="cs-CZ" sz="2800" baseline="30000" dirty="0" err="1" smtClean="0">
                <a:latin typeface="Arial" pitchFamily="34" charset="0"/>
                <a:cs typeface="Arial" pitchFamily="34" charset="0"/>
              </a:rPr>
              <a:t>ième</a:t>
            </a:r>
            <a:r>
              <a:rPr lang="fr-FR" sz="2800" dirty="0" smtClean="0">
                <a:latin typeface="Arial" pitchFamily="34" charset="0"/>
                <a:cs typeface="Arial" pitchFamily="34" charset="0"/>
              </a:rPr>
              <a:t> jour de la Lune qui commence en mars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En mémoire </a:t>
            </a:r>
            <a:r>
              <a:rPr lang="fr-FR" sz="2800" dirty="0" smtClean="0">
                <a:latin typeface="Arial" pitchFamily="34" charset="0"/>
                <a:cs typeface="Arial" pitchFamily="34" charset="0"/>
              </a:rPr>
              <a:t>de la résurrection de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Jésus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-Christ. </a:t>
            </a:r>
            <a:endParaRPr lang="fr-FR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Les cloches de</a:t>
            </a:r>
            <a:r>
              <a:rPr lang="fr-FR" sz="28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église</a:t>
            </a:r>
            <a:r>
              <a:rPr lang="fr-FR" sz="28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s´arrêtent de sonner, elles partent à Rome</a:t>
            </a:r>
            <a:r>
              <a:rPr lang="fr-FR" sz="2800" dirty="0" smtClean="0">
                <a:latin typeface="Arial" pitchFamily="34" charset="0"/>
                <a:cs typeface="Arial" pitchFamily="34" charset="0"/>
              </a:rPr>
              <a:t> pour revenir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chargées de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cadeaux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Les </a:t>
            </a:r>
            <a:r>
              <a:rPr lang="fr-FR" sz="2800" dirty="0" smtClean="0">
                <a:latin typeface="Arial" pitchFamily="34" charset="0"/>
                <a:cs typeface="Arial" pitchFamily="34" charset="0"/>
              </a:rPr>
              <a:t>enfants cherchent les cadeaux tombés du ciel (œufs, objets en chocolat) cachés dans le jardin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fr-FR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1736" y="785794"/>
            <a:ext cx="6186502" cy="11430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Jour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 de l´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an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357694"/>
          </a:xfrm>
        </p:spPr>
        <p:txBody>
          <a:bodyPr>
            <a:normAutofit/>
          </a:bodyPr>
          <a:lstStyle/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Le 1</a:t>
            </a:r>
            <a:r>
              <a:rPr lang="fr-FR" sz="4400" baseline="30000" dirty="0" smtClean="0">
                <a:latin typeface="Arial" pitchFamily="34" charset="0"/>
                <a:cs typeface="Arial" pitchFamily="34" charset="0"/>
              </a:rPr>
              <a:t>er</a:t>
            </a:r>
            <a:r>
              <a:rPr lang="fr-FR" sz="4400" dirty="0" smtClean="0">
                <a:latin typeface="Arial" pitchFamily="34" charset="0"/>
                <a:cs typeface="Arial" pitchFamily="34" charset="0"/>
              </a:rPr>
              <a:t> janvier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Il est coutume de s´embrasser</a:t>
            </a:r>
            <a:r>
              <a:rPr lang="fr-FR" sz="4400" dirty="0" smtClean="0">
                <a:latin typeface="Arial" pitchFamily="34" charset="0"/>
                <a:cs typeface="Arial" pitchFamily="34" charset="0"/>
              </a:rPr>
              <a:t>, de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se souhaiter une bonne année</a:t>
            </a:r>
            <a:r>
              <a:rPr lang="fr-FR" sz="4400" dirty="0" smtClean="0">
                <a:latin typeface="Arial" pitchFamily="34" charset="0"/>
                <a:cs typeface="Arial" pitchFamily="34" charset="0"/>
              </a:rPr>
              <a:t> et des meilleurs vœux pour l’année à venir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0298" y="785794"/>
            <a:ext cx="6257940" cy="1225536"/>
          </a:xfrm>
          <a:solidFill>
            <a:schemeClr val="tx1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err="1" smtClean="0"/>
              <a:t>Fête</a:t>
            </a:r>
            <a:r>
              <a:rPr lang="cs-CZ" sz="6000" dirty="0" smtClean="0"/>
              <a:t> des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rois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4286256"/>
          </a:xfrm>
        </p:spPr>
        <p:txBody>
          <a:bodyPr>
            <a:normAutofit lnSpcReduction="10000"/>
          </a:bodyPr>
          <a:lstStyle/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Le premier dimanche après le jour de l´An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Les Rois Mages apportent des cadeaux à </a:t>
            </a:r>
            <a:r>
              <a:rPr lang="cs-CZ" sz="4400" dirty="0" err="1" smtClean="0">
                <a:latin typeface="Arial" pitchFamily="34" charset="0"/>
                <a:cs typeface="Arial" pitchFamily="34" charset="0"/>
              </a:rPr>
              <a:t>l´enfant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Arial" pitchFamily="34" charset="0"/>
                <a:cs typeface="Arial" pitchFamily="34" charset="0"/>
              </a:rPr>
              <a:t>Jésus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fr-FR" sz="4400" dirty="0" smtClean="0">
                <a:latin typeface="Arial" pitchFamily="34" charset="0"/>
                <a:cs typeface="Arial" pitchFamily="34" charset="0"/>
              </a:rPr>
              <a:t> y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mange </a:t>
            </a:r>
            <a:r>
              <a:rPr lang="fr-FR" sz="4400" dirty="0" smtClean="0">
                <a:latin typeface="Arial" pitchFamily="34" charset="0"/>
                <a:cs typeface="Arial" pitchFamily="34" charset="0"/>
              </a:rPr>
              <a:t>la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fr-FR" sz="4400" dirty="0" smtClean="0">
                <a:latin typeface="Arial" pitchFamily="34" charset="0"/>
                <a:cs typeface="Arial" pitchFamily="34" charset="0"/>
              </a:rPr>
              <a:t>galette des rois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86050" y="785794"/>
            <a:ext cx="5972188" cy="1143000"/>
          </a:xfrm>
          <a:solidFill>
            <a:schemeClr val="accent3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Chandeleur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392909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Hromnice,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le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2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février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fr-FR" sz="2800" dirty="0" smtClean="0">
                <a:latin typeface="Arial" pitchFamily="34" charset="0"/>
                <a:cs typeface="Arial" pitchFamily="34" charset="0"/>
              </a:rPr>
              <a:t>La purification de la Vierge Marie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2800" dirty="0" smtClean="0">
                <a:latin typeface="Arial" pitchFamily="34" charset="0"/>
                <a:cs typeface="Arial" pitchFamily="34" charset="0"/>
              </a:rPr>
              <a:t>Il est coutume de ramener de l´église une bougie pour protéger la maison durant l´année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2800" dirty="0" smtClean="0">
                <a:latin typeface="Arial" pitchFamily="34" charset="0"/>
                <a:cs typeface="Arial" pitchFamily="34" charset="0"/>
              </a:rPr>
              <a:t>Manger des crêpes pour la Chandeleur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f</a:t>
            </a:r>
            <a:r>
              <a:rPr lang="fr-FR" sz="2800" dirty="0" smtClean="0">
                <a:latin typeface="Arial" pitchFamily="34" charset="0"/>
                <a:cs typeface="Arial" pitchFamily="34" charset="0"/>
              </a:rPr>
              <a:t>aire sauter les crêpes dans la poêle en tenant une pièce de monnaie dans la main gauche apporte bonheur et argent pour l´année entière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0298" y="714356"/>
            <a:ext cx="6257940" cy="1143000"/>
          </a:xfr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La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Saint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 Valentin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4214842"/>
          </a:xfrm>
        </p:spPr>
        <p:txBody>
          <a:bodyPr>
            <a:normAutofit/>
          </a:bodyPr>
          <a:lstStyle/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Le 14 février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Fête des amoureux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Cupidon en est l´emblème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43174" y="642918"/>
            <a:ext cx="6043626" cy="1143000"/>
          </a:xfrm>
          <a:solidFill>
            <a:srgbClr val="C000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Fête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du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travail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4286256"/>
          </a:xfrm>
        </p:spPr>
        <p:txBody>
          <a:bodyPr>
            <a:normAutofit/>
          </a:bodyPr>
          <a:lstStyle/>
          <a:p>
            <a:r>
              <a:rPr lang="fr-FR" dirty="0" smtClean="0">
                <a:latin typeface="Arial" pitchFamily="34" charset="0"/>
                <a:cs typeface="Arial" pitchFamily="34" charset="0"/>
              </a:rPr>
              <a:t>Le 1 </a:t>
            </a:r>
            <a:r>
              <a:rPr lang="fr-FR" baseline="30000" dirty="0">
                <a:latin typeface="Arial" pitchFamily="34" charset="0"/>
                <a:cs typeface="Arial" pitchFamily="34" charset="0"/>
              </a:rPr>
              <a:t>er</a:t>
            </a:r>
            <a:r>
              <a:rPr lang="fr-FR" dirty="0" smtClean="0">
                <a:latin typeface="Arial" pitchFamily="34" charset="0"/>
                <a:cs typeface="Arial" pitchFamily="34" charset="0"/>
              </a:rPr>
              <a:t> mai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fr-FR" dirty="0" smtClean="0">
              <a:latin typeface="Arial" pitchFamily="34" charset="0"/>
              <a:cs typeface="Arial" pitchFamily="34" charset="0"/>
            </a:endParaRPr>
          </a:p>
          <a:p>
            <a:r>
              <a:rPr lang="fr-FR" dirty="0" smtClean="0">
                <a:latin typeface="Arial" pitchFamily="34" charset="0"/>
                <a:cs typeface="Arial" pitchFamily="34" charset="0"/>
              </a:rPr>
              <a:t>Fête des travailleurs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fr-FR" dirty="0" smtClean="0">
              <a:latin typeface="Arial" pitchFamily="34" charset="0"/>
              <a:cs typeface="Arial" pitchFamily="34" charset="0"/>
            </a:endParaRPr>
          </a:p>
          <a:p>
            <a:r>
              <a:rPr lang="fr-FR" dirty="0" smtClean="0">
                <a:latin typeface="Arial" pitchFamily="34" charset="0"/>
                <a:cs typeface="Arial" pitchFamily="34" charset="0"/>
              </a:rPr>
              <a:t>Les syndicats organisent des défilés dans les villes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fr-FR" dirty="0" smtClean="0">
              <a:latin typeface="Arial" pitchFamily="34" charset="0"/>
              <a:cs typeface="Arial" pitchFamily="34" charset="0"/>
            </a:endParaRPr>
          </a:p>
          <a:p>
            <a:r>
              <a:rPr lang="fr-FR" dirty="0" smtClean="0">
                <a:latin typeface="Arial" pitchFamily="34" charset="0"/>
                <a:cs typeface="Arial" pitchFamily="34" charset="0"/>
              </a:rPr>
              <a:t>Fête du muguet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fr-FR" dirty="0" smtClean="0">
              <a:latin typeface="Arial" pitchFamily="34" charset="0"/>
              <a:cs typeface="Arial" pitchFamily="34" charset="0"/>
            </a:endParaRPr>
          </a:p>
          <a:p>
            <a:r>
              <a:rPr lang="fr-FR" dirty="0" smtClean="0">
                <a:latin typeface="Arial" pitchFamily="34" charset="0"/>
                <a:cs typeface="Arial" pitchFamily="34" charset="0"/>
              </a:rPr>
              <a:t>On offre du muguet aux amis et à la famille comme porte-bonheur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fr-FR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43174" y="428604"/>
            <a:ext cx="6043626" cy="1643074"/>
          </a:xfrm>
          <a:solidFill>
            <a:schemeClr val="tx1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Fête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 des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mères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pères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625857"/>
          </a:xfrm>
        </p:spPr>
        <p:txBody>
          <a:bodyPr>
            <a:normAutofit fontScale="92500" lnSpcReduction="20000"/>
          </a:bodyPr>
          <a:lstStyle/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Fête des mères: l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e dernier dimanche de </a:t>
            </a:r>
            <a:r>
              <a:rPr lang="cs-CZ" sz="4400" dirty="0" err="1" smtClean="0">
                <a:latin typeface="Arial" pitchFamily="34" charset="0"/>
                <a:cs typeface="Arial" pitchFamily="34" charset="0"/>
              </a:rPr>
              <a:t>mai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Fête des pères: le troisième dimanche de juin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Les enfants offrent des cadeaux </a:t>
            </a:r>
            <a:r>
              <a:rPr lang="fr-FR" sz="4400" dirty="0" smtClean="0">
                <a:latin typeface="Arial" pitchFamily="34" charset="0"/>
                <a:cs typeface="Arial" pitchFamily="34" charset="0"/>
              </a:rPr>
              <a:t>à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leurs mères</a:t>
            </a:r>
            <a:r>
              <a:rPr lang="fr-FR" sz="4400" dirty="0" smtClean="0">
                <a:latin typeface="Arial" pitchFamily="34" charset="0"/>
                <a:cs typeface="Arial" pitchFamily="34" charset="0"/>
              </a:rPr>
              <a:t> et à leurs </a:t>
            </a:r>
            <a:r>
              <a:rPr lang="cs-CZ" sz="4400" dirty="0" err="1" smtClean="0">
                <a:latin typeface="Arial" pitchFamily="34" charset="0"/>
                <a:cs typeface="Arial" pitchFamily="34" charset="0"/>
              </a:rPr>
              <a:t>pères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488" y="714356"/>
            <a:ext cx="5829312" cy="1143000"/>
          </a:xfr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Fête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nationale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3625857"/>
          </a:xfrm>
        </p:spPr>
        <p:txBody>
          <a:bodyPr>
            <a:normAutofit fontScale="85000" lnSpcReduction="20000"/>
          </a:bodyPr>
          <a:lstStyle/>
          <a:p>
            <a:r>
              <a:rPr lang="fr-FR" sz="4000" dirty="0" smtClean="0">
                <a:latin typeface="Arial" pitchFamily="34" charset="0"/>
                <a:cs typeface="Arial" pitchFamily="34" charset="0"/>
              </a:rPr>
              <a:t>Le 14 juillet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0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000" dirty="0" smtClean="0">
                <a:latin typeface="Arial" pitchFamily="34" charset="0"/>
                <a:cs typeface="Arial" pitchFamily="34" charset="0"/>
              </a:rPr>
              <a:t>Prise de la Bastille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0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000" dirty="0" smtClean="0">
                <a:latin typeface="Arial" pitchFamily="34" charset="0"/>
                <a:cs typeface="Arial" pitchFamily="34" charset="0"/>
              </a:rPr>
              <a:t>Jour symbolique entraînant la fin de la monarchie absolue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0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000" dirty="0" smtClean="0">
                <a:latin typeface="Arial" pitchFamily="34" charset="0"/>
                <a:cs typeface="Arial" pitchFamily="34" charset="0"/>
              </a:rPr>
              <a:t>Naissance de la république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Le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fr-FR" sz="4000" dirty="0" smtClean="0">
                <a:latin typeface="Arial" pitchFamily="34" charset="0"/>
                <a:cs typeface="Arial" pitchFamily="34" charset="0"/>
              </a:rPr>
              <a:t>5 mai 1789: début  de la Révolution française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1736" y="714356"/>
            <a:ext cx="6186502" cy="1143000"/>
          </a:xfrm>
          <a:solidFill>
            <a:srgbClr val="C00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La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Toussaint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3554419"/>
          </a:xfrm>
        </p:spPr>
        <p:txBody>
          <a:bodyPr>
            <a:normAutofit fontScale="92500" lnSpcReduction="20000"/>
          </a:bodyPr>
          <a:lstStyle/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Le 1</a:t>
            </a:r>
            <a:r>
              <a:rPr lang="fr-FR" sz="4400" baseline="30000" dirty="0" smtClean="0">
                <a:latin typeface="Arial" pitchFamily="34" charset="0"/>
                <a:cs typeface="Arial" pitchFamily="34" charset="0"/>
              </a:rPr>
              <a:t>er</a:t>
            </a:r>
            <a:r>
              <a:rPr lang="fr-FR" sz="4400" dirty="0" smtClean="0">
                <a:latin typeface="Arial" pitchFamily="34" charset="0"/>
                <a:cs typeface="Arial" pitchFamily="34" charset="0"/>
              </a:rPr>
              <a:t> novembre, Svátek všech svatých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Fête catholique en l´honneur de tous les saints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400" dirty="0" smtClean="0">
                <a:latin typeface="Arial" pitchFamily="34" charset="0"/>
                <a:cs typeface="Arial" pitchFamily="34" charset="0"/>
              </a:rPr>
              <a:t>On met des chrysanthèmes sur les tombes au cimetière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fr-FR" dirty="0" smtClean="0">
                <a:latin typeface="Arial" panose="020B0604020202020204" pitchFamily="34" charset="0"/>
                <a:cs typeface="Arial" panose="020B0604020202020204" pitchFamily="34" charset="0"/>
              </a:rPr>
              <a:t>Le 11 novembre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fr-FR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dirty="0" smtClean="0">
                <a:latin typeface="Arial" panose="020B0604020202020204" pitchFamily="34" charset="0"/>
                <a:cs typeface="Arial" panose="020B0604020202020204" pitchFamily="34" charset="0"/>
              </a:rPr>
              <a:t>Marque la fin de la première guerre mondiale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fr-FR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dirty="0" smtClean="0">
                <a:latin typeface="Arial" panose="020B0604020202020204" pitchFamily="34" charset="0"/>
                <a:cs typeface="Arial" panose="020B0604020202020204" pitchFamily="34" charset="0"/>
              </a:rPr>
              <a:t>Le président de la république se recueille sur la tombe du soldat inconnu sous l’Arc de Triomphe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71736" y="714356"/>
            <a:ext cx="6186502" cy="1143000"/>
          </a:xfrm>
          <a:solidFill>
            <a:schemeClr val="accent6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fr-FR" sz="6000" dirty="0" smtClean="0">
                <a:latin typeface="Arial" pitchFamily="34" charset="0"/>
                <a:cs typeface="Arial" pitchFamily="34" charset="0"/>
              </a:rPr>
              <a:t>Armistice 1918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14612" y="714356"/>
            <a:ext cx="5972188" cy="1143000"/>
          </a:xfrm>
          <a:solidFill>
            <a:srgbClr val="00B0F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Sainte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-Catherine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625857"/>
          </a:xfrm>
        </p:spPr>
        <p:txBody>
          <a:bodyPr/>
          <a:lstStyle/>
          <a:p>
            <a:r>
              <a:rPr lang="fr-FR" sz="4000" dirty="0" smtClean="0">
                <a:latin typeface="Arial" pitchFamily="34" charset="0"/>
                <a:cs typeface="Arial" pitchFamily="34" charset="0"/>
              </a:rPr>
              <a:t>Le 25 novembre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0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000" dirty="0" smtClean="0">
                <a:latin typeface="Arial" pitchFamily="34" charset="0"/>
                <a:cs typeface="Arial" pitchFamily="34" charset="0"/>
              </a:rPr>
              <a:t>La fête des femmes célibataires de plus de 25 ans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000" dirty="0" smtClean="0">
              <a:latin typeface="Arial" pitchFamily="34" charset="0"/>
              <a:cs typeface="Arial" pitchFamily="34" charset="0"/>
            </a:endParaRPr>
          </a:p>
          <a:p>
            <a:r>
              <a:rPr lang="fr-FR" sz="4000" dirty="0" smtClean="0">
                <a:latin typeface="Arial" pitchFamily="34" charset="0"/>
                <a:cs typeface="Arial" pitchFamily="34" charset="0"/>
              </a:rPr>
              <a:t>On les appelle les Catherinettes (Kaťušky)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</a:t>
            </a:r>
            <a:endParaRPr lang="fr-FR" sz="4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ctrTitle"/>
          </p:nvPr>
        </p:nvSpPr>
        <p:spPr>
          <a:xfrm>
            <a:off x="3071802" y="1125538"/>
            <a:ext cx="6072198" cy="1295400"/>
          </a:xfrm>
        </p:spPr>
        <p:txBody>
          <a:bodyPr>
            <a:normAutofit/>
          </a:bodyPr>
          <a:lstStyle/>
          <a:p>
            <a:pPr algn="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Zdroje a autorská práva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1268" name="TextovéPole 5"/>
          <p:cNvSpPr txBox="1">
            <a:spLocks noChangeArrowheads="1"/>
          </p:cNvSpPr>
          <p:nvPr/>
        </p:nvSpPr>
        <p:spPr bwMode="auto">
          <a:xfrm>
            <a:off x="500063" y="2643182"/>
            <a:ext cx="8286750" cy="404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624078" indent="-5143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Http://cyberfrance.dmweb.org/fetes_f.htm. [online]. [cit. 2013-09-16].</a:t>
            </a:r>
          </a:p>
          <a:p>
            <a:pPr marL="624078" indent="-5143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28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i="1" dirty="0"/>
          </a:p>
        </p:txBody>
      </p:sp>
      <p:pic>
        <p:nvPicPr>
          <p:cNvPr id="11269" name="Picture 6" descr="Obrázek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771775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516</Words>
  <Application>Microsoft Office PowerPoint</Application>
  <PresentationFormat>Předvádění na obrazovce (4:3)</PresentationFormat>
  <Paragraphs>83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1_Motiv sady Office</vt:lpstr>
      <vt:lpstr>Obchodní akademie, Střední odborná škola  a Jazyková škola s právem státní jazykové zkoušky,  Hradec Králové</vt:lpstr>
      <vt:lpstr>Fêtes</vt:lpstr>
      <vt:lpstr>Pâques</vt:lpstr>
      <vt:lpstr>Jour de l´an</vt:lpstr>
      <vt:lpstr>Fête des rois</vt:lpstr>
      <vt:lpstr>Chandeleur</vt:lpstr>
      <vt:lpstr>La Saint Valentin</vt:lpstr>
      <vt:lpstr>Fête du travail</vt:lpstr>
      <vt:lpstr>Fête des mères, pères</vt:lpstr>
      <vt:lpstr>Fête nationale</vt:lpstr>
      <vt:lpstr>La Toussaint</vt:lpstr>
      <vt:lpstr>Armistice 1918</vt:lpstr>
      <vt:lpstr>Sainte-Catherine</vt:lpstr>
      <vt:lpstr>Zdroje a autorská práva</vt:lpstr>
    </vt:vector>
  </TitlesOfParts>
  <Company>Lenovo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Fetes</dc:title>
  <dc:creator>Lenovo User</dc:creator>
  <cp:lastModifiedBy>skola</cp:lastModifiedBy>
  <cp:revision>26</cp:revision>
  <dcterms:created xsi:type="dcterms:W3CDTF">2011-05-14T09:30:17Z</dcterms:created>
  <dcterms:modified xsi:type="dcterms:W3CDTF">2014-05-11T13:46:45Z</dcterms:modified>
</cp:coreProperties>
</file>