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VY_32_INOVACE_15_Anglický jazyk 6. </a:t>
          </a:r>
          <a:r>
            <a:rPr lang="cs-CZ" dirty="0" err="1" smtClean="0"/>
            <a:t>ročník_Superlative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smtClean="0"/>
            <a:t>Superlative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9ED2A2-0AE8-405B-AA39-E172C5B3B46E}" type="presOf" srcId="{D1B46980-6531-4606-95E6-44980827E919}" destId="{6140AFEC-043D-4C43-A2F9-D0F5331DF3A3}" srcOrd="0" destOrd="0" presId="urn:microsoft.com/office/officeart/2005/8/layout/target3"/>
    <dgm:cxn modelId="{E69ED608-1833-4B09-B88D-4A119548BC01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BFD79B7-47CC-478B-9870-5A20AEA7075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4864A50-2944-42F2-B449-FE452AF032B7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67DD312-BF7F-4D49-88AA-C885B6310C6A}" type="presOf" srcId="{D8197B8C-B260-4A16-BDF4-0947B075E274}" destId="{5A5FFA88-C948-4069-8E93-59FA12366E83}" srcOrd="1" destOrd="0" presId="urn:microsoft.com/office/officeart/2005/8/layout/target3"/>
    <dgm:cxn modelId="{A7BE3438-5D85-4BEF-AF7D-64304D3B6435}" type="presOf" srcId="{4C35D32F-0EAB-4CD7-82EE-45574DC2A586}" destId="{8BEBB6EC-1DAA-4CAC-8A25-BC0FCBD5DBD5}" srcOrd="0" destOrd="0" presId="urn:microsoft.com/office/officeart/2005/8/layout/target3"/>
    <dgm:cxn modelId="{D7996403-7F5A-4234-86A1-85D5DFDC110F}" type="presOf" srcId="{B651F6E3-6281-48DB-9319-2AEAFDAE7572}" destId="{6BB5E863-4638-4E1D-BFDE-399D028AC4ED}" srcOrd="1" destOrd="0" presId="urn:microsoft.com/office/officeart/2005/8/layout/target3"/>
    <dgm:cxn modelId="{261CA529-5737-419A-9BF6-49472ABAF4F7}" type="presOf" srcId="{D1D4F407-5343-4D3F-B5B9-D407B03CAEB4}" destId="{D005CE8C-CC26-4C3E-AC11-E15060ECD759}" srcOrd="0" destOrd="0" presId="urn:microsoft.com/office/officeart/2005/8/layout/target3"/>
    <dgm:cxn modelId="{154B2265-C0D1-4F44-A92A-CB528D6C1EE3}" type="presOf" srcId="{B651F6E3-6281-48DB-9319-2AEAFDAE7572}" destId="{619D679B-A015-4ECF-8348-D1034C574F40}" srcOrd="0" destOrd="0" presId="urn:microsoft.com/office/officeart/2005/8/layout/target3"/>
    <dgm:cxn modelId="{DEEC4C21-3E98-4B72-97C2-9238CDA35CCD}" type="presOf" srcId="{4C35D32F-0EAB-4CD7-82EE-45574DC2A586}" destId="{890E4F0B-2866-4A3F-A3C7-2A14B1797930}" srcOrd="1" destOrd="0" presId="urn:microsoft.com/office/officeart/2005/8/layout/target3"/>
    <dgm:cxn modelId="{75ED4651-702F-41CD-AF80-3C97BC81B00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436C71D-EBD9-4372-B7FA-9A21F02A05D4}" type="presParOf" srcId="{333A1088-737F-45CB-B68E-254E46348037}" destId="{F5ABB229-8D3B-4694-996A-96F23CF14429}" srcOrd="0" destOrd="0" presId="urn:microsoft.com/office/officeart/2005/8/layout/target3"/>
    <dgm:cxn modelId="{7E523A11-AD18-4F0C-8622-FA3A0279EF2B}" type="presParOf" srcId="{333A1088-737F-45CB-B68E-254E46348037}" destId="{F41139FD-01EE-4571-8B17-4FB00FC51163}" srcOrd="1" destOrd="0" presId="urn:microsoft.com/office/officeart/2005/8/layout/target3"/>
    <dgm:cxn modelId="{AA16087B-7141-4859-86CB-72752742A3E5}" type="presParOf" srcId="{333A1088-737F-45CB-B68E-254E46348037}" destId="{D005CE8C-CC26-4C3E-AC11-E15060ECD759}" srcOrd="2" destOrd="0" presId="urn:microsoft.com/office/officeart/2005/8/layout/target3"/>
    <dgm:cxn modelId="{A2BB4CB7-3B43-425E-B4C7-DF3268C2BB35}" type="presParOf" srcId="{333A1088-737F-45CB-B68E-254E46348037}" destId="{2C702D82-9B77-49B7-9568-BB8EB47C3372}" srcOrd="3" destOrd="0" presId="urn:microsoft.com/office/officeart/2005/8/layout/target3"/>
    <dgm:cxn modelId="{1E22DC53-D4A4-4C67-93F6-36CC1F519ED2}" type="presParOf" srcId="{333A1088-737F-45CB-B68E-254E46348037}" destId="{A52A0455-90FF-4808-ABD0-F02540D31D5A}" srcOrd="4" destOrd="0" presId="urn:microsoft.com/office/officeart/2005/8/layout/target3"/>
    <dgm:cxn modelId="{BB3EE09B-2FD7-460B-8E8D-C5BF767594FD}" type="presParOf" srcId="{333A1088-737F-45CB-B68E-254E46348037}" destId="{6140AFEC-043D-4C43-A2F9-D0F5331DF3A3}" srcOrd="5" destOrd="0" presId="urn:microsoft.com/office/officeart/2005/8/layout/target3"/>
    <dgm:cxn modelId="{513D95A0-19C3-4F01-8EDC-50CAEAE1D6BE}" type="presParOf" srcId="{333A1088-737F-45CB-B68E-254E46348037}" destId="{9358AC05-5D7D-4327-9F80-1AD486AEA664}" srcOrd="6" destOrd="0" presId="urn:microsoft.com/office/officeart/2005/8/layout/target3"/>
    <dgm:cxn modelId="{2D40F39A-D4B5-4FEF-A147-53BD6F9D1B42}" type="presParOf" srcId="{333A1088-737F-45CB-B68E-254E46348037}" destId="{313FC574-E1CD-4FB4-B054-0B805CE0447D}" srcOrd="7" destOrd="0" presId="urn:microsoft.com/office/officeart/2005/8/layout/target3"/>
    <dgm:cxn modelId="{81A951C5-ABB6-486E-AD02-59C6D5EC7242}" type="presParOf" srcId="{333A1088-737F-45CB-B68E-254E46348037}" destId="{619D679B-A015-4ECF-8348-D1034C574F40}" srcOrd="8" destOrd="0" presId="urn:microsoft.com/office/officeart/2005/8/layout/target3"/>
    <dgm:cxn modelId="{719EA337-7BD8-415B-A24B-87A589153449}" type="presParOf" srcId="{333A1088-737F-45CB-B68E-254E46348037}" destId="{322283A8-4A27-4CDA-BAE3-F381106A9174}" srcOrd="9" destOrd="0" presId="urn:microsoft.com/office/officeart/2005/8/layout/target3"/>
    <dgm:cxn modelId="{9422E313-590F-4C31-B2CA-B53FA501C066}" type="presParOf" srcId="{333A1088-737F-45CB-B68E-254E46348037}" destId="{FFC9F71D-1B4F-4AD9-A4A6-86ADEFC8AF5C}" srcOrd="10" destOrd="0" presId="urn:microsoft.com/office/officeart/2005/8/layout/target3"/>
    <dgm:cxn modelId="{E22A9E69-8B4D-44E0-96A7-43BACD827950}" type="presParOf" srcId="{333A1088-737F-45CB-B68E-254E46348037}" destId="{25B08C86-7E15-44DC-BE7F-FFB55DD49D12}" srcOrd="11" destOrd="0" presId="urn:microsoft.com/office/officeart/2005/8/layout/target3"/>
    <dgm:cxn modelId="{B9BDD6E2-428C-409E-A9BF-2F67199D78E1}" type="presParOf" srcId="{333A1088-737F-45CB-B68E-254E46348037}" destId="{76644BE8-9D7C-4C09-B250-3D10AF48CBB7}" srcOrd="12" destOrd="0" presId="urn:microsoft.com/office/officeart/2005/8/layout/target3"/>
    <dgm:cxn modelId="{3138B877-CA76-4C7A-A814-8E0E9D44B7D2}" type="presParOf" srcId="{333A1088-737F-45CB-B68E-254E46348037}" destId="{EE85B701-7295-41C0-BA7A-34D3756A2AE6}" srcOrd="13" destOrd="0" presId="urn:microsoft.com/office/officeart/2005/8/layout/target3"/>
    <dgm:cxn modelId="{66DDC04C-E811-4D44-8A7F-2CADB7AA18A4}" type="presParOf" srcId="{333A1088-737F-45CB-B68E-254E46348037}" destId="{8BEBB6EC-1DAA-4CAC-8A25-BC0FCBD5DBD5}" srcOrd="14" destOrd="0" presId="urn:microsoft.com/office/officeart/2005/8/layout/target3"/>
    <dgm:cxn modelId="{3D35EC8D-C65D-4BD3-B002-345FAF211A54}" type="presParOf" srcId="{333A1088-737F-45CB-B68E-254E46348037}" destId="{AED2198E-93D5-4001-81B4-73124B309672}" srcOrd="15" destOrd="0" presId="urn:microsoft.com/office/officeart/2005/8/layout/target3"/>
    <dgm:cxn modelId="{893496E7-D6BF-45AD-AB78-F5ECF78F7CDC}" type="presParOf" srcId="{333A1088-737F-45CB-B68E-254E46348037}" destId="{2BE915AB-18AA-4053-B92C-3BFC9ED204BB}" srcOrd="16" destOrd="0" presId="urn:microsoft.com/office/officeart/2005/8/layout/target3"/>
    <dgm:cxn modelId="{A754B0D0-FFD4-42AF-8625-D206A338A352}" type="presParOf" srcId="{333A1088-737F-45CB-B68E-254E46348037}" destId="{6BB5E863-4638-4E1D-BFDE-399D028AC4ED}" srcOrd="17" destOrd="0" presId="urn:microsoft.com/office/officeart/2005/8/layout/target3"/>
    <dgm:cxn modelId="{5D5B09D4-1185-414F-A6FE-CB3D88E97228}" type="presParOf" srcId="{333A1088-737F-45CB-B68E-254E46348037}" destId="{5A5FFA88-C948-4069-8E93-59FA12366E83}" srcOrd="18" destOrd="0" presId="urn:microsoft.com/office/officeart/2005/8/layout/target3"/>
    <dgm:cxn modelId="{B579E116-F2E2-40D3-AA51-1E8884C43B9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ZŠ Týnec nad Labem</a:t>
          </a:r>
          <a:endParaRPr lang="cs-CZ" sz="17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Lenka Hrnčířová</a:t>
          </a:r>
          <a:endParaRPr lang="cs-CZ" sz="17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VY_32_INOVACE_15_Anglický jazyk 6. </a:t>
          </a:r>
          <a:r>
            <a:rPr lang="cs-CZ" sz="1700" kern="1200" dirty="0" err="1" smtClean="0"/>
            <a:t>ročník_Superlative</a:t>
          </a:r>
          <a:endParaRPr lang="cs-CZ" sz="17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</a:t>
          </a:r>
          <a:r>
            <a:rPr lang="cs-CZ" sz="1700" kern="1200" dirty="0" smtClean="0"/>
            <a:t>Superlative</a:t>
          </a:r>
          <a:endParaRPr lang="cs-CZ" sz="17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CZ.1.07/1.4.00/21.1921</a:t>
          </a:r>
          <a:endParaRPr lang="cs-CZ" sz="17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539C06-AB83-49DF-8204-E1D52538CADD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9EE464-30E0-49EC-8673-C5B3B3B76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999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9090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2463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6684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153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3542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978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5816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1451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6217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8718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8827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3783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7548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9EE464-30E0-49EC-8673-C5B3B3B76BE5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948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195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492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110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731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70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463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90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688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34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849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738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4035E-BD11-4A2C-9A0E-01E7676020D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2A21E-1A58-4A9B-B77E-E767B9935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79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120531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45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6159378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Anglický jazyk  6. ročník – </a:t>
            </a:r>
            <a:r>
              <a:rPr lang="cs-CZ" sz="2400" dirty="0" smtClean="0"/>
              <a:t>Superlative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Procvičení </a:t>
            </a:r>
          </a:p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Doplňování tvarů 3. stupně přídavných </a:t>
            </a:r>
            <a:r>
              <a:rPr lang="cs-CZ" sz="2400" dirty="0" smtClean="0"/>
              <a:t>jmen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Výběr správných tvarů 3. stupně</a:t>
            </a: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Použití tvarů 3. stupně ve </a:t>
            </a:r>
            <a:r>
              <a:rPr lang="cs-CZ" sz="2400" dirty="0" smtClean="0"/>
              <a:t>větách – překlad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Křížovka – tvary 3. stupně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r>
              <a:rPr lang="cs-CZ" sz="2400" dirty="0" smtClean="0"/>
              <a:t>Pomůcky: fixy na interaktivní tabuli</a:t>
            </a: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6357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21103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Superlative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916832"/>
            <a:ext cx="63749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superlative?  </a:t>
            </a:r>
            <a:r>
              <a:rPr lang="cs-CZ" sz="2800" b="1" dirty="0" err="1" smtClean="0"/>
              <a:t>Say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some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examples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429000"/>
            <a:ext cx="46804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3. </a:t>
            </a:r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tupeň přídavných jmen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501317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chemeClr val="tx2"/>
                </a:solidFill>
              </a:rPr>
              <a:t>t</a:t>
            </a:r>
            <a:r>
              <a:rPr lang="cs-CZ" sz="2800" b="1" dirty="0" err="1" smtClean="0">
                <a:solidFill>
                  <a:schemeClr val="tx2"/>
                </a:solidFill>
              </a:rPr>
              <a:t>he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biggest</a:t>
            </a:r>
            <a:r>
              <a:rPr lang="cs-CZ" sz="2800" b="1" dirty="0" smtClean="0">
                <a:solidFill>
                  <a:schemeClr val="tx2"/>
                </a:solidFill>
              </a:rPr>
              <a:t>       </a:t>
            </a:r>
            <a:r>
              <a:rPr lang="cs-CZ" sz="2800" b="1" dirty="0" err="1" smtClean="0">
                <a:solidFill>
                  <a:schemeClr val="tx2"/>
                </a:solidFill>
              </a:rPr>
              <a:t>the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easiest</a:t>
            </a:r>
            <a:r>
              <a:rPr lang="cs-CZ" sz="2800" b="1" dirty="0" smtClean="0">
                <a:solidFill>
                  <a:schemeClr val="tx2"/>
                </a:solidFill>
              </a:rPr>
              <a:t>          </a:t>
            </a:r>
            <a:r>
              <a:rPr lang="cs-CZ" sz="2800" b="1" dirty="0" err="1" smtClean="0">
                <a:solidFill>
                  <a:schemeClr val="tx2"/>
                </a:solidFill>
              </a:rPr>
              <a:t>the</a:t>
            </a:r>
            <a:r>
              <a:rPr lang="cs-CZ" sz="2800" b="1" dirty="0" smtClean="0">
                <a:solidFill>
                  <a:schemeClr val="tx2"/>
                </a:solidFill>
              </a:rPr>
              <a:t> most </a:t>
            </a:r>
            <a:r>
              <a:rPr lang="cs-CZ" sz="2800" b="1" dirty="0" err="1" smtClean="0">
                <a:solidFill>
                  <a:schemeClr val="tx2"/>
                </a:solidFill>
              </a:rPr>
              <a:t>beautiful</a:t>
            </a:r>
            <a:endParaRPr lang="cs-CZ" sz="2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352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6947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Jak tvoříme tvary 3. stupně přídavných jmen?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084" y="1412776"/>
            <a:ext cx="7975340" cy="35394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1) krátká přídavná jména</a:t>
            </a:r>
          </a:p>
          <a:p>
            <a:pPr marL="457200" indent="-457200">
              <a:buFontTx/>
              <a:buChar char="-"/>
            </a:pPr>
            <a:r>
              <a:rPr lang="cs-CZ" sz="2800" b="1" dirty="0" smtClean="0">
                <a:solidFill>
                  <a:schemeClr val="tx2"/>
                </a:solidFill>
              </a:rPr>
              <a:t>před přídavné jméno ve tvaru 1. stupně přidáme</a:t>
            </a:r>
          </a:p>
          <a:p>
            <a:r>
              <a:rPr lang="cs-CZ" sz="2800" b="1" dirty="0">
                <a:solidFill>
                  <a:schemeClr val="tx2"/>
                </a:solidFill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</a:rPr>
              <a:t>  ……………  a za přídavné jméno připojíme …………….</a:t>
            </a:r>
          </a:p>
          <a:p>
            <a:endParaRPr lang="cs-CZ" sz="2800" b="1" dirty="0" smtClean="0">
              <a:solidFill>
                <a:schemeClr val="tx2"/>
              </a:solidFill>
            </a:endParaRPr>
          </a:p>
          <a:p>
            <a:endParaRPr lang="cs-CZ" sz="2800" b="1" dirty="0">
              <a:solidFill>
                <a:schemeClr val="tx2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2) dlouhá přídavná jména</a:t>
            </a:r>
          </a:p>
          <a:p>
            <a:pPr marL="457200" indent="-457200">
              <a:buFontTx/>
              <a:buChar char="-"/>
            </a:pPr>
            <a:r>
              <a:rPr lang="cs-CZ" sz="2800" b="1" dirty="0">
                <a:solidFill>
                  <a:schemeClr val="tx2"/>
                </a:solidFill>
              </a:rPr>
              <a:t>p</a:t>
            </a:r>
            <a:r>
              <a:rPr lang="cs-CZ" sz="2800" b="1" dirty="0" smtClean="0">
                <a:solidFill>
                  <a:schemeClr val="tx2"/>
                </a:solidFill>
              </a:rPr>
              <a:t>řed přídavné jméno ve tvaru 1. stupně přidáme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………………………</a:t>
            </a:r>
            <a:endParaRPr lang="cs-CZ" sz="2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14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Choose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right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forms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smtClean="0">
                <a:solidFill>
                  <a:srgbClr val="FF0000"/>
                </a:solidFill>
              </a:rPr>
              <a:t> superlative </a:t>
            </a:r>
            <a:r>
              <a:rPr lang="cs-CZ" sz="2800" b="1" dirty="0" smtClean="0">
                <a:solidFill>
                  <a:srgbClr val="FF0000"/>
                </a:solidFill>
              </a:rPr>
              <a:t>and </a:t>
            </a:r>
            <a:r>
              <a:rPr lang="cs-CZ" sz="2800" b="1" dirty="0" err="1" smtClean="0">
                <a:solidFill>
                  <a:srgbClr val="FF0000"/>
                </a:solidFill>
              </a:rPr>
              <a:t>underline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them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nd </a:t>
            </a:r>
            <a:r>
              <a:rPr lang="cs-CZ" sz="2800" b="1" dirty="0" err="1" smtClean="0">
                <a:solidFill>
                  <a:srgbClr val="FF0000"/>
                </a:solidFill>
              </a:rPr>
              <a:t>explain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348880"/>
            <a:ext cx="10470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s</a:t>
            </a:r>
            <a:r>
              <a:rPr lang="cs-CZ" sz="2800" b="1" dirty="0" err="1" smtClean="0"/>
              <a:t>hort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170080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</a:t>
            </a:r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shortest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2996952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shorttest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234888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most </a:t>
            </a:r>
            <a:r>
              <a:rPr lang="cs-CZ" sz="2800" b="1" dirty="0" err="1" smtClean="0"/>
              <a:t>short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941168"/>
            <a:ext cx="10179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brave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9832" y="4437112"/>
            <a:ext cx="1405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braverst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5202778"/>
            <a:ext cx="19868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bravest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5301208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/>
          </a:p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most brave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92522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13484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popular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18864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ore </a:t>
            </a:r>
            <a:r>
              <a:rPr lang="cs-CZ" sz="2800" b="1" dirty="0" err="1" smtClean="0"/>
              <a:t>popular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71186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most </a:t>
            </a:r>
            <a:r>
              <a:rPr lang="cs-CZ" sz="2800" b="1" dirty="0" err="1" smtClean="0"/>
              <a:t>popular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128792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popularest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63691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heavy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213285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heavyest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278092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most </a:t>
            </a:r>
            <a:r>
              <a:rPr lang="cs-CZ" sz="2800" b="1" dirty="0" err="1" smtClean="0"/>
              <a:t>heavy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330414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heaviest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725144"/>
            <a:ext cx="753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wet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422108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wetest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474430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wettest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5190172"/>
            <a:ext cx="2962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he</a:t>
            </a:r>
            <a:r>
              <a:rPr lang="cs-CZ" sz="2800" b="1" dirty="0" smtClean="0"/>
              <a:t> most </a:t>
            </a:r>
            <a:r>
              <a:rPr lang="cs-CZ" sz="2800" b="1" dirty="0" err="1" smtClean="0"/>
              <a:t>wet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0051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15872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Matching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700808"/>
            <a:ext cx="103663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g</a:t>
            </a:r>
            <a:r>
              <a:rPr lang="cs-CZ" sz="3200" b="1" dirty="0" err="1" smtClean="0"/>
              <a:t>ood</a:t>
            </a:r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/>
              <a:t>f</a:t>
            </a:r>
            <a:r>
              <a:rPr lang="cs-CZ" sz="3200" b="1" dirty="0" smtClean="0"/>
              <a:t>ar</a:t>
            </a:r>
          </a:p>
          <a:p>
            <a:endParaRPr lang="cs-CZ" sz="3200" b="1" dirty="0"/>
          </a:p>
          <a:p>
            <a:r>
              <a:rPr lang="cs-CZ" sz="3200" b="1" dirty="0" err="1"/>
              <a:t>b</a:t>
            </a:r>
            <a:r>
              <a:rPr lang="cs-CZ" sz="3200" b="1" dirty="0" err="1" smtClean="0"/>
              <a:t>ad</a:t>
            </a:r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err="1" smtClean="0"/>
              <a:t>little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1700808"/>
            <a:ext cx="2376264" cy="35394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schemeClr val="tx2"/>
                </a:solidFill>
              </a:rPr>
              <a:t>t</a:t>
            </a:r>
            <a:r>
              <a:rPr lang="cs-CZ" sz="3200" b="1" dirty="0" err="1" smtClean="0">
                <a:solidFill>
                  <a:schemeClr val="tx2"/>
                </a:solidFill>
              </a:rPr>
              <a:t>he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err="1" smtClean="0">
                <a:solidFill>
                  <a:schemeClr val="tx2"/>
                </a:solidFill>
              </a:rPr>
              <a:t>worst</a:t>
            </a:r>
            <a:endParaRPr lang="cs-CZ" sz="3200" b="1" dirty="0" smtClean="0">
              <a:solidFill>
                <a:schemeClr val="tx2"/>
              </a:solidFill>
            </a:endParaRPr>
          </a:p>
          <a:p>
            <a:endParaRPr lang="cs-CZ" sz="3200" b="1" dirty="0">
              <a:solidFill>
                <a:schemeClr val="tx2"/>
              </a:solidFill>
            </a:endParaRPr>
          </a:p>
          <a:p>
            <a:r>
              <a:rPr lang="cs-CZ" sz="3200" b="1" dirty="0" err="1">
                <a:solidFill>
                  <a:schemeClr val="tx2"/>
                </a:solidFill>
              </a:rPr>
              <a:t>t</a:t>
            </a:r>
            <a:r>
              <a:rPr lang="cs-CZ" sz="3200" b="1" dirty="0" err="1" smtClean="0">
                <a:solidFill>
                  <a:schemeClr val="tx2"/>
                </a:solidFill>
              </a:rPr>
              <a:t>he</a:t>
            </a:r>
            <a:r>
              <a:rPr lang="cs-CZ" sz="3200" b="1" dirty="0" smtClean="0">
                <a:solidFill>
                  <a:schemeClr val="tx2"/>
                </a:solidFill>
              </a:rPr>
              <a:t> least</a:t>
            </a:r>
          </a:p>
          <a:p>
            <a:endParaRPr lang="cs-CZ" sz="3200" b="1" dirty="0">
              <a:solidFill>
                <a:schemeClr val="tx2"/>
              </a:solidFill>
            </a:endParaRPr>
          </a:p>
          <a:p>
            <a:r>
              <a:rPr lang="cs-CZ" sz="3200" b="1" dirty="0" err="1">
                <a:solidFill>
                  <a:schemeClr val="tx2"/>
                </a:solidFill>
              </a:rPr>
              <a:t>t</a:t>
            </a:r>
            <a:r>
              <a:rPr lang="cs-CZ" sz="3200" b="1" dirty="0" err="1" smtClean="0">
                <a:solidFill>
                  <a:schemeClr val="tx2"/>
                </a:solidFill>
              </a:rPr>
              <a:t>he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err="1" smtClean="0">
                <a:solidFill>
                  <a:schemeClr val="tx2"/>
                </a:solidFill>
              </a:rPr>
              <a:t>best</a:t>
            </a:r>
            <a:endParaRPr lang="cs-CZ" sz="3200" b="1" dirty="0" smtClean="0">
              <a:solidFill>
                <a:schemeClr val="tx2"/>
              </a:solidFill>
            </a:endParaRPr>
          </a:p>
          <a:p>
            <a:endParaRPr lang="cs-CZ" sz="3200" b="1" dirty="0">
              <a:solidFill>
                <a:schemeClr val="tx2"/>
              </a:solidFill>
            </a:endParaRPr>
          </a:p>
          <a:p>
            <a:r>
              <a:rPr lang="cs-CZ" sz="3200" b="1" dirty="0" err="1">
                <a:solidFill>
                  <a:schemeClr val="tx2"/>
                </a:solidFill>
              </a:rPr>
              <a:t>t</a:t>
            </a:r>
            <a:r>
              <a:rPr lang="cs-CZ" sz="3200" b="1" dirty="0" err="1" smtClean="0">
                <a:solidFill>
                  <a:schemeClr val="tx2"/>
                </a:solidFill>
              </a:rPr>
              <a:t>he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err="1" smtClean="0">
                <a:solidFill>
                  <a:schemeClr val="tx2"/>
                </a:solidFill>
              </a:rPr>
              <a:t>furthest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1700808"/>
            <a:ext cx="2376264" cy="35394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srgbClr val="FF0000"/>
                </a:solidFill>
              </a:rPr>
              <a:t>t</a:t>
            </a:r>
            <a:r>
              <a:rPr lang="cs-CZ" sz="3200" b="1" dirty="0" err="1" smtClean="0">
                <a:solidFill>
                  <a:srgbClr val="FF0000"/>
                </a:solidFill>
              </a:rPr>
              <a:t>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best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2800" b="1" dirty="0" smtClean="0"/>
          </a:p>
          <a:p>
            <a:r>
              <a:rPr lang="cs-CZ" sz="3200" b="1" dirty="0" err="1">
                <a:solidFill>
                  <a:srgbClr val="FF0000"/>
                </a:solidFill>
              </a:rPr>
              <a:t>t</a:t>
            </a:r>
            <a:r>
              <a:rPr lang="cs-CZ" sz="3200" b="1" dirty="0" err="1" smtClean="0">
                <a:solidFill>
                  <a:srgbClr val="FF0000"/>
                </a:solidFill>
              </a:rPr>
              <a:t>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furthest</a:t>
            </a:r>
            <a:endParaRPr lang="cs-CZ" sz="3200" b="1" dirty="0">
              <a:solidFill>
                <a:srgbClr val="FF0000"/>
              </a:solidFill>
            </a:endParaRPr>
          </a:p>
          <a:p>
            <a:endParaRPr lang="cs-CZ" sz="2800" b="1" dirty="0" smtClean="0"/>
          </a:p>
          <a:p>
            <a:r>
              <a:rPr lang="cs-CZ" sz="3200" b="1" dirty="0" err="1">
                <a:solidFill>
                  <a:srgbClr val="FF0000"/>
                </a:solidFill>
              </a:rPr>
              <a:t>t</a:t>
            </a:r>
            <a:r>
              <a:rPr lang="cs-CZ" sz="3200" b="1" dirty="0" err="1" smtClean="0">
                <a:solidFill>
                  <a:srgbClr val="FF0000"/>
                </a:solidFill>
              </a:rPr>
              <a:t>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worst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err="1">
                <a:solidFill>
                  <a:srgbClr val="FF0000"/>
                </a:solidFill>
              </a:rPr>
              <a:t>t</a:t>
            </a:r>
            <a:r>
              <a:rPr lang="cs-CZ" sz="3200" b="1" dirty="0" err="1" smtClean="0">
                <a:solidFill>
                  <a:srgbClr val="FF0000"/>
                </a:solidFill>
              </a:rPr>
              <a:t>he</a:t>
            </a:r>
            <a:r>
              <a:rPr lang="cs-CZ" sz="3200" b="1" dirty="0" smtClean="0">
                <a:solidFill>
                  <a:srgbClr val="FF0000"/>
                </a:solidFill>
              </a:rPr>
              <a:t> least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85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1542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Translate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72008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ejhlubší   …………………………….</a:t>
            </a:r>
          </a:p>
          <a:p>
            <a:endParaRPr lang="cs-CZ" sz="2800" b="1" dirty="0"/>
          </a:p>
          <a:p>
            <a:r>
              <a:rPr lang="cs-CZ" sz="2800" b="1" dirty="0"/>
              <a:t>n</a:t>
            </a:r>
            <a:r>
              <a:rPr lang="cs-CZ" sz="2800" b="1" dirty="0" smtClean="0"/>
              <a:t>ejsušší     …………………………….</a:t>
            </a:r>
          </a:p>
          <a:p>
            <a:endParaRPr lang="cs-CZ" sz="2800" b="1" dirty="0"/>
          </a:p>
          <a:p>
            <a:r>
              <a:rPr lang="cs-CZ" sz="2800" b="1" dirty="0"/>
              <a:t>n</a:t>
            </a:r>
            <a:r>
              <a:rPr lang="cs-CZ" sz="2800" b="1" dirty="0" smtClean="0"/>
              <a:t>ejširší      …………………………….</a:t>
            </a:r>
          </a:p>
          <a:p>
            <a:endParaRPr lang="cs-CZ" sz="2800" b="1" dirty="0"/>
          </a:p>
          <a:p>
            <a:r>
              <a:rPr lang="cs-CZ" sz="2800" b="1" dirty="0"/>
              <a:t>n</a:t>
            </a:r>
            <a:r>
              <a:rPr lang="cs-CZ" sz="2800" b="1" dirty="0" smtClean="0"/>
              <a:t>ejzajímavější …………………………………...............</a:t>
            </a:r>
          </a:p>
          <a:p>
            <a:r>
              <a:rPr lang="cs-CZ" sz="2800" b="1" dirty="0" smtClean="0"/>
              <a:t>           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119675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deepest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198884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driest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285293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widest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4581128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most </a:t>
            </a:r>
            <a:r>
              <a:rPr lang="cs-CZ" sz="2800" b="1" dirty="0" err="1" smtClean="0">
                <a:solidFill>
                  <a:srgbClr val="FF0000"/>
                </a:solidFill>
              </a:rPr>
              <a:t>interesting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93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3685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Translate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sentences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96752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Sněžka je nejvyšší hora ČR.</a:t>
            </a:r>
          </a:p>
          <a:p>
            <a:endParaRPr lang="cs-CZ" sz="2800" b="1" dirty="0"/>
          </a:p>
          <a:p>
            <a:r>
              <a:rPr lang="cs-CZ" sz="2800" b="1" dirty="0" smtClean="0"/>
              <a:t>……………………………………………………………………………………..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24944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Sněžka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highest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mountain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CR.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077072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2) Pan Černý je nejstarší osoba v naší vesnici.</a:t>
            </a:r>
          </a:p>
          <a:p>
            <a:endParaRPr lang="cs-CZ" sz="2800" b="1" dirty="0"/>
          </a:p>
          <a:p>
            <a:r>
              <a:rPr lang="cs-CZ" sz="2800" b="1" dirty="0" smtClean="0"/>
              <a:t>…………………………………………………………………………………..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661248"/>
            <a:ext cx="69264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Mr</a:t>
            </a:r>
            <a:r>
              <a:rPr lang="cs-CZ" sz="2800" b="1" dirty="0" smtClean="0">
                <a:solidFill>
                  <a:srgbClr val="FF0000"/>
                </a:solidFill>
              </a:rPr>
              <a:t> Black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oldest</a:t>
            </a:r>
            <a:r>
              <a:rPr lang="cs-CZ" sz="2800" b="1" dirty="0" smtClean="0">
                <a:solidFill>
                  <a:srgbClr val="FF0000"/>
                </a:solidFill>
              </a:rPr>
              <a:t> person in </a:t>
            </a:r>
            <a:r>
              <a:rPr lang="cs-CZ" sz="2800" b="1" dirty="0" err="1" smtClean="0">
                <a:solidFill>
                  <a:srgbClr val="FF0000"/>
                </a:solidFill>
              </a:rPr>
              <a:t>our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village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49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3) Tom je nejvyšší žák v mé třídě.</a:t>
            </a:r>
          </a:p>
          <a:p>
            <a:endParaRPr lang="cs-CZ" sz="2800" b="1" dirty="0"/>
          </a:p>
          <a:p>
            <a:r>
              <a:rPr lang="cs-CZ" sz="2800" b="1" dirty="0" smtClean="0"/>
              <a:t>………………………………………………………………………………..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04864"/>
            <a:ext cx="5325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Tom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tallest</a:t>
            </a:r>
            <a:r>
              <a:rPr lang="cs-CZ" sz="2800" b="1" dirty="0" smtClean="0">
                <a:solidFill>
                  <a:srgbClr val="FF0000"/>
                </a:solidFill>
              </a:rPr>
              <a:t> pupil in my </a:t>
            </a:r>
            <a:r>
              <a:rPr lang="cs-CZ" sz="2800" b="1" dirty="0" err="1" smtClean="0">
                <a:solidFill>
                  <a:srgbClr val="FF0000"/>
                </a:solidFill>
              </a:rPr>
              <a:t>class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356992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4) Ta kniha je nejlepší ze všech.</a:t>
            </a:r>
          </a:p>
          <a:p>
            <a:endParaRPr lang="cs-CZ" sz="2800" b="1" dirty="0"/>
          </a:p>
          <a:p>
            <a:r>
              <a:rPr lang="cs-CZ" sz="2800" b="1" dirty="0" smtClean="0"/>
              <a:t>………………………………………………………………………………</a:t>
            </a:r>
          </a:p>
          <a:p>
            <a:endParaRPr lang="cs-CZ" sz="2800" b="1" dirty="0"/>
          </a:p>
          <a:p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01317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book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best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all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072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089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5) Co je nejtěžší věc ve tvé školní tašce?</a:t>
            </a:r>
          </a:p>
          <a:p>
            <a:endParaRPr lang="cs-CZ" sz="2800" b="1" dirty="0"/>
          </a:p>
          <a:p>
            <a:r>
              <a:rPr lang="cs-CZ" sz="2800" b="1" dirty="0" smtClean="0"/>
              <a:t>…………………………………………………………………………………. …………………………………………………….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636912"/>
            <a:ext cx="71093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What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heaviest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thing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your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school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bag</a:t>
            </a:r>
            <a:r>
              <a:rPr lang="cs-CZ" sz="2800" b="1" dirty="0" smtClean="0">
                <a:solidFill>
                  <a:srgbClr val="FF0000"/>
                </a:solidFill>
              </a:rPr>
              <a:t>?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78904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789040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6) To byl nejhorší nápad na světě.</a:t>
            </a:r>
          </a:p>
          <a:p>
            <a:endParaRPr lang="cs-CZ" sz="2800" b="1" dirty="0"/>
          </a:p>
          <a:p>
            <a:r>
              <a:rPr lang="cs-CZ" sz="2800" b="1" dirty="0" smtClean="0"/>
              <a:t>…………………………………………………………………………………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174036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It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was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worst</a:t>
            </a:r>
            <a:r>
              <a:rPr lang="cs-CZ" sz="2800" b="1" dirty="0" smtClean="0">
                <a:solidFill>
                  <a:srgbClr val="FF0000"/>
                </a:solidFill>
              </a:rPr>
              <a:t> idea in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world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947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2809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7) Nejobtížnější školní předmět je matematika.</a:t>
            </a:r>
          </a:p>
          <a:p>
            <a:endParaRPr lang="cs-CZ" sz="2800" b="1" dirty="0"/>
          </a:p>
          <a:p>
            <a:r>
              <a:rPr lang="cs-CZ" sz="2800" b="1" dirty="0" smtClean="0"/>
              <a:t>………………………………………………………………………………….</a:t>
            </a:r>
          </a:p>
          <a:p>
            <a:r>
              <a:rPr lang="cs-CZ" sz="2800" b="1" dirty="0" smtClean="0"/>
              <a:t>…………………………………………………………………………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636912"/>
            <a:ext cx="64370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most </a:t>
            </a:r>
            <a:r>
              <a:rPr lang="cs-CZ" sz="2800" b="1" dirty="0" err="1" smtClean="0">
                <a:solidFill>
                  <a:srgbClr val="FF0000"/>
                </a:solidFill>
              </a:rPr>
              <a:t>difficult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school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subject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Maths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717032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8) Tamto auto je nejdražší ze všech.</a:t>
            </a:r>
          </a:p>
          <a:p>
            <a:endParaRPr lang="cs-CZ" sz="2800" b="1" dirty="0"/>
          </a:p>
          <a:p>
            <a:r>
              <a:rPr lang="cs-CZ" sz="2800" b="1" dirty="0" smtClean="0"/>
              <a:t>…………………………………………………………………………………….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589240"/>
            <a:ext cx="56003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That</a:t>
            </a:r>
            <a:r>
              <a:rPr lang="cs-CZ" sz="2800" b="1" dirty="0" smtClean="0">
                <a:solidFill>
                  <a:srgbClr val="FF0000"/>
                </a:solidFill>
              </a:rPr>
              <a:t> car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most </a:t>
            </a:r>
            <a:r>
              <a:rPr lang="cs-CZ" sz="2800" b="1" dirty="0" err="1" smtClean="0">
                <a:solidFill>
                  <a:srgbClr val="FF0000"/>
                </a:solidFill>
              </a:rPr>
              <a:t>expensive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all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364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47778" y="5469450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97062" y="867996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97062" y="1325196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97062" y="1782396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97072" y="2235444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97072" y="2692644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14222" y="3149844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836328" y="3607044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42048" y="4064244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42058" y="4551582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47778" y="5012250"/>
            <a:ext cx="432048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332656"/>
            <a:ext cx="3168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Solve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crossword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348265" y="85587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937206" y="85831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19629" y="86799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47545" y="86799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79593" y="86799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508624" y="87043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365014" y="131307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937206" y="131551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229120" y="132763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661168" y="132763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094784" y="132763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624" y="132763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961760" y="131551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348265" y="178483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937206" y="176959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916217" y="222679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348265" y="224203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231059" y="178483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71520" y="178589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124489" y="178589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56537" y="178239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942974" y="178589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484169" y="224309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054060" y="223544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231059" y="224309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671520" y="224309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365014" y="269264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916217" y="270029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231059" y="270029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691363" y="270029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137858" y="269264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569906" y="268399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268376" y="3140508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4691363" y="315855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137858" y="3140508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556537" y="315749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382174" y="361575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279826" y="3597708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4700854" y="359046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134841" y="3576600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569906" y="3576600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010367" y="3576600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429099" y="407295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2983682" y="406424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279826" y="404766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4720318" y="4033800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165735" y="4033800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597783" y="404766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392176" y="455381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288270" y="4491000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4733687" y="450486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82942" y="4491000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614990" y="4491000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6049340" y="4491000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18454" y="498735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960128" y="499741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2514124" y="500884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4301639" y="497494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750894" y="497494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182942" y="493612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617292" y="4937184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3397533" y="546604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2939145" y="545461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514124" y="5463024"/>
            <a:ext cx="423082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2054060" y="546604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4291083" y="5454612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4723131" y="5444556"/>
            <a:ext cx="432048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TextovéPole 81"/>
          <p:cNvSpPr txBox="1"/>
          <p:nvPr/>
        </p:nvSpPr>
        <p:spPr>
          <a:xfrm>
            <a:off x="2270083" y="870432"/>
            <a:ext cx="4880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2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195936" y="1655262"/>
            <a:ext cx="571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1403648" y="224309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270083" y="2704760"/>
            <a:ext cx="430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348265" y="3140508"/>
            <a:ext cx="42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2916217" y="359046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2542142" y="407295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2983682" y="4551582"/>
            <a:ext cx="4887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907704" y="5013248"/>
            <a:ext cx="6420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1259632" y="547491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11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327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518853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Napiš tvary 3. stupňů od daných přídavných jmen</a:t>
            </a:r>
          </a:p>
          <a:p>
            <a:r>
              <a:rPr lang="cs-CZ" sz="2800" b="1" dirty="0" smtClean="0"/>
              <a:t>                             bez členu THE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  </a:t>
            </a:r>
            <a:r>
              <a:rPr lang="cs-CZ" sz="2800" b="1" dirty="0" err="1" smtClean="0"/>
              <a:t>easy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smtClean="0"/>
              <a:t>  </a:t>
            </a:r>
            <a:r>
              <a:rPr lang="cs-CZ" sz="2800" b="1" dirty="0" err="1" smtClean="0"/>
              <a:t>young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smtClean="0"/>
              <a:t>  happy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  brave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  </a:t>
            </a:r>
            <a:r>
              <a:rPr lang="cs-CZ" sz="2800" b="1" dirty="0" err="1" smtClean="0"/>
              <a:t>large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smtClean="0"/>
              <a:t>  </a:t>
            </a:r>
            <a:r>
              <a:rPr lang="cs-CZ" sz="2800" b="1" dirty="0" err="1" smtClean="0"/>
              <a:t>little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smtClean="0"/>
              <a:t>  fast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  hot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  big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  </a:t>
            </a:r>
            <a:r>
              <a:rPr lang="cs-CZ" sz="2800" b="1" dirty="0" err="1" smtClean="0"/>
              <a:t>heavy</a:t>
            </a:r>
            <a:endParaRPr lang="cs-CZ" sz="2800" b="1" dirty="0" smtClean="0"/>
          </a:p>
          <a:p>
            <a:pPr marL="514350" indent="-514350">
              <a:buAutoNum type="arabicParenR"/>
            </a:pPr>
            <a:r>
              <a:rPr lang="cs-CZ" sz="2800" b="1" dirty="0" smtClean="0"/>
              <a:t>  long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99170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764704"/>
            <a:ext cx="41764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</a:t>
            </a:r>
            <a:r>
              <a:rPr lang="cs-CZ" sz="2800" b="1" dirty="0" err="1" smtClean="0"/>
              <a:t>Could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solve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?</a:t>
            </a:r>
          </a:p>
          <a:p>
            <a:endParaRPr lang="cs-CZ" sz="2800" b="1" dirty="0"/>
          </a:p>
          <a:p>
            <a:r>
              <a:rPr lang="cs-CZ" sz="2800" b="1" dirty="0" smtClean="0"/>
              <a:t>       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solution</a:t>
            </a:r>
            <a:r>
              <a:rPr lang="cs-CZ" sz="2800" b="1" dirty="0" smtClean="0"/>
              <a:t>?</a:t>
            </a:r>
          </a:p>
          <a:p>
            <a:endParaRPr lang="cs-CZ" sz="2800" b="1" dirty="0"/>
          </a:p>
          <a:p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3573016"/>
            <a:ext cx="54750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It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today´s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topic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of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lesson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5157192"/>
            <a:ext cx="39444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         superlative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764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</TotalTime>
  <Words>467</Words>
  <Application>Microsoft Office PowerPoint</Application>
  <PresentationFormat>Předvádění na obrazovce (4:3)</PresentationFormat>
  <Paragraphs>172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23</cp:revision>
  <dcterms:created xsi:type="dcterms:W3CDTF">2012-04-09T08:24:22Z</dcterms:created>
  <dcterms:modified xsi:type="dcterms:W3CDTF">2012-04-09T13:37:06Z</dcterms:modified>
</cp:coreProperties>
</file>