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2" r:id="rId6"/>
    <p:sldId id="264" r:id="rId7"/>
    <p:sldId id="266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99FF"/>
    <a:srgbClr val="CC0066"/>
    <a:srgbClr val="A50021"/>
    <a:srgbClr val="00CCFF"/>
    <a:srgbClr val="00FF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7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798BA7-8199-4F5F-B98A-2079705F0A5D}" type="datetimeFigureOut">
              <a:rPr lang="en-GB" smtClean="0"/>
              <a:pPr/>
              <a:t>24/05/2014</a:t>
            </a:fld>
            <a:endParaRPr lang="en-GB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GB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85331-96D5-4EF4-98F6-34B8D4C4EE1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1816160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748DF-D60B-4A97-87F1-C494B2DED26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1C661B-6C16-479C-B707-08879EED582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05385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BB2CAB-4656-4643-B4FB-E2A3EE3C4A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8B4B8-88FB-4EE7-A994-8AFB586974A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47350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671FC1-16D3-49B6-A73B-1EFF6D3CD02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F2B066-EADA-4B2E-B328-33F5A99E636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7935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1B8843-DA83-4AEE-A364-4021E78987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794EDC-E975-4B49-946C-97F50385520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857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E2C8DA-2AE3-463A-A84C-14F887F9ABE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1568-7E75-4A0A-ADAA-A5D1D4EC6C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4933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4C16A4-730B-417B-A5D8-CD5A94C9A47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467DD5-D1B0-407A-8EAC-92093430151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55414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9CD590-4B6C-4CC8-A28B-82903406F4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7DC96E-94E1-4FDE-AAC0-781DD96A188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6770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7C34B-0EE9-412B-9C2B-37F5E6F1982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640E5-7032-4573-94FD-25FA00C0AD9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18068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44ED8-1D21-4DDC-865F-D61CA3763D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292EB-AF62-42DB-9F1D-766C1D00C2A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46492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8437C-F00C-4CEF-8E46-2841A9D7F7D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D00DA-8E63-4AE4-9551-7F376FE995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53756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74EC6F-BB03-404C-9F52-B1DA61ABD6E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42BCE-22B3-4358-87D8-CAD0485B2E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0152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F760A84-D03D-4335-B239-AB9C290F5C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24.5.2014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9782140-8C38-4045-9120-8305EFAE02A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90016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dirty="0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dirty="0" smtClean="0">
                <a:latin typeface="Arial" charset="0"/>
                <a:cs typeface="Arial" charset="0"/>
              </a:rPr>
            </a:br>
            <a:r>
              <a:rPr lang="cs-CZ" sz="2000" b="1" dirty="0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45303528"/>
              </p:ext>
            </p:extLst>
          </p:nvPr>
        </p:nvGraphicFramePr>
        <p:xfrm>
          <a:off x="250825" y="2781300"/>
          <a:ext cx="8569325" cy="41485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Radka Černá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VY_32_INOVACE_5_ANGLICKY_JAZYK_GRAMATIKA_01Cleny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Anglický 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jazyk – gramatika</a:t>
                      </a:r>
                      <a:endParaRPr lang="cs-CZ" sz="18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Veřejnosprávní činnost/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Leden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Určitý a neurčitý člen, nulový člen</a:t>
                      </a:r>
                    </a:p>
                    <a:p>
                      <a:endParaRPr lang="cs-CZ" sz="1400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9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12" marB="45712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0545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ARTICLES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6802130"/>
              </p:ext>
            </p:extLst>
          </p:nvPr>
        </p:nvGraphicFramePr>
        <p:xfrm>
          <a:off x="467544" y="3068960"/>
          <a:ext cx="8229600" cy="2980928"/>
        </p:xfrm>
        <a:graphic>
          <a:graphicData uri="http://schemas.openxmlformats.org/drawingml/2006/table">
            <a:tbl>
              <a:tblPr firstRow="1" firstCol="1">
                <a:tableStyleId>{21E4AEA4-8DFA-4A89-87EB-49C32662AFE0}</a:tableStyleId>
              </a:tblPr>
              <a:tblGrid>
                <a:gridCol w="2743200"/>
                <a:gridCol w="2743200"/>
                <a:gridCol w="2743200"/>
              </a:tblGrid>
              <a:tr h="1152128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Noun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Singular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Plural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</a:tr>
              <a:tr h="411480"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Countables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a, </a:t>
                      </a:r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</a:t>
                      </a:r>
                      <a:endParaRPr lang="cs-CZ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-, </a:t>
                      </a:r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</a:t>
                      </a:r>
                      <a:endParaRPr lang="cs-CZ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FF"/>
                    </a:solidFill>
                  </a:tcPr>
                </a:tc>
              </a:tr>
              <a:tr h="41148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</a:t>
                      </a:r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 rowSpan="2">
                  <a:txBody>
                    <a:bodyPr/>
                    <a:lstStyle/>
                    <a:p>
                      <a:pPr algn="ctr"/>
                      <a:r>
                        <a:rPr lang="cs-CZ" sz="28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Uncountables</a:t>
                      </a:r>
                      <a:r>
                        <a:rPr lang="cs-CZ" sz="2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cs-CZ" sz="2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00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-, </a:t>
                      </a:r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some</a:t>
                      </a:r>
                      <a:endParaRPr lang="cs-CZ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99FF"/>
                    </a:solidFill>
                  </a:tcPr>
                </a:tc>
                <a:tc rowSpan="2">
                  <a:txBody>
                    <a:bodyPr/>
                    <a:lstStyle/>
                    <a:p>
                      <a:pPr algn="ctr"/>
                      <a:endParaRPr lang="cs-CZ" sz="2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lToTr>
                    <a:solidFill>
                      <a:schemeClr val="tx1"/>
                    </a:solidFill>
                  </a:tcPr>
                </a:tc>
              </a:tr>
              <a:tr h="432048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err="1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</a:t>
                      </a:r>
                      <a:endParaRPr lang="cs-CZ" sz="2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73915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712968" cy="4104456"/>
          </a:xfrm>
        </p:spPr>
        <p:txBody>
          <a:bodyPr/>
          <a:lstStyle/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INDEFINITE ARTICLE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a/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any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DEFINITE ARTICLE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ZERO ARTICLE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-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Radka\AppData\Local\Microsoft\Windows\Temporary Internet Files\Content.IE5\709B2HJF\MC900438000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8235" y="3789040"/>
            <a:ext cx="2799829" cy="184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65335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INDEFINITE</a:t>
            </a:r>
            <a:r>
              <a:rPr lang="cs-CZ" dirty="0" smtClean="0"/>
              <a:t> 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92896"/>
            <a:ext cx="9026374" cy="4365104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say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what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something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somebody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is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Jane´s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teacher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These are </a:t>
            </a:r>
            <a:r>
              <a:rPr lang="cs-CZ" sz="2400" dirty="0" err="1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books</a:t>
            </a: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2)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a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person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when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doesn´t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matter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which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one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Shall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go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drink? </a:t>
            </a: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Please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open a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window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3)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a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a person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first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time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She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lives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dirty="0">
                <a:solidFill>
                  <a:srgbClr val="0099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farmhouse</a:t>
            </a: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lvl="0" indent="0">
              <a:buNone/>
            </a:pPr>
            <a:r>
              <a:rPr lang="cs-CZ" sz="2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cs-CZ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9241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DEFINITE</a:t>
            </a:r>
            <a:r>
              <a:rPr lang="cs-CZ" dirty="0" smtClean="0"/>
              <a:t> 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 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104456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a person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known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speaker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and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listener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car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keys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2)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a person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for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second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time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book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book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nice.  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when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clear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which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(s)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mean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Dave´s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in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bathroom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4)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only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is</a:t>
            </a:r>
            <a:endParaRPr lang="cs-CZ" sz="2400" dirty="0" smtClean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     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The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sky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is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clear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today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312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DEFINITE</a:t>
            </a:r>
            <a:r>
              <a:rPr lang="cs-CZ" dirty="0"/>
              <a:t> </a:t>
            </a:r>
            <a:r>
              <a:rPr lang="cs-CZ" sz="4000" b="1" dirty="0" smtClean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 (2)</a:t>
            </a:r>
            <a:endParaRPr lang="cs-CZ" sz="4000" b="1" dirty="0">
              <a:solidFill>
                <a:srgbClr val="92D050"/>
              </a:solidFill>
              <a:latin typeface="Arial" pitchFamily="34" charset="0"/>
              <a:ea typeface="+mn-ea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8640960" cy="403244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5)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things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our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physical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environment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that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all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know</a:t>
            </a:r>
            <a:endParaRPr lang="cs-CZ" sz="2400" dirty="0" smtClean="0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 love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walking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 country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superlatives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ordinals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You´re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best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teacher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lvl="0" indent="0">
              <a:buNone/>
            </a:pPr>
            <a:r>
              <a:rPr lang="cs-CZ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7)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place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names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United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States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America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cs-CZ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Czech Republic</a:t>
            </a:r>
            <a:endParaRPr lang="cs-CZ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endParaRPr lang="cs-CZ" sz="2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C:\Users\Radka\AppData\Local\Microsoft\Windows\Temporary Internet Files\Content.IE5\PAUAVYZ3\MC9004298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005064"/>
            <a:ext cx="237626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94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340768"/>
            <a:ext cx="8229600" cy="1143000"/>
          </a:xfrm>
        </p:spPr>
        <p:txBody>
          <a:bodyPr/>
          <a:lstStyle/>
          <a:p>
            <a:pPr algn="r"/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ZERO</a:t>
            </a:r>
            <a:r>
              <a:rPr lang="cs-CZ" dirty="0" smtClean="0"/>
              <a:t> </a:t>
            </a:r>
            <a:r>
              <a:rPr lang="cs-CZ" sz="4000" b="1" dirty="0">
                <a:solidFill>
                  <a:srgbClr val="92D050"/>
                </a:solidFill>
                <a:latin typeface="Arial" pitchFamily="34" charset="0"/>
                <a:ea typeface="+mn-ea"/>
                <a:cs typeface="Arial" pitchFamily="34" charset="0"/>
              </a:rPr>
              <a:t>ARTICLE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36912"/>
            <a:ext cx="8229600" cy="4221088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)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refer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to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things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or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people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general</a:t>
            </a:r>
            <a:r>
              <a:rPr lang="cs-CZ" sz="2400" dirty="0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dirty="0">
              <a:solidFill>
                <a:srgbClr val="CC0066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	I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cheese.</a:t>
            </a:r>
          </a:p>
          <a:p>
            <a:pPr marL="0" indent="0">
              <a:buNone/>
            </a:pPr>
            <a:r>
              <a:rPr lang="cs-CZ" sz="2400" i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Cats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milk</a:t>
            </a:r>
            <a:r>
              <a:rPr lang="cs-CZ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lvl="0" indent="0">
              <a:buNone/>
            </a:pP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2) in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some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common</a:t>
            </a:r>
            <a:r>
              <a:rPr lang="cs-CZ" sz="2400" dirty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err="1" smtClean="0">
                <a:solidFill>
                  <a:srgbClr val="CC0066"/>
                </a:solidFill>
                <a:latin typeface="Arial" pitchFamily="34" charset="0"/>
                <a:cs typeface="Arial" pitchFamily="34" charset="0"/>
              </a:rPr>
              <a:t>expressions</a:t>
            </a:r>
            <a:endParaRPr lang="cs-CZ" sz="2400" dirty="0">
              <a:solidFill>
                <a:srgbClr val="A5002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home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university</a:t>
            </a:r>
            <a:r>
              <a:rPr lang="cs-CZ" sz="240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bed</a:t>
            </a:r>
            <a:endParaRPr lang="cs-CZ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car, by bus …</a:t>
            </a:r>
            <a:endParaRPr lang="cs-CZ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ave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lunch,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dinner</a:t>
            </a:r>
            <a:endParaRPr lang="cs-CZ" sz="2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aths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physics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history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</a:t>
            </a:r>
            <a:endParaRPr lang="cs-CZ" sz="2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chess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basketball,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football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tennis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cs-CZ" sz="2400" dirty="0" err="1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hockey</a:t>
            </a:r>
            <a:r>
              <a:rPr lang="cs-CZ" sz="24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… </a:t>
            </a:r>
            <a:endParaRPr lang="cs-CZ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cs-CZ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325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1340768"/>
            <a:ext cx="6131024" cy="1008112"/>
          </a:xfrm>
        </p:spPr>
        <p:txBody>
          <a:bodyPr/>
          <a:lstStyle/>
          <a:p>
            <a:r>
              <a:rPr lang="cs-CZ" sz="3600" b="1" dirty="0">
                <a:solidFill>
                  <a:srgbClr val="92D050"/>
                </a:solidFill>
              </a:rPr>
              <a:t>ZDROJE A AUTORSKÁ 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2564904"/>
            <a:ext cx="8856984" cy="4293096"/>
          </a:xfrm>
        </p:spPr>
        <p:txBody>
          <a:bodyPr/>
          <a:lstStyle/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English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third edition. Cambridge: Cambridge University Press, 2004. ISBN 0521532892.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Grammar in Use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Cambridge: Cambridge University Press, 1998.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Elementary: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9780194716826.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eaLnBrk="1" fontAlgn="auto" hangingPunct="1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22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Headway Pre-intermediate: the third edition</a:t>
            </a:r>
            <a:r>
              <a:rPr lang="en-US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Press, 2007. ISBN 9780194716833. </a:t>
            </a: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endParaRPr lang="cs-CZ" sz="2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1" fontAlgn="auto" hangingPunct="1">
              <a:spcAft>
                <a:spcPts val="0"/>
              </a:spcAft>
              <a:buNone/>
            </a:pPr>
            <a:r>
              <a:rPr lang="cs-CZ" sz="2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Všechny nepopsané kliparty a další grafické objekty jsou součástí prostředků výukového sw Smart Notebook a MS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4923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2808</TotalTime>
  <Words>238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Obchodní akademie, Střední odborná škola  a Jazyková škola s právem státní jazykové zkoušky,  Hradec Králové</vt:lpstr>
      <vt:lpstr>ARTICLES</vt:lpstr>
      <vt:lpstr>ARTICLES</vt:lpstr>
      <vt:lpstr>INDEFINITE ARTICLE</vt:lpstr>
      <vt:lpstr>DEFINITE ARTICLE </vt:lpstr>
      <vt:lpstr>DEFINITE ARTICLE (2)</vt:lpstr>
      <vt:lpstr>ZERO ARTICLE</vt:lpstr>
      <vt:lpstr>ZDROJE A 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Klimeš Vít</dc:creator>
  <cp:lastModifiedBy>Mamka</cp:lastModifiedBy>
  <cp:revision>352</cp:revision>
  <dcterms:created xsi:type="dcterms:W3CDTF">2013-03-05T07:35:14Z</dcterms:created>
  <dcterms:modified xsi:type="dcterms:W3CDTF">2014-05-24T19:51:57Z</dcterms:modified>
</cp:coreProperties>
</file>