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9" r:id="rId3"/>
    <p:sldId id="272" r:id="rId4"/>
    <p:sldId id="273" r:id="rId5"/>
    <p:sldId id="262" r:id="rId6"/>
    <p:sldId id="274" r:id="rId7"/>
    <p:sldId id="275" r:id="rId8"/>
    <p:sldId id="266" r:id="rId9"/>
    <p:sldId id="267" r:id="rId10"/>
    <p:sldId id="269" r:id="rId11"/>
    <p:sldId id="270" r:id="rId12"/>
    <p:sldId id="271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A50021"/>
    <a:srgbClr val="0099FF"/>
    <a:srgbClr val="00CCFF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pPr/>
              <a:t>24/05/2014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0152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2268907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Radka Černá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VY_32_INOVACE_5_ANGLICKY_JAZYK_GRAMATIKA_03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Zájmena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– gramatika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Zájmena,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jejich druhy a užití ve větě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SUBJECTIVE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PRONOUNS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960440"/>
          </a:xfrm>
        </p:spPr>
        <p:txBody>
          <a:bodyPr/>
          <a:lstStyle/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   -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subject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sentence (=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before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verb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jí pomohla.</a:t>
            </a:r>
          </a:p>
          <a:p>
            <a:pPr marL="457200" lvl="1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457200" lvl="1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She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has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helped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her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49307056"/>
              </p:ext>
            </p:extLst>
          </p:nvPr>
        </p:nvGraphicFramePr>
        <p:xfrm>
          <a:off x="899592" y="3284984"/>
          <a:ext cx="1584176" cy="2966720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she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they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5122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49080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329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OBJECTIVE PRONOUNS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221088"/>
          </a:xfrm>
        </p:spPr>
        <p:txBody>
          <a:bodyPr/>
          <a:lstStyle/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      -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object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sentence </a:t>
            </a:r>
          </a:p>
          <a:p>
            <a:pPr marL="457200" lvl="1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    -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often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after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preposition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</a:p>
          <a:p>
            <a:pPr marL="457200" lvl="1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Ten dopis není pro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ale pro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tebe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lvl="1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     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letter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isn´t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but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you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09775143"/>
              </p:ext>
            </p:extLst>
          </p:nvPr>
        </p:nvGraphicFramePr>
        <p:xfrm>
          <a:off x="899592" y="3284984"/>
          <a:ext cx="1584176" cy="2966720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</a:t>
                      </a:r>
                      <a:r>
                        <a:rPr lang="cs-CZ" b="1" dirty="0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him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her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them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027" name="Picture 3" descr="C:\Users\Radka\AppData\Local\Microsoft\Windows\Temporary Internet Files\Content.IE5\709B2HJF\MC9002995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373216"/>
            <a:ext cx="1824228" cy="129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2874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REFLEXIVE PRONOUNS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888432"/>
          </a:xfrm>
        </p:spPr>
        <p:txBody>
          <a:bodyPr/>
          <a:lstStyle/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      -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when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talking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about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same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subject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On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se dívá na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sebe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lvl="1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looking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himself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32273441"/>
              </p:ext>
            </p:extLst>
          </p:nvPr>
        </p:nvGraphicFramePr>
        <p:xfrm>
          <a:off x="899592" y="3284984"/>
          <a:ext cx="1584176" cy="2966720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myself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yourself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himself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herself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itself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ourselves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yourselves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themselves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8" name="Picture 3" descr="C:\Users\Radka\AppData\Local\Microsoft\Windows\Temporary Internet Files\Content.IE5\4UK1SI09\MC9004258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81128"/>
            <a:ext cx="1773803" cy="181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739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RECIPROCAL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PRONOUNS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9548" y="2636912"/>
            <a:ext cx="8522932" cy="4223455"/>
          </a:xfrm>
        </p:spPr>
        <p:txBody>
          <a:bodyPr/>
          <a:lstStyle/>
          <a:p>
            <a:pPr marL="457200" lvl="1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use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when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talk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about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two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more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people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each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other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one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another</a:t>
            </a:r>
            <a:endParaRPr lang="cs-CZ" sz="2400" dirty="0" smtClean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cs-CZ" sz="2400" dirty="0" smtClean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Jim a Jack se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sebe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dívají. </a:t>
            </a:r>
            <a:endParaRPr lang="cs-CZ" sz="2400" dirty="0" smtClean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5715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Jim and Jack are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looking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each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other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5715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(= Jim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looking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Jack and Jack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looking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Jim)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Radka\AppData\Local\Microsoft\Windows\Temporary Internet Files\Content.IE5\M9X4WR1M\MC90029912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3344"/>
          <a:stretch/>
        </p:blipFill>
        <p:spPr bwMode="auto">
          <a:xfrm>
            <a:off x="3491880" y="5157192"/>
            <a:ext cx="1984937" cy="170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Radka\AppData\Local\Microsoft\Windows\Temporary Internet Files\Content.IE5\M9X4WR1M\MC90029912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3344"/>
          <a:stretch/>
        </p:blipFill>
        <p:spPr bwMode="auto">
          <a:xfrm flipH="1">
            <a:off x="5796134" y="5157192"/>
            <a:ext cx="2039127" cy="1673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603551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Jim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8344" y="603551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Jack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7882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POSSESSIVE PRONOUNS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104456"/>
          </a:xfrm>
        </p:spPr>
        <p:txBody>
          <a:bodyPr/>
          <a:lstStyle/>
          <a:p>
            <a:r>
              <a:rPr lang="cs-CZ" sz="2800" b="1" cap="all" dirty="0" err="1"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cs-CZ" sz="2800" b="1" cap="all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cap="all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800" b="1" cap="all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cap="all" dirty="0" err="1">
                <a:latin typeface="Arial" panose="020B0604020202020204" pitchFamily="34" charset="0"/>
                <a:cs typeface="Arial" panose="020B0604020202020204" pitchFamily="34" charset="0"/>
              </a:rPr>
              <a:t>noun</a:t>
            </a:r>
            <a:r>
              <a:rPr lang="cs-CZ" sz="2800" b="1" cap="all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</a:t>
            </a:r>
          </a:p>
          <a:p>
            <a:pPr marL="457200" lvl="1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Toto je paní Smithová a její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klobouky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457200" lvl="1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Mrs. Smith and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err="1" smtClean="0">
                <a:latin typeface="Arial" pitchFamily="34" charset="0"/>
                <a:cs typeface="Arial" pitchFamily="34" charset="0"/>
              </a:rPr>
              <a:t>hats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64539259"/>
              </p:ext>
            </p:extLst>
          </p:nvPr>
        </p:nvGraphicFramePr>
        <p:xfrm>
          <a:off x="899592" y="3284984"/>
          <a:ext cx="1584176" cy="2966720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your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her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our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your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their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9" name="Picture 2" descr="C:\Users\Radka\AppData\Local\Microsoft\Windows\Temporary Internet Files\Content.IE5\T1C38ITV\MC900312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65037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76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POSSESSIVE PRONOUNS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960440"/>
          </a:xfrm>
        </p:spPr>
        <p:txBody>
          <a:bodyPr/>
          <a:lstStyle/>
          <a:p>
            <a:r>
              <a:rPr lang="cs-CZ" sz="2800" b="1" cap="all" dirty="0" smtClean="0">
                <a:latin typeface="Arial" panose="020B0604020202020204" pitchFamily="34" charset="0"/>
                <a:cs typeface="Arial" panose="020B0604020202020204" pitchFamily="34" charset="0"/>
              </a:rPr>
              <a:t>AFTER </a:t>
            </a:r>
            <a:r>
              <a:rPr lang="cs-CZ" sz="2800" b="1" cap="all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800" b="1" cap="all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cap="all" dirty="0" err="1">
                <a:latin typeface="Arial" panose="020B0604020202020204" pitchFamily="34" charset="0"/>
                <a:cs typeface="Arial" panose="020B0604020202020204" pitchFamily="34" charset="0"/>
              </a:rPr>
              <a:t>noun</a:t>
            </a:r>
            <a:r>
              <a:rPr lang="cs-CZ" sz="2800" b="1" cap="all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2800" b="1" cap="all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800" b="1" cap="all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           Čí je to kolo?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moje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457200" lvl="1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Whose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bike?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´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mine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lvl="1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33686219"/>
              </p:ext>
            </p:extLst>
          </p:nvPr>
        </p:nvGraphicFramePr>
        <p:xfrm>
          <a:off x="899592" y="3284984"/>
          <a:ext cx="1584176" cy="2966720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mine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yours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hers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ours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yours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C006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theirs</a:t>
                      </a:r>
                      <a:endParaRPr lang="cs-CZ" b="1" dirty="0">
                        <a:solidFill>
                          <a:srgbClr val="CC006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A500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Radka\AppData\Local\Microsoft\Windows\Temporary Internet Files\Content.IE5\JRVXSEMF\MC900305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53136"/>
            <a:ext cx="1800454" cy="134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151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93017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DEMONSTRATIVE</a:t>
            </a:r>
            <a:r>
              <a:rPr lang="cs-CZ" sz="43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4300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PRONOUNS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28900"/>
            <a:ext cx="8229600" cy="39964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rgbClr val="CC0066"/>
                </a:solidFill>
              </a:rPr>
              <a:t>THIS, THESE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</a:t>
            </a:r>
            <a:r>
              <a:rPr lang="cs-CZ" sz="2800" b="1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</a:t>
            </a:r>
            <a:r>
              <a:rPr lang="cs-CZ" sz="2800" dirty="0" smtClean="0"/>
              <a:t> (=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</a:t>
            </a:r>
            <a:r>
              <a:rPr lang="cs-CZ" sz="2800" dirty="0"/>
              <a:t> </a:t>
            </a:r>
            <a:r>
              <a:rPr lang="cs-CZ" sz="2800" i="1" u="sng" dirty="0" err="1" smtClean="0"/>
              <a:t>here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</a:t>
            </a:r>
            <a:r>
              <a:rPr lang="cs-CZ" sz="2800" b="1" dirty="0" smtClean="0"/>
              <a:t>these</a:t>
            </a:r>
            <a:r>
              <a:rPr lang="cs-CZ" sz="2800" dirty="0" smtClean="0"/>
              <a:t> </a:t>
            </a:r>
            <a:r>
              <a:rPr lang="cs-CZ" sz="2800" dirty="0" err="1" smtClean="0"/>
              <a:t>cars</a:t>
            </a:r>
            <a:r>
              <a:rPr lang="cs-CZ" sz="2800" dirty="0"/>
              <a:t> </a:t>
            </a:r>
            <a:r>
              <a:rPr lang="cs-CZ" sz="2800" dirty="0" smtClean="0"/>
              <a:t>(= these </a:t>
            </a:r>
            <a:r>
              <a:rPr lang="cs-CZ" sz="2800" dirty="0" err="1" smtClean="0"/>
              <a:t>cars</a:t>
            </a:r>
            <a:r>
              <a:rPr lang="cs-CZ" sz="2800" dirty="0" smtClean="0"/>
              <a:t> </a:t>
            </a:r>
            <a:r>
              <a:rPr lang="cs-CZ" sz="2800" i="1" u="sng" dirty="0" err="1" smtClean="0"/>
              <a:t>here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CC0066"/>
                </a:solidFill>
              </a:rPr>
              <a:t>THAT, THOSE</a:t>
            </a:r>
          </a:p>
          <a:p>
            <a:pPr marL="0" indent="0">
              <a:buNone/>
            </a:pPr>
            <a:r>
              <a:rPr lang="cs-CZ" sz="2800" b="1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</a:t>
            </a:r>
            <a:r>
              <a:rPr lang="cs-CZ" sz="2800" dirty="0" smtClean="0"/>
              <a:t> (=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</a:t>
            </a:r>
            <a:r>
              <a:rPr lang="cs-CZ" sz="2800" dirty="0" smtClean="0"/>
              <a:t> </a:t>
            </a:r>
            <a:r>
              <a:rPr lang="cs-CZ" sz="2800" i="1" u="sng" dirty="0" err="1" smtClean="0"/>
              <a:t>there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b="1" dirty="0" err="1" smtClean="0"/>
              <a:t>those</a:t>
            </a:r>
            <a:r>
              <a:rPr lang="cs-CZ" sz="2800" dirty="0" smtClean="0"/>
              <a:t> </a:t>
            </a:r>
            <a:r>
              <a:rPr lang="cs-CZ" sz="2800" dirty="0" err="1" smtClean="0"/>
              <a:t>cars</a:t>
            </a:r>
            <a:r>
              <a:rPr lang="cs-CZ" sz="2800" dirty="0" smtClean="0"/>
              <a:t> (= </a:t>
            </a:r>
            <a:r>
              <a:rPr lang="cs-CZ" sz="2800" dirty="0" err="1" smtClean="0"/>
              <a:t>those</a:t>
            </a:r>
            <a:r>
              <a:rPr lang="cs-CZ" sz="2800" dirty="0" smtClean="0"/>
              <a:t> </a:t>
            </a:r>
            <a:r>
              <a:rPr lang="cs-CZ" sz="2800" dirty="0" err="1" smtClean="0"/>
              <a:t>cars</a:t>
            </a:r>
            <a:r>
              <a:rPr lang="cs-CZ" sz="2800" dirty="0" smtClean="0"/>
              <a:t> </a:t>
            </a:r>
            <a:r>
              <a:rPr lang="cs-CZ" sz="2800" i="1" u="sng" dirty="0" err="1" smtClean="0"/>
              <a:t>there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endParaRPr lang="cs-CZ" dirty="0"/>
          </a:p>
        </p:txBody>
      </p:sp>
      <p:sp useBgFill="1">
        <p:nvSpPr>
          <p:cNvPr id="4" name="Ovál 3"/>
          <p:cNvSpPr/>
          <p:nvPr/>
        </p:nvSpPr>
        <p:spPr>
          <a:xfrm>
            <a:off x="1027784" y="2536017"/>
            <a:ext cx="576064" cy="576064"/>
          </a:xfrm>
          <a:prstGeom prst="ellips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352193" y="3128540"/>
            <a:ext cx="0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039934" y="3848620"/>
            <a:ext cx="288032" cy="43204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331640" y="3848620"/>
            <a:ext cx="288032" cy="43204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027784" y="312903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67644" y="3129030"/>
            <a:ext cx="504056" cy="18002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871700" y="3308560"/>
            <a:ext cx="0" cy="54006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Ovál 20"/>
          <p:cNvSpPr/>
          <p:nvPr/>
        </p:nvSpPr>
        <p:spPr>
          <a:xfrm>
            <a:off x="6156176" y="4319455"/>
            <a:ext cx="576064" cy="576064"/>
          </a:xfrm>
          <a:prstGeom prst="ellipse">
            <a:avLst/>
          </a:prstGeom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6444208" y="4941168"/>
            <a:ext cx="0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6157168" y="5661248"/>
            <a:ext cx="288032" cy="43204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444208" y="5661248"/>
            <a:ext cx="288032" cy="43204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6156176" y="4913729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6444208" y="4941168"/>
            <a:ext cx="1656184" cy="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3521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INDEFINITE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PRONOUNS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293096"/>
          </a:xfrm>
        </p:spPr>
        <p:txBody>
          <a:bodyPr/>
          <a:lstStyle/>
          <a:p>
            <a:pPr marL="57150" indent="0">
              <a:buNone/>
            </a:pPr>
            <a:r>
              <a:rPr lang="cs-CZ" sz="2400" b="1" u="sng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sz="2400" b="1" u="sng" dirty="0" err="1" smtClean="0">
                <a:latin typeface="Arial" pitchFamily="34" charset="0"/>
                <a:cs typeface="Arial" pitchFamily="34" charset="0"/>
              </a:rPr>
              <a:t>eople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(-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body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err="1" smtClean="0">
                <a:latin typeface="Arial" pitchFamily="34" charset="0"/>
                <a:cs typeface="Arial" pitchFamily="34" charset="0"/>
              </a:rPr>
              <a:t>or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1" u="sng" dirty="0" err="1" smtClean="0">
                <a:latin typeface="Arial" pitchFamily="34" charset="0"/>
                <a:cs typeface="Arial" pitchFamily="34" charset="0"/>
              </a:rPr>
              <a:t>one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5715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somebody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someone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anybody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anyone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nobody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no-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one</a:t>
            </a:r>
            <a:endParaRPr lang="cs-CZ" sz="2400" dirty="0" smtClean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There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somebody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garden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7150" indent="0">
              <a:buNone/>
            </a:pPr>
            <a:r>
              <a:rPr lang="cs-CZ" sz="2400" b="1" u="sng" dirty="0" err="1" smtClean="0">
                <a:latin typeface="Arial" pitchFamily="34" charset="0"/>
                <a:cs typeface="Arial" pitchFamily="34" charset="0"/>
              </a:rPr>
              <a:t>Things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(- </a:t>
            </a:r>
            <a:r>
              <a:rPr lang="cs-CZ" sz="2400" b="1" u="sng" dirty="0" err="1" smtClean="0">
                <a:latin typeface="Arial" pitchFamily="34" charset="0"/>
                <a:cs typeface="Arial" pitchFamily="34" charset="0"/>
              </a:rPr>
              <a:t>thing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5715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something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anything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nothing</a:t>
            </a:r>
            <a:endParaRPr lang="cs-CZ" sz="2400" dirty="0" smtClean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didn´t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anything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u="sng" dirty="0" err="1">
                <a:latin typeface="Arial" pitchFamily="34" charset="0"/>
                <a:cs typeface="Arial" pitchFamily="34" charset="0"/>
              </a:rPr>
              <a:t>Places</a:t>
            </a:r>
            <a:r>
              <a:rPr lang="cs-CZ" sz="2400" u="sng" dirty="0">
                <a:latin typeface="Arial" pitchFamily="34" charset="0"/>
                <a:cs typeface="Arial" pitchFamily="34" charset="0"/>
              </a:rPr>
              <a:t> (- </a:t>
            </a:r>
            <a:r>
              <a:rPr lang="cs-CZ" sz="2400" b="1" u="sng" dirty="0" err="1" smtClean="0">
                <a:latin typeface="Arial" pitchFamily="34" charset="0"/>
                <a:cs typeface="Arial" pitchFamily="34" charset="0"/>
              </a:rPr>
              <a:t>where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somewhere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anywhere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nowhere</a:t>
            </a:r>
            <a:endParaRPr lang="cs-CZ" sz="2400" dirty="0" smtClean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you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go </a:t>
            </a:r>
            <a:r>
              <a:rPr lang="cs-CZ" sz="2400" b="1" dirty="0" err="1">
                <a:latin typeface="Arial" pitchFamily="34" charset="0"/>
                <a:cs typeface="Arial" pitchFamily="34" charset="0"/>
              </a:rPr>
              <a:t>anywhere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interesting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last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holiday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Radka\AppData\Local\Microsoft\Windows\Temporary Internet Files\Content.IE5\709B2HJF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8904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872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RELATIVE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PRONOUNS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564904"/>
            <a:ext cx="8435280" cy="4293096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who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which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that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where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whose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WHO/THAT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people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I met a man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who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can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speak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six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languages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WHICH/THAT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things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I live in a house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which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very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old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            </a:t>
            </a:r>
          </a:p>
          <a:p>
            <a:pPr marL="51435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WHOSE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boy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whose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father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pilot.</a:t>
            </a:r>
          </a:p>
          <a:p>
            <a:pPr marL="514350" lvl="0" indent="-457200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WHERE</a:t>
            </a:r>
          </a:p>
          <a:p>
            <a:pPr marL="57150" lvl="0" indent="0">
              <a:buNone/>
            </a:pP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This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where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I live.</a:t>
            </a:r>
          </a:p>
          <a:p>
            <a:pPr marL="57150" lvl="0" indent="0">
              <a:buNone/>
            </a:pP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7150" lvl="0" indent="0">
              <a:buNone/>
            </a:pPr>
            <a:endParaRPr lang="cs-CZ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7150" lvl="0" indent="0">
              <a:buNone/>
            </a:pP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7150" lvl="0" indent="0">
              <a:buNone/>
            </a:pPr>
            <a:endParaRPr lang="cs-CZ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7150" lvl="0" indent="0">
              <a:buNone/>
            </a:pP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7150" lvl="0" indent="0">
              <a:buNone/>
            </a:pPr>
            <a:endParaRPr lang="cs-CZ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7150" lvl="0" indent="0">
              <a:buNone/>
            </a:pP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7150" lvl="0" indent="0">
              <a:buNone/>
            </a:pPr>
            <a:endParaRPr lang="cs-CZ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7150" lvl="0" indent="0">
              <a:buNone/>
            </a:pP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7150" lvl="0" indent="0">
              <a:buNone/>
            </a:pP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497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412776"/>
            <a:ext cx="8229600" cy="1143000"/>
          </a:xfrm>
        </p:spPr>
        <p:txBody>
          <a:bodyPr/>
          <a:lstStyle/>
          <a:p>
            <a:pPr algn="r"/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INTERROGATIVE PRONOUNS</a:t>
            </a:r>
            <a:endParaRPr lang="cs-CZ" sz="36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176464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where</a:t>
            </a:r>
            <a:r>
              <a:rPr lang="cs-CZ" sz="28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how</a:t>
            </a:r>
            <a:r>
              <a:rPr lang="cs-CZ" sz="28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what</a:t>
            </a:r>
            <a:r>
              <a:rPr lang="cs-CZ" sz="28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when</a:t>
            </a:r>
            <a:r>
              <a:rPr lang="cs-CZ" sz="28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which</a:t>
            </a:r>
            <a:r>
              <a:rPr lang="cs-CZ" sz="28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who</a:t>
            </a:r>
            <a:r>
              <a:rPr lang="cs-CZ" sz="28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how</a:t>
            </a:r>
            <a:r>
              <a:rPr lang="cs-CZ" sz="28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why</a:t>
            </a:r>
            <a:r>
              <a:rPr lang="cs-CZ" sz="28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, </a:t>
            </a:r>
            <a:endParaRPr lang="cs-CZ" sz="2800" dirty="0"/>
          </a:p>
          <a:p>
            <a:pPr lvl="1"/>
            <a:r>
              <a:rPr lang="cs-CZ" sz="2400" b="1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go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 </a:t>
            </a:r>
            <a:r>
              <a:rPr lang="cs-CZ" sz="2400" dirty="0" err="1" smtClean="0"/>
              <a:t>evening</a:t>
            </a:r>
            <a:r>
              <a:rPr lang="cs-CZ" sz="2400" dirty="0" smtClean="0"/>
              <a:t>? </a:t>
            </a:r>
          </a:p>
          <a:p>
            <a:pPr lvl="1"/>
            <a:r>
              <a:rPr lang="cs-CZ" sz="2400" b="1" dirty="0" err="1" smtClean="0"/>
              <a:t>How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? </a:t>
            </a:r>
          </a:p>
          <a:p>
            <a:pPr lvl="1"/>
            <a:r>
              <a:rPr lang="cs-CZ" sz="2400" b="1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say</a:t>
            </a:r>
            <a:r>
              <a:rPr lang="cs-CZ" sz="2400" dirty="0" smtClean="0"/>
              <a:t>? I </a:t>
            </a:r>
            <a:r>
              <a:rPr lang="cs-CZ" sz="2400" dirty="0" err="1" smtClean="0"/>
              <a:t>can´t</a:t>
            </a:r>
            <a:r>
              <a:rPr lang="cs-CZ" sz="2400" dirty="0" smtClean="0"/>
              <a:t> </a:t>
            </a:r>
            <a:r>
              <a:rPr lang="cs-CZ" sz="2400" dirty="0" err="1" smtClean="0"/>
              <a:t>hear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.                   </a:t>
            </a:r>
          </a:p>
          <a:p>
            <a:pPr lvl="1"/>
            <a:r>
              <a:rPr lang="cs-CZ" sz="2400" b="1" dirty="0" err="1" smtClean="0"/>
              <a:t>When</a:t>
            </a:r>
            <a:r>
              <a:rPr lang="cs-CZ" sz="2400" dirty="0" smtClean="0"/>
              <a:t>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usually</a:t>
            </a:r>
            <a:r>
              <a:rPr lang="cs-CZ" sz="2400" dirty="0" smtClean="0"/>
              <a:t> </a:t>
            </a:r>
            <a:r>
              <a:rPr lang="cs-CZ" sz="2400" dirty="0" err="1" smtClean="0"/>
              <a:t>get</a:t>
            </a:r>
            <a:r>
              <a:rPr lang="cs-CZ" sz="2400" dirty="0" smtClean="0"/>
              <a:t> up? </a:t>
            </a:r>
          </a:p>
          <a:p>
            <a:pPr lvl="1"/>
            <a:r>
              <a:rPr lang="cs-CZ" sz="2400" b="1" dirty="0" err="1" smtClean="0"/>
              <a:t>Which</a:t>
            </a:r>
            <a:r>
              <a:rPr lang="cs-CZ" sz="2400" dirty="0" smtClean="0"/>
              <a:t> </a:t>
            </a:r>
            <a:r>
              <a:rPr lang="cs-CZ" sz="2400" b="1" dirty="0" err="1" smtClean="0"/>
              <a:t>subject</a:t>
            </a:r>
            <a:r>
              <a:rPr lang="cs-CZ" sz="2400" dirty="0" smtClean="0"/>
              <a:t>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- Czech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? </a:t>
            </a:r>
          </a:p>
          <a:p>
            <a:pPr lvl="1"/>
            <a:r>
              <a:rPr lang="cs-CZ" sz="2400" b="1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man </a:t>
            </a:r>
            <a:r>
              <a:rPr lang="cs-CZ" sz="2400" dirty="0" err="1" smtClean="0"/>
              <a:t>standing</a:t>
            </a:r>
            <a:r>
              <a:rPr lang="cs-CZ" sz="2400" dirty="0" smtClean="0"/>
              <a:t> </a:t>
            </a:r>
            <a:r>
              <a:rPr lang="cs-CZ" sz="2400" dirty="0" err="1" smtClean="0"/>
              <a:t>over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?</a:t>
            </a:r>
          </a:p>
          <a:p>
            <a:pPr lvl="1"/>
            <a:r>
              <a:rPr lang="cs-CZ" sz="2400" b="1" dirty="0" err="1" smtClean="0"/>
              <a:t>How</a:t>
            </a:r>
            <a:r>
              <a:rPr lang="cs-CZ" sz="2400" dirty="0" smtClean="0"/>
              <a:t>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manage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?</a:t>
            </a:r>
          </a:p>
          <a:p>
            <a:pPr lvl="1"/>
            <a:r>
              <a:rPr lang="cs-CZ" sz="2400" b="1" dirty="0" err="1" smtClean="0"/>
              <a:t>Why</a:t>
            </a:r>
            <a:r>
              <a:rPr lang="cs-CZ" sz="2400" dirty="0" smtClean="0"/>
              <a:t>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do </a:t>
            </a:r>
            <a:r>
              <a:rPr lang="cs-CZ" sz="2400" dirty="0" err="1" smtClean="0"/>
              <a:t>it</a:t>
            </a:r>
            <a:r>
              <a:rPr lang="cs-CZ" sz="2400" dirty="0" smtClean="0"/>
              <a:t>? </a:t>
            </a:r>
            <a:endParaRPr lang="cs-CZ" sz="2400" dirty="0"/>
          </a:p>
        </p:txBody>
      </p:sp>
      <p:pic>
        <p:nvPicPr>
          <p:cNvPr id="2051" name="Picture 3" descr="C:\Users\Radka\AppData\Local\Microsoft\Windows\Temporary Internet Files\Content.IE5\709B2HJF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45543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3698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REMEMBER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437112"/>
          </a:xfrm>
        </p:spPr>
        <p:txBody>
          <a:bodyPr/>
          <a:lstStyle/>
          <a:p>
            <a:r>
              <a:rPr lang="cs-CZ" sz="2400" dirty="0" err="1" smtClean="0">
                <a:solidFill>
                  <a:srgbClr val="CC0066"/>
                </a:solidFill>
              </a:rPr>
              <a:t>personal</a:t>
            </a:r>
            <a:r>
              <a:rPr lang="cs-CZ" sz="2400" dirty="0" smtClean="0">
                <a:solidFill>
                  <a:srgbClr val="CC0066"/>
                </a:solidFill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</a:rPr>
              <a:t>pronouns</a:t>
            </a:r>
            <a:r>
              <a:rPr lang="cs-CZ" sz="2400" dirty="0" smtClean="0">
                <a:solidFill>
                  <a:srgbClr val="CC0066"/>
                </a:solidFill>
              </a:rPr>
              <a:t>:</a:t>
            </a:r>
          </a:p>
          <a:p>
            <a:pPr lvl="1"/>
            <a:r>
              <a:rPr lang="cs-CZ" sz="2400" dirty="0" err="1" smtClean="0"/>
              <a:t>subjective</a:t>
            </a:r>
            <a:r>
              <a:rPr lang="cs-CZ" sz="2400" dirty="0" smtClean="0"/>
              <a:t> </a:t>
            </a:r>
            <a:r>
              <a:rPr lang="cs-CZ" sz="2400" dirty="0" err="1" smtClean="0"/>
              <a:t>pronouns</a:t>
            </a:r>
            <a:r>
              <a:rPr lang="cs-CZ" sz="2400" dirty="0" smtClean="0"/>
              <a:t>: I, </a:t>
            </a:r>
            <a:r>
              <a:rPr lang="cs-CZ" sz="2400" dirty="0" err="1" smtClean="0"/>
              <a:t>you</a:t>
            </a:r>
            <a:r>
              <a:rPr lang="cs-CZ" sz="2400" dirty="0" smtClean="0"/>
              <a:t>, he, </a:t>
            </a:r>
            <a:r>
              <a:rPr lang="cs-CZ" sz="2400" dirty="0" err="1" smtClean="0"/>
              <a:t>she</a:t>
            </a:r>
            <a:r>
              <a:rPr lang="cs-CZ" sz="2400" dirty="0" smtClean="0"/>
              <a:t> …</a:t>
            </a:r>
          </a:p>
          <a:p>
            <a:pPr lvl="1"/>
            <a:r>
              <a:rPr lang="cs-CZ" sz="2400" dirty="0" err="1" smtClean="0"/>
              <a:t>objective</a:t>
            </a:r>
            <a:r>
              <a:rPr lang="cs-CZ" sz="2400" dirty="0" smtClean="0"/>
              <a:t> </a:t>
            </a:r>
            <a:r>
              <a:rPr lang="cs-CZ" sz="2400" dirty="0" err="1" smtClean="0"/>
              <a:t>pronouns</a:t>
            </a:r>
            <a:r>
              <a:rPr lang="cs-CZ" sz="2400" dirty="0" smtClean="0"/>
              <a:t>: </a:t>
            </a:r>
            <a:r>
              <a:rPr lang="cs-CZ" sz="2400" dirty="0" err="1" smtClean="0"/>
              <a:t>me</a:t>
            </a:r>
            <a:r>
              <a:rPr lang="cs-CZ" sz="2400" dirty="0" smtClean="0"/>
              <a:t>, </a:t>
            </a:r>
            <a:r>
              <a:rPr lang="cs-CZ" sz="2400" dirty="0" err="1" smtClean="0"/>
              <a:t>you</a:t>
            </a:r>
            <a:r>
              <a:rPr lang="cs-CZ" sz="2400" dirty="0" smtClean="0"/>
              <a:t>, </a:t>
            </a:r>
            <a:r>
              <a:rPr lang="cs-CZ" sz="2400" dirty="0" err="1" smtClean="0"/>
              <a:t>him</a:t>
            </a:r>
            <a:r>
              <a:rPr lang="cs-CZ" sz="2400" dirty="0" smtClean="0"/>
              <a:t> her …</a:t>
            </a:r>
          </a:p>
          <a:p>
            <a:pPr lvl="1"/>
            <a:r>
              <a:rPr lang="cs-CZ" sz="2400" dirty="0" err="1" smtClean="0"/>
              <a:t>reflexive</a:t>
            </a:r>
            <a:r>
              <a:rPr lang="cs-CZ" sz="2400" dirty="0" smtClean="0"/>
              <a:t>: </a:t>
            </a:r>
            <a:r>
              <a:rPr lang="cs-CZ" sz="2400" dirty="0" err="1" smtClean="0"/>
              <a:t>myself</a:t>
            </a:r>
            <a:r>
              <a:rPr lang="cs-CZ" sz="2400" dirty="0" smtClean="0"/>
              <a:t>, </a:t>
            </a:r>
            <a:r>
              <a:rPr lang="cs-CZ" sz="2400" dirty="0" err="1" smtClean="0"/>
              <a:t>yourself</a:t>
            </a:r>
            <a:r>
              <a:rPr lang="cs-CZ" sz="2400" dirty="0" smtClean="0"/>
              <a:t>, </a:t>
            </a:r>
            <a:r>
              <a:rPr lang="cs-CZ" sz="2400" dirty="0" err="1" smtClean="0"/>
              <a:t>himself</a:t>
            </a:r>
            <a:r>
              <a:rPr lang="cs-CZ" sz="2400" dirty="0" smtClean="0"/>
              <a:t>, </a:t>
            </a:r>
            <a:r>
              <a:rPr lang="cs-CZ" sz="2400" dirty="0" err="1" smtClean="0"/>
              <a:t>herself</a:t>
            </a:r>
            <a:r>
              <a:rPr lang="cs-CZ" sz="2400" dirty="0" smtClean="0"/>
              <a:t> …</a:t>
            </a:r>
          </a:p>
          <a:p>
            <a:pPr lvl="1"/>
            <a:r>
              <a:rPr lang="cs-CZ" sz="2400" dirty="0" err="1" smtClean="0"/>
              <a:t>reciprocal</a:t>
            </a:r>
            <a:r>
              <a:rPr lang="cs-CZ" sz="2400" dirty="0" smtClean="0"/>
              <a:t>: </a:t>
            </a:r>
            <a:r>
              <a:rPr lang="cs-CZ" sz="2400" dirty="0" err="1" smtClean="0"/>
              <a:t>each</a:t>
            </a:r>
            <a:r>
              <a:rPr lang="cs-CZ" sz="2400" dirty="0" smtClean="0"/>
              <a:t> </a:t>
            </a:r>
            <a:r>
              <a:rPr lang="cs-CZ" sz="2400" dirty="0" err="1" smtClean="0"/>
              <a:t>other</a:t>
            </a:r>
            <a:endParaRPr lang="cs-CZ" sz="2400" dirty="0" smtClean="0"/>
          </a:p>
          <a:p>
            <a:r>
              <a:rPr lang="cs-CZ" sz="2400" dirty="0" err="1" smtClean="0">
                <a:solidFill>
                  <a:srgbClr val="CC0066"/>
                </a:solidFill>
              </a:rPr>
              <a:t>possessive</a:t>
            </a:r>
            <a:r>
              <a:rPr lang="cs-CZ" sz="2400" dirty="0" smtClean="0">
                <a:solidFill>
                  <a:srgbClr val="CC0066"/>
                </a:solidFill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</a:rPr>
              <a:t>pronouns</a:t>
            </a:r>
            <a:r>
              <a:rPr lang="cs-CZ" sz="2400" dirty="0" smtClean="0"/>
              <a:t>: my, mine, </a:t>
            </a:r>
            <a:r>
              <a:rPr lang="cs-CZ" sz="2400" dirty="0" err="1" smtClean="0"/>
              <a:t>your</a:t>
            </a:r>
            <a:r>
              <a:rPr lang="cs-CZ" sz="2400" dirty="0" smtClean="0"/>
              <a:t>, his …</a:t>
            </a:r>
          </a:p>
          <a:p>
            <a:r>
              <a:rPr lang="cs-CZ" sz="2400" dirty="0" err="1" smtClean="0">
                <a:solidFill>
                  <a:srgbClr val="CC0066"/>
                </a:solidFill>
              </a:rPr>
              <a:t>demonstrative</a:t>
            </a:r>
            <a:r>
              <a:rPr lang="cs-CZ" sz="2400" dirty="0" smtClean="0">
                <a:solidFill>
                  <a:srgbClr val="CC0066"/>
                </a:solidFill>
              </a:rPr>
              <a:t>: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, </a:t>
            </a:r>
            <a:r>
              <a:rPr lang="cs-CZ" sz="2400" dirty="0" err="1" smtClean="0"/>
              <a:t>that</a:t>
            </a:r>
            <a:r>
              <a:rPr lang="cs-CZ" sz="2400" dirty="0" smtClean="0"/>
              <a:t> …</a:t>
            </a:r>
          </a:p>
          <a:p>
            <a:r>
              <a:rPr lang="cs-CZ" sz="2400" dirty="0" err="1">
                <a:solidFill>
                  <a:srgbClr val="CC0066"/>
                </a:solidFill>
              </a:rPr>
              <a:t>i</a:t>
            </a:r>
            <a:r>
              <a:rPr lang="cs-CZ" sz="2400" dirty="0" err="1" smtClean="0">
                <a:solidFill>
                  <a:srgbClr val="CC0066"/>
                </a:solidFill>
              </a:rPr>
              <a:t>ndefinite</a:t>
            </a:r>
            <a:r>
              <a:rPr lang="cs-CZ" sz="2400" dirty="0" smtClean="0">
                <a:solidFill>
                  <a:srgbClr val="CC0066"/>
                </a:solidFill>
              </a:rPr>
              <a:t>:</a:t>
            </a:r>
            <a:r>
              <a:rPr lang="cs-CZ" sz="2400" dirty="0" smtClean="0"/>
              <a:t> </a:t>
            </a:r>
            <a:r>
              <a:rPr lang="cs-CZ" sz="2400" dirty="0" err="1" smtClean="0"/>
              <a:t>somebody</a:t>
            </a:r>
            <a:r>
              <a:rPr lang="cs-CZ" sz="2400" dirty="0" smtClean="0"/>
              <a:t>, </a:t>
            </a:r>
            <a:r>
              <a:rPr lang="cs-CZ" sz="2400" dirty="0" err="1" smtClean="0"/>
              <a:t>anything</a:t>
            </a:r>
            <a:r>
              <a:rPr lang="cs-CZ" sz="2400" dirty="0" smtClean="0"/>
              <a:t>, </a:t>
            </a:r>
            <a:r>
              <a:rPr lang="cs-CZ" sz="2400" dirty="0" err="1" smtClean="0"/>
              <a:t>nowhere</a:t>
            </a:r>
            <a:r>
              <a:rPr lang="cs-CZ" sz="2400" dirty="0" smtClean="0"/>
              <a:t> …     </a:t>
            </a:r>
          </a:p>
          <a:p>
            <a:r>
              <a:rPr lang="cs-CZ" sz="2400" dirty="0" err="1" smtClean="0">
                <a:solidFill>
                  <a:srgbClr val="CC0066"/>
                </a:solidFill>
              </a:rPr>
              <a:t>relative</a:t>
            </a:r>
            <a:r>
              <a:rPr lang="cs-CZ" sz="2400" dirty="0" smtClean="0">
                <a:solidFill>
                  <a:srgbClr val="CC0066"/>
                </a:solidFill>
              </a:rPr>
              <a:t>: </a:t>
            </a:r>
            <a:r>
              <a:rPr lang="cs-CZ" sz="2400" dirty="0" err="1" smtClean="0"/>
              <a:t>who</a:t>
            </a:r>
            <a:r>
              <a:rPr lang="cs-CZ" sz="2400" dirty="0" smtClean="0"/>
              <a:t>, </a:t>
            </a:r>
            <a:r>
              <a:rPr lang="cs-CZ" sz="2400" dirty="0" err="1" smtClean="0"/>
              <a:t>which</a:t>
            </a:r>
            <a:r>
              <a:rPr lang="cs-CZ" sz="2400" dirty="0" smtClean="0"/>
              <a:t> ..</a:t>
            </a:r>
          </a:p>
          <a:p>
            <a:r>
              <a:rPr lang="cs-CZ" sz="2400" dirty="0" err="1" smtClean="0">
                <a:solidFill>
                  <a:srgbClr val="CC0066"/>
                </a:solidFill>
              </a:rPr>
              <a:t>interrogative</a:t>
            </a:r>
            <a:r>
              <a:rPr lang="cs-CZ" sz="2400" dirty="0" smtClean="0">
                <a:solidFill>
                  <a:srgbClr val="CC0066"/>
                </a:solidFill>
              </a:rPr>
              <a:t>: </a:t>
            </a:r>
            <a:r>
              <a:rPr lang="cs-CZ" sz="2400" dirty="0" err="1" smtClean="0"/>
              <a:t>what</a:t>
            </a:r>
            <a:r>
              <a:rPr lang="cs-CZ" sz="2400" dirty="0" smtClean="0"/>
              <a:t>, </a:t>
            </a:r>
            <a:r>
              <a:rPr lang="cs-CZ" sz="2400" dirty="0" err="1" smtClean="0"/>
              <a:t>where</a:t>
            </a:r>
            <a:r>
              <a:rPr lang="cs-CZ" sz="2400" dirty="0" smtClean="0"/>
              <a:t>, </a:t>
            </a:r>
            <a:r>
              <a:rPr lang="cs-CZ" sz="2400" dirty="0" err="1" smtClean="0"/>
              <a:t>how</a:t>
            </a:r>
            <a:r>
              <a:rPr lang="cs-CZ" sz="2400" dirty="0" smtClean="0"/>
              <a:t> …</a:t>
            </a:r>
          </a:p>
          <a:p>
            <a:endParaRPr lang="cs-CZ" dirty="0"/>
          </a:p>
        </p:txBody>
      </p:sp>
      <p:pic>
        <p:nvPicPr>
          <p:cNvPr id="1028" name="Picture 4" descr="C:\Users\Radka\AppData\Local\Microsoft\Windows\Temporary Internet Files\Content.IE5\JRVXSEMF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861048"/>
            <a:ext cx="18573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285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512168"/>
          </a:xfrm>
        </p:spPr>
        <p:txBody>
          <a:bodyPr/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                       ZDROJE A AUTORSKÁ PRÁVA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640960" cy="4293096"/>
          </a:xfrm>
        </p:spPr>
        <p:txBody>
          <a:bodyPr/>
          <a:lstStyle/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third edition. Cambridge: Cambridge University Press, 2004. ISBN 0521532892.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Cambridge: Cambridge University Press, 1998.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Elementary: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9780194716826.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Pre-intermediate: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9780194716833.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r>
              <a:rPr lang="cs-CZ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Všechny nepopsané kliparty a další grafické objekty jsou součástí prostředků výukového sw Smart Notebook a MS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58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2964</TotalTime>
  <Words>514</Words>
  <Application>Microsoft Office PowerPoint</Application>
  <PresentationFormat>Předvádění na obrazovce (4:3)</PresentationFormat>
  <Paragraphs>163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a Jazyková škola s právem státní jazykové zkoušky,  Hradec Králové</vt:lpstr>
      <vt:lpstr>SUBJECTIVE PRONOUNS</vt:lpstr>
      <vt:lpstr>OBJECTIVE PRONOUNS</vt:lpstr>
      <vt:lpstr>REFLEXIVE PRONOUNS</vt:lpstr>
      <vt:lpstr>RECIPROCAL PRONOUNS</vt:lpstr>
      <vt:lpstr>POSSESSIVE PRONOUNS</vt:lpstr>
      <vt:lpstr>POSSESSIVE PRONOUNS</vt:lpstr>
      <vt:lpstr>DEMONSTRATIVE  PRONOUNS</vt:lpstr>
      <vt:lpstr>INDEFINITE PRONOUNS</vt:lpstr>
      <vt:lpstr>RELATIVE PRONOUNS</vt:lpstr>
      <vt:lpstr>INTERROGATIVE PRONOUNS</vt:lpstr>
      <vt:lpstr>REMEMBER</vt:lpstr>
      <vt:lpstr>                       ZDROJE A 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Mamka</cp:lastModifiedBy>
  <cp:revision>363</cp:revision>
  <dcterms:created xsi:type="dcterms:W3CDTF">2013-03-05T07:35:14Z</dcterms:created>
  <dcterms:modified xsi:type="dcterms:W3CDTF">2014-05-24T19:53:28Z</dcterms:modified>
</cp:coreProperties>
</file>