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5" r:id="rId11"/>
    <p:sldId id="268" r:id="rId12"/>
    <p:sldId id="274" r:id="rId13"/>
    <p:sldId id="270" r:id="rId14"/>
    <p:sldId id="272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0099FF"/>
    <a:srgbClr val="A50021"/>
    <a:srgbClr val="00CCFF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798BA7-8199-4F5F-B98A-2079705F0A5D}" type="datetimeFigureOut">
              <a:rPr lang="en-GB" smtClean="0"/>
              <a:pPr/>
              <a:t>24/05/2014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85331-96D5-4EF4-98F6-34B8D4C4EE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81616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538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4735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793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857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4933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5541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6770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806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649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3756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0152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9001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20971293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Radka Černá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VY_32_INOVACE_5_ANGLICKY_JAZYK_GRAMATIKA_05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Přídavná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jména a příslovce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Anglický</a:t>
                      </a:r>
                      <a:r>
                        <a:rPr lang="cs-CZ" sz="1800" b="1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– gramatika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 činnost/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říjen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Přídavná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jména a jejich použití ve větě, stupňování přídavných jmen, tvoření příslovcí, nepravidelné stupňování přídavných jmen a příslovcí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0545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ADJECTIVES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36912"/>
            <a:ext cx="8435280" cy="4032448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adjective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comes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BEFORE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noun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desribes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noun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adjective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	+		</a:t>
            </a:r>
            <a:r>
              <a:rPr lang="cs-CZ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noun</a:t>
            </a:r>
            <a:endParaRPr lang="cs-CZ" sz="24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It´s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cs-CZ" sz="2400" b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nice</a:t>
            </a: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umbrella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Laura má hnědé oči.          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Laura has </a:t>
            </a:r>
            <a:r>
              <a:rPr lang="cs-CZ" sz="2400" b="1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brown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eyes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                      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Líbí se ti ta nová kniha?     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Do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book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C:\Users\Radka\AppData\Local\Microsoft\Windows\Temporary Internet Files\Content.IE5\PAUAVYZ3\MC90044173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725144"/>
            <a:ext cx="244827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2524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417340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BE + ADJECTIVE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4032448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QUIET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Prosím, buď zticha. Čtu si.</a:t>
            </a:r>
          </a:p>
          <a:p>
            <a:pPr marL="0" indent="0">
              <a:buNone/>
            </a:pP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Please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quiet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I´m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HUNGRY 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Mám hlad. Mohu dostat něco k jídlu?</a:t>
            </a:r>
          </a:p>
          <a:p>
            <a:pPr marL="0" indent="0">
              <a:buNone/>
            </a:pP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I´m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hungry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something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eat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GOOD, BE BORING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Ten film nebyl velmi dobrý. Byl nudný.</a:t>
            </a:r>
          </a:p>
          <a:p>
            <a:pPr marL="0" indent="0">
              <a:buNone/>
            </a:pP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film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wasn´t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very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good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boring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5" name="Picture 7" descr="C:\Users\Radka\AppData\Local\Microsoft\Windows\Temporary Internet Files\Content.IE5\PAUAVYZ3\MC900424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501008"/>
            <a:ext cx="1584325" cy="194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26011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5657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LOOK ... + ADJECTIVES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36912"/>
            <a:ext cx="8507288" cy="3960440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Look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feel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smell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/ taste/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sound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+ </a:t>
            </a:r>
            <a:r>
              <a:rPr lang="cs-CZ" sz="2400" i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adjective</a:t>
            </a:r>
            <a:r>
              <a:rPr lang="cs-CZ" sz="2400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(not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adverb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Vypadáš dobře/špatně.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look</a:t>
            </a: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</a:t>
            </a: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Cítím se unaveně.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I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feel</a:t>
            </a: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tired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</p:txBody>
      </p:sp>
      <p:pic>
        <p:nvPicPr>
          <p:cNvPr id="3074" name="Picture 2" descr="C:\Users\Radka\AppData\Local\Microsoft\Windows\Temporary Internet Files\Content.IE5\JRVXSEMF\MC900423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9" y="4032791"/>
            <a:ext cx="2304256" cy="188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18013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- ING &amp; - ED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ADJECTIVES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032448"/>
          </a:xfrm>
        </p:spPr>
        <p:txBody>
          <a:bodyPr/>
          <a:lstStyle/>
          <a:p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are many –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and –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adjectives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bored</a:t>
            </a: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x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boring</a:t>
            </a: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cs-CZ" sz="2400" b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Somebody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bored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something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somebody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else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boring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something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boring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makes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bored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457200" lvl="1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John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bored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because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his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job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boring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457200" lvl="1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John´s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job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boring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so John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bored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1" name="Picture 3" descr="C:\Users\Radka\AppData\Local\Microsoft\Windows\Temporary Internet Files\Content.IE5\709B2HJF\MC9000890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429000"/>
            <a:ext cx="230425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83494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- ING &amp; -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ED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ADJECTIVES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636912"/>
            <a:ext cx="4038600" cy="3489251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u="sng" dirty="0" err="1" smtClean="0"/>
              <a:t>Here</a:t>
            </a:r>
            <a:r>
              <a:rPr lang="cs-CZ" sz="2400" u="sng" dirty="0" smtClean="0"/>
              <a:t>, </a:t>
            </a:r>
            <a:r>
              <a:rPr lang="cs-CZ" sz="2400" u="sng" dirty="0" err="1" smtClean="0"/>
              <a:t>we</a:t>
            </a:r>
            <a:r>
              <a:rPr lang="cs-CZ" sz="2400" u="sng" dirty="0" smtClean="0"/>
              <a:t> talk </a:t>
            </a:r>
            <a:r>
              <a:rPr lang="cs-CZ" sz="2400" u="sng" dirty="0" err="1" smtClean="0"/>
              <a:t>about</a:t>
            </a:r>
            <a:r>
              <a:rPr lang="cs-CZ" sz="2400" u="sng" dirty="0" smtClean="0"/>
              <a:t> </a:t>
            </a:r>
            <a:r>
              <a:rPr lang="cs-CZ" sz="2400" u="sng" dirty="0" err="1" smtClean="0"/>
              <a:t>the</a:t>
            </a:r>
            <a:r>
              <a:rPr lang="cs-CZ" sz="2400" u="sng" dirty="0" smtClean="0"/>
              <a:t> </a:t>
            </a:r>
            <a:r>
              <a:rPr lang="cs-CZ" sz="2400" u="sng" dirty="0" err="1" smtClean="0"/>
              <a:t>job</a:t>
            </a:r>
            <a:r>
              <a:rPr lang="cs-CZ" sz="2400" u="sng" dirty="0" smtClean="0"/>
              <a:t>:</a:t>
            </a:r>
          </a:p>
          <a:p>
            <a:pPr marL="0" indent="0" algn="ctr">
              <a:buNone/>
            </a:pPr>
            <a:endParaRPr lang="cs-CZ" sz="2400" u="sng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My </a:t>
            </a:r>
            <a:r>
              <a:rPr lang="cs-CZ" sz="2400" dirty="0" err="1" smtClean="0"/>
              <a:t>job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rgbClr val="CC0066"/>
                </a:solidFill>
              </a:rPr>
              <a:t>interesting</a:t>
            </a:r>
            <a:r>
              <a:rPr lang="cs-CZ" sz="2400" dirty="0" smtClean="0">
                <a:solidFill>
                  <a:srgbClr val="CC0066"/>
                </a:solidFill>
              </a:rPr>
              <a:t>. </a:t>
            </a:r>
            <a:r>
              <a:rPr lang="cs-CZ" sz="2400" dirty="0" smtClean="0"/>
              <a:t>	</a:t>
            </a:r>
          </a:p>
          <a:p>
            <a:pPr marL="0" indent="0">
              <a:buNone/>
            </a:pPr>
            <a:r>
              <a:rPr lang="cs-CZ" sz="2400" dirty="0" smtClean="0"/>
              <a:t>My </a:t>
            </a:r>
            <a:r>
              <a:rPr lang="cs-CZ" sz="2400" dirty="0" err="1" smtClean="0"/>
              <a:t>job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not </a:t>
            </a:r>
            <a:r>
              <a:rPr lang="cs-CZ" sz="2400" b="1" dirty="0" err="1" smtClean="0">
                <a:solidFill>
                  <a:srgbClr val="CC0066"/>
                </a:solidFill>
              </a:rPr>
              <a:t>satisfying</a:t>
            </a:r>
            <a:r>
              <a:rPr lang="cs-CZ" sz="2400" dirty="0" smtClean="0"/>
              <a:t>. </a:t>
            </a:r>
          </a:p>
          <a:p>
            <a:pPr marL="0" indent="0">
              <a:buNone/>
            </a:pPr>
            <a:r>
              <a:rPr lang="cs-CZ" sz="2400" dirty="0" smtClean="0"/>
              <a:t>My </a:t>
            </a:r>
            <a:r>
              <a:rPr lang="cs-CZ" sz="2400" dirty="0" err="1" smtClean="0"/>
              <a:t>job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rgbClr val="CC0066"/>
                </a:solidFill>
              </a:rPr>
              <a:t>tiring</a:t>
            </a:r>
            <a:r>
              <a:rPr lang="cs-CZ" sz="2400" dirty="0" smtClean="0"/>
              <a:t>. </a:t>
            </a:r>
          </a:p>
          <a:p>
            <a:pPr marL="0" indent="0">
              <a:buNone/>
            </a:pPr>
            <a:r>
              <a:rPr lang="cs-CZ" sz="2400" dirty="0" smtClean="0"/>
              <a:t>My </a:t>
            </a:r>
            <a:r>
              <a:rPr lang="cs-CZ" sz="2400" dirty="0" err="1" smtClean="0"/>
              <a:t>job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rgbClr val="CC0066"/>
                </a:solidFill>
              </a:rPr>
              <a:t>depressing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636912"/>
            <a:ext cx="4038600" cy="4032448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u="sng" dirty="0" err="1" smtClean="0"/>
              <a:t>Here</a:t>
            </a:r>
            <a:r>
              <a:rPr lang="cs-CZ" sz="2400" u="sng" dirty="0" smtClean="0"/>
              <a:t>, </a:t>
            </a:r>
            <a:r>
              <a:rPr lang="cs-CZ" sz="2400" u="sng" dirty="0" err="1" smtClean="0"/>
              <a:t>we</a:t>
            </a:r>
            <a:r>
              <a:rPr lang="cs-CZ" sz="2400" u="sng" dirty="0" smtClean="0"/>
              <a:t> talk </a:t>
            </a:r>
            <a:r>
              <a:rPr lang="cs-CZ" sz="2400" u="sng" dirty="0" err="1" smtClean="0"/>
              <a:t>about</a:t>
            </a:r>
            <a:r>
              <a:rPr lang="cs-CZ" sz="2400" u="sng" dirty="0" smtClean="0"/>
              <a:t> </a:t>
            </a:r>
            <a:r>
              <a:rPr lang="cs-CZ" sz="2400" u="sng" dirty="0" err="1" smtClean="0"/>
              <a:t>how</a:t>
            </a:r>
            <a:r>
              <a:rPr lang="cs-CZ" sz="2400" u="sng" dirty="0" smtClean="0"/>
              <a:t> </a:t>
            </a:r>
            <a:r>
              <a:rPr lang="cs-CZ" sz="2400" u="sng" dirty="0" err="1" smtClean="0"/>
              <a:t>somebody</a:t>
            </a:r>
            <a:r>
              <a:rPr lang="cs-CZ" sz="2400" u="sng" dirty="0" smtClean="0"/>
              <a:t> </a:t>
            </a:r>
            <a:r>
              <a:rPr lang="cs-CZ" sz="2400" u="sng" dirty="0" err="1" smtClean="0"/>
              <a:t>feels</a:t>
            </a:r>
            <a:r>
              <a:rPr lang="cs-CZ" sz="2400" u="sng" dirty="0" smtClean="0"/>
              <a:t>:</a:t>
            </a:r>
          </a:p>
          <a:p>
            <a:pPr marL="0" indent="0" algn="ctr">
              <a:buNone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dirty="0" err="1" smtClean="0"/>
              <a:t>I´m</a:t>
            </a: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rgbClr val="CC0066"/>
                </a:solidFill>
              </a:rPr>
              <a:t>interested</a:t>
            </a:r>
            <a:r>
              <a:rPr lang="cs-CZ" sz="2400" dirty="0" smtClean="0">
                <a:solidFill>
                  <a:srgbClr val="CC0066"/>
                </a:solidFill>
              </a:rPr>
              <a:t> i</a:t>
            </a:r>
            <a:r>
              <a:rPr lang="cs-CZ" sz="2400" dirty="0" smtClean="0"/>
              <a:t>n my </a:t>
            </a:r>
            <a:r>
              <a:rPr lang="cs-CZ" sz="2400" dirty="0" err="1" smtClean="0"/>
              <a:t>job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err="1" smtClean="0"/>
              <a:t>I´m</a:t>
            </a:r>
            <a:r>
              <a:rPr lang="cs-CZ" sz="2400" dirty="0" smtClean="0"/>
              <a:t> not </a:t>
            </a:r>
            <a:r>
              <a:rPr lang="cs-CZ" sz="2400" b="1" dirty="0" err="1" smtClean="0">
                <a:solidFill>
                  <a:srgbClr val="CC0066"/>
                </a:solidFill>
              </a:rPr>
              <a:t>satisfied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my </a:t>
            </a:r>
            <a:r>
              <a:rPr lang="cs-CZ" sz="2400" dirty="0" err="1" smtClean="0"/>
              <a:t>job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I</a:t>
            </a:r>
            <a:r>
              <a:rPr lang="cs-CZ" sz="2400" dirty="0"/>
              <a:t> </a:t>
            </a:r>
            <a:r>
              <a:rPr lang="cs-CZ" sz="2400" dirty="0" err="1" smtClean="0"/>
              <a:t>get</a:t>
            </a: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rgbClr val="CC0066"/>
                </a:solidFill>
              </a:rPr>
              <a:t>tired</a:t>
            </a:r>
            <a:r>
              <a:rPr lang="cs-CZ" sz="2400" dirty="0" smtClean="0"/>
              <a:t> </a:t>
            </a:r>
            <a:r>
              <a:rPr lang="cs-CZ" sz="2400" dirty="0" err="1" smtClean="0"/>
              <a:t>doing</a:t>
            </a:r>
            <a:r>
              <a:rPr lang="cs-CZ" sz="2400" dirty="0" smtClean="0"/>
              <a:t> my </a:t>
            </a:r>
            <a:r>
              <a:rPr lang="cs-CZ" sz="2400" dirty="0" err="1" smtClean="0"/>
              <a:t>job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My </a:t>
            </a:r>
            <a:r>
              <a:rPr lang="cs-CZ" sz="2400" dirty="0" err="1" smtClean="0"/>
              <a:t>job</a:t>
            </a:r>
            <a:r>
              <a:rPr lang="cs-CZ" sz="2400" dirty="0" smtClean="0"/>
              <a:t> </a:t>
            </a:r>
            <a:r>
              <a:rPr lang="cs-CZ" sz="2400" dirty="0" err="1" smtClean="0"/>
              <a:t>makes</a:t>
            </a:r>
            <a:r>
              <a:rPr lang="cs-CZ" sz="2400" dirty="0" smtClean="0"/>
              <a:t> </a:t>
            </a:r>
            <a:r>
              <a:rPr lang="cs-CZ" sz="2400" dirty="0" err="1" smtClean="0"/>
              <a:t>me</a:t>
            </a: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rgbClr val="CC0066"/>
                </a:solidFill>
              </a:rPr>
              <a:t>depressed</a:t>
            </a:r>
            <a:r>
              <a:rPr lang="cs-CZ" sz="2400" dirty="0" smtClean="0">
                <a:solidFill>
                  <a:srgbClr val="CC0066"/>
                </a:solidFill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4533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ADVERBS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888432"/>
          </a:xfrm>
        </p:spPr>
        <p:txBody>
          <a:bodyPr/>
          <a:lstStyle/>
          <a:p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make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adverbs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adjectives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cs-CZ" sz="2400" b="1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quick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quick</a:t>
            </a:r>
            <a:r>
              <a:rPr lang="cs-CZ" sz="2400" b="1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</a:t>
            </a:r>
            <a:endParaRPr lang="cs-CZ" sz="2400" b="1" dirty="0" smtClean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bad</a:t>
            </a:r>
            <a:r>
              <a:rPr lang="cs-CZ" sz="2400" b="1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</a:t>
            </a:r>
            <a:endParaRPr lang="cs-CZ" sz="2400" dirty="0" smtClean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sudden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sudden</a:t>
            </a:r>
            <a:r>
              <a:rPr lang="cs-CZ" sz="2400" b="1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</a:t>
            </a:r>
            <a:endParaRPr lang="cs-CZ" sz="2400" dirty="0" smtClean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careful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careful</a:t>
            </a:r>
            <a:r>
              <a:rPr lang="cs-CZ" sz="2400" b="1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</a:t>
            </a:r>
            <a:endParaRPr lang="cs-CZ" sz="2400" dirty="0" smtClean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heavy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		          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heavi</a:t>
            </a:r>
            <a:r>
              <a:rPr lang="cs-CZ" sz="2400" b="1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</a:t>
            </a:r>
            <a:endParaRPr lang="cs-CZ" sz="2400" dirty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398786" y="3833394"/>
            <a:ext cx="1080120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403306" y="4725144"/>
            <a:ext cx="1080120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403306" y="5157192"/>
            <a:ext cx="1080120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403306" y="5517232"/>
            <a:ext cx="1080120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398786" y="4262062"/>
            <a:ext cx="1080120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40931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ADVERBS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032448"/>
          </a:xfrm>
        </p:spPr>
        <p:txBody>
          <a:bodyPr/>
          <a:lstStyle/>
          <a:p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Adverbs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tell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something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happens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somebody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does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something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Silně prší.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Poslouchej pozorně. </a:t>
            </a:r>
          </a:p>
          <a:p>
            <a:pPr marL="0" indent="0">
              <a:buNone/>
            </a:pP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It´s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raining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heavily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          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Listen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carefully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Jel jsem skutečně pomalu.    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went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really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slowly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  </a:t>
            </a: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C:\Users\Radka\AppData\Local\Microsoft\Windows\Temporary Internet Files\Content.IE5\PAUAVYZ3\MC9001980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933056"/>
            <a:ext cx="1736756" cy="252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4732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BE CAREFUL!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032448"/>
          </a:xfrm>
        </p:spPr>
        <p:txBody>
          <a:bodyPr/>
          <a:lstStyle/>
          <a:p>
            <a:endParaRPr lang="cs-CZ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b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/ WELL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Good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adjective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    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Well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adverb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English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good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 X 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speak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English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well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b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FAST / HARD / LATE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These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both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adjectives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adverbs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b="1" dirty="0" smtClean="0"/>
              <a:t>fast</a:t>
            </a:r>
            <a:r>
              <a:rPr lang="cs-CZ" sz="2400" dirty="0" smtClean="0"/>
              <a:t> </a:t>
            </a:r>
            <a:r>
              <a:rPr lang="cs-CZ" sz="2400" b="1" dirty="0" err="1" smtClean="0"/>
              <a:t>runner</a:t>
            </a:r>
            <a:r>
              <a:rPr lang="cs-CZ" sz="2400" dirty="0" smtClean="0"/>
              <a:t>.  X 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b="1" dirty="0" smtClean="0"/>
              <a:t>run</a:t>
            </a:r>
            <a:r>
              <a:rPr lang="cs-CZ" sz="2400" dirty="0" smtClean="0"/>
              <a:t> very </a:t>
            </a:r>
            <a:r>
              <a:rPr lang="cs-CZ" sz="2400" b="1" dirty="0" smtClean="0"/>
              <a:t>fast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408246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ADJECTIVES</a:t>
            </a:r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&amp;</a:t>
            </a:r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ADVERBS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2636912"/>
            <a:ext cx="4038600" cy="3489251"/>
          </a:xfrm>
        </p:spPr>
        <p:txBody>
          <a:bodyPr/>
          <a:lstStyle/>
          <a:p>
            <a:endParaRPr lang="cs-CZ" i="1" u="sng" dirty="0" smtClean="0"/>
          </a:p>
          <a:p>
            <a:r>
              <a:rPr lang="cs-CZ" i="1" u="sng" dirty="0" err="1" smtClean="0"/>
              <a:t>adjective</a:t>
            </a:r>
            <a:endParaRPr lang="cs-CZ" i="1" u="sng" dirty="0" smtClean="0"/>
          </a:p>
          <a:p>
            <a:pPr marL="0" indent="0">
              <a:buNone/>
            </a:pPr>
            <a:r>
              <a:rPr lang="cs-CZ" dirty="0" err="1" smtClean="0"/>
              <a:t>Sue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very </a:t>
            </a:r>
            <a:r>
              <a:rPr lang="cs-CZ" b="1" dirty="0" err="1" smtClean="0"/>
              <a:t>quiet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err="1" smtClean="0"/>
              <a:t>Be</a:t>
            </a:r>
            <a:r>
              <a:rPr lang="cs-CZ" b="1" dirty="0" smtClean="0"/>
              <a:t> </a:t>
            </a:r>
            <a:r>
              <a:rPr lang="cs-CZ" b="1" dirty="0" err="1" smtClean="0"/>
              <a:t>careful</a:t>
            </a:r>
            <a:r>
              <a:rPr lang="cs-CZ" b="1" dirty="0" smtClean="0"/>
              <a:t>!</a:t>
            </a:r>
          </a:p>
          <a:p>
            <a:pPr marL="0" indent="0"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b="1" dirty="0" smtClean="0"/>
              <a:t>a </a:t>
            </a:r>
            <a:r>
              <a:rPr lang="cs-CZ" b="1" dirty="0" err="1" smtClean="0"/>
              <a:t>bad</a:t>
            </a:r>
            <a:r>
              <a:rPr lang="cs-CZ" b="1" dirty="0" smtClean="0"/>
              <a:t> </a:t>
            </a:r>
            <a:r>
              <a:rPr lang="cs-CZ" dirty="0" smtClean="0"/>
              <a:t>game. 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feel</a:t>
            </a:r>
            <a:r>
              <a:rPr lang="cs-CZ" dirty="0" smtClean="0"/>
              <a:t> </a:t>
            </a:r>
            <a:r>
              <a:rPr lang="cs-CZ" b="1" dirty="0" err="1" smtClean="0"/>
              <a:t>nervous</a:t>
            </a:r>
            <a:r>
              <a:rPr lang="cs-CZ" dirty="0" smtClean="0"/>
              <a:t>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427984" y="2636912"/>
            <a:ext cx="4258816" cy="3489251"/>
          </a:xfrm>
        </p:spPr>
        <p:txBody>
          <a:bodyPr/>
          <a:lstStyle/>
          <a:p>
            <a:endParaRPr lang="cs-CZ" i="1" u="sng" dirty="0" smtClean="0"/>
          </a:p>
          <a:p>
            <a:r>
              <a:rPr lang="cs-CZ" i="1" u="sng" dirty="0" err="1" smtClean="0"/>
              <a:t>adverb</a:t>
            </a:r>
            <a:endParaRPr lang="cs-CZ" i="1" u="sng" dirty="0" smtClean="0"/>
          </a:p>
          <a:p>
            <a:pPr marL="0" indent="0">
              <a:buNone/>
            </a:pPr>
            <a:r>
              <a:rPr lang="cs-CZ" dirty="0" err="1" smtClean="0"/>
              <a:t>Sue</a:t>
            </a:r>
            <a:r>
              <a:rPr lang="cs-CZ" dirty="0" smtClean="0"/>
              <a:t> </a:t>
            </a:r>
            <a:r>
              <a:rPr lang="cs-CZ" dirty="0" err="1" smtClean="0"/>
              <a:t>speaks</a:t>
            </a:r>
            <a:r>
              <a:rPr lang="cs-CZ" b="1" dirty="0" smtClean="0"/>
              <a:t> </a:t>
            </a:r>
            <a:r>
              <a:rPr lang="cs-CZ" dirty="0" smtClean="0"/>
              <a:t>very </a:t>
            </a:r>
            <a:r>
              <a:rPr lang="cs-CZ" b="1" dirty="0" err="1" smtClean="0"/>
              <a:t>quietly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Listen</a:t>
            </a:r>
            <a:r>
              <a:rPr lang="cs-CZ" b="1" dirty="0" smtClean="0"/>
              <a:t> </a:t>
            </a:r>
            <a:r>
              <a:rPr lang="cs-CZ" b="1" dirty="0" err="1" smtClean="0"/>
              <a:t>carefully</a:t>
            </a:r>
            <a:r>
              <a:rPr lang="cs-CZ" b="1" dirty="0" smtClean="0"/>
              <a:t>!</a:t>
            </a:r>
          </a:p>
          <a:p>
            <a:pPr marL="0" indent="0">
              <a:buNone/>
            </a:pPr>
            <a:r>
              <a:rPr lang="cs-CZ" dirty="0" err="1" smtClean="0"/>
              <a:t>Our</a:t>
            </a:r>
            <a:r>
              <a:rPr lang="cs-CZ" dirty="0" smtClean="0"/>
              <a:t> team </a:t>
            </a:r>
            <a:r>
              <a:rPr lang="cs-CZ" dirty="0" err="1" smtClean="0"/>
              <a:t>played</a:t>
            </a:r>
            <a:r>
              <a:rPr lang="cs-CZ" b="1" dirty="0" smtClean="0"/>
              <a:t> </a:t>
            </a:r>
            <a:r>
              <a:rPr lang="cs-CZ" b="1" dirty="0" err="1" smtClean="0"/>
              <a:t>badly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waited</a:t>
            </a:r>
            <a:r>
              <a:rPr lang="cs-CZ" b="1" dirty="0" smtClean="0"/>
              <a:t> </a:t>
            </a:r>
            <a:r>
              <a:rPr lang="cs-CZ" b="1" dirty="0" err="1" smtClean="0"/>
              <a:t>nervously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endParaRPr lang="cs-CZ" i="1" dirty="0" smtClean="0"/>
          </a:p>
        </p:txBody>
      </p:sp>
      <p:pic>
        <p:nvPicPr>
          <p:cNvPr id="1026" name="Picture 2" descr="C:\Users\Radka\AppData\Local\Microsoft\Windows\Temporary Internet Files\Content.IE5\6YD8P9CI\MC9003200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581128"/>
            <a:ext cx="1279236" cy="1996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6737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807570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COMPARATIVE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2564904"/>
            <a:ext cx="8229600" cy="4293096"/>
          </a:xfrm>
        </p:spPr>
        <p:txBody>
          <a:bodyPr/>
          <a:lstStyle/>
          <a:p>
            <a:pPr marL="0" indent="0">
              <a:buNone/>
            </a:pPr>
            <a:endParaRPr lang="cs-CZ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use </a:t>
            </a:r>
            <a:r>
              <a:rPr lang="cs-CZ" sz="2400" b="1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cs-CZ" sz="2400" b="1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cs-CZ" sz="2400" b="1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short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adjectives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one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syllable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syllables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ending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in a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vowel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sound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cheap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cheap</a:t>
            </a:r>
            <a:r>
              <a:rPr lang="cs-CZ" sz="2400" b="1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endParaRPr lang="cs-CZ" sz="2400" b="1" dirty="0" smtClean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easy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easier</a:t>
            </a:r>
            <a:endParaRPr lang="cs-CZ" sz="2400" dirty="0" smtClean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hot                           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hotter</a:t>
            </a:r>
            <a:endParaRPr lang="cs-CZ" sz="2400" dirty="0" smtClean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use </a:t>
            </a:r>
            <a:r>
              <a:rPr lang="cs-CZ" sz="2400" b="1" dirty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</a:t>
            </a: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longer</a:t>
            </a:r>
            <a:r>
              <a:rPr lang="cs-CZ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adjectives</a:t>
            </a:r>
            <a:r>
              <a:rPr lang="cs-CZ" sz="2400" i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syllables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ending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in a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consonant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sound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>
                <a:latin typeface="Arial" panose="020B0604020202020204" pitchFamily="34" charset="0"/>
                <a:cs typeface="Arial" panose="020B0604020202020204" pitchFamily="34" charset="0"/>
              </a:rPr>
              <a:t>and more </a:t>
            </a:r>
            <a:r>
              <a:rPr lang="cs-CZ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syllables</a:t>
            </a:r>
            <a:r>
              <a:rPr lang="cs-CZ" sz="2400" i="1" dirty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serious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cs-CZ" sz="2400" b="1" dirty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</a:t>
            </a:r>
            <a:r>
              <a:rPr lang="cs-CZ" sz="2400" dirty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serious</a:t>
            </a:r>
            <a:endParaRPr lang="cs-CZ" sz="2400" b="1" dirty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expensive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cs-CZ" sz="2400" b="1" dirty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</a:t>
            </a:r>
            <a:r>
              <a:rPr lang="cs-CZ" sz="2400" dirty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expensive</a:t>
            </a:r>
            <a:r>
              <a:rPr lang="cs-CZ" sz="2400" b="1" dirty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cs-CZ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825145" y="4149080"/>
            <a:ext cx="864096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825145" y="4561227"/>
            <a:ext cx="864096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851920" y="6191065"/>
            <a:ext cx="864096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851920" y="4941168"/>
            <a:ext cx="864096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851920" y="6669360"/>
            <a:ext cx="864096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11782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908720"/>
            <a:ext cx="6059016" cy="1296144"/>
          </a:xfrm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SUPERLATIVE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816424"/>
          </a:xfrm>
        </p:spPr>
        <p:txBody>
          <a:bodyPr/>
          <a:lstStyle/>
          <a:p>
            <a:pPr lvl="0"/>
            <a:endParaRPr lang="cs-CZ" sz="24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 </a:t>
            </a:r>
            <a:r>
              <a:rPr lang="cs-CZ" sz="2400" b="1" dirty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cs-CZ" sz="2400" b="1" dirty="0" err="1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</a:t>
            </a:r>
            <a:r>
              <a:rPr lang="cs-CZ" sz="2400" b="1" dirty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</a:t>
            </a:r>
            <a:r>
              <a:rPr lang="cs-CZ" sz="2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adjectives</a:t>
            </a:r>
            <a:r>
              <a:rPr lang="cs-CZ" sz="2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: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cs-CZ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cheap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cs-CZ" sz="2400" dirty="0" err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cheap</a:t>
            </a:r>
            <a:r>
              <a:rPr lang="cs-CZ" sz="2400" b="1" dirty="0" err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</a:t>
            </a:r>
            <a:endParaRPr lang="cs-CZ" sz="2400" b="1" dirty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cs-CZ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easy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easi</a:t>
            </a:r>
            <a:r>
              <a:rPr lang="cs-CZ" sz="2400" b="1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</a:t>
            </a:r>
            <a:endParaRPr lang="cs-CZ" sz="2400" b="1" dirty="0" smtClean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s-CZ" sz="2400" b="1" dirty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hot</a:t>
            </a:r>
            <a:r>
              <a:rPr lang="cs-CZ" sz="2400" b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</a:t>
            </a:r>
            <a:r>
              <a:rPr lang="cs-CZ" sz="2400" b="1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tt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</a:t>
            </a:r>
            <a:endParaRPr lang="cs-CZ" sz="2400" b="1" dirty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use </a:t>
            </a:r>
            <a:r>
              <a:rPr lang="cs-CZ" sz="2400" b="1" dirty="0" err="1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b="1" dirty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most</a:t>
            </a:r>
            <a:r>
              <a:rPr lang="cs-CZ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longer</a:t>
            </a:r>
            <a:r>
              <a:rPr lang="cs-CZ" sz="2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adjectives</a:t>
            </a:r>
            <a:r>
              <a:rPr lang="cs-CZ" sz="2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serious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cs-CZ" sz="2400" b="1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b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most</a:t>
            </a:r>
            <a:r>
              <a:rPr lang="cs-CZ" sz="2400" dirty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serious</a:t>
            </a:r>
            <a:endParaRPr lang="cs-CZ" sz="2400" dirty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cs-CZ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expensive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b="1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b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most </a:t>
            </a:r>
            <a:r>
              <a:rPr lang="cs-CZ" sz="2400" dirty="0" err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expensive</a:t>
            </a:r>
            <a:endParaRPr lang="cs-CZ" sz="2400" dirty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297452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36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IRREGULAR COMPARISON</a:t>
            </a:r>
            <a:endParaRPr lang="cs-CZ" sz="36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960440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</a:p>
          <a:p>
            <a:pPr marL="0" indent="0">
              <a:buNone/>
            </a:pP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GOOD/ WELL		     BETTER, THE BEST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BAD/ BADLY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WORSE, THE WORST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FAR 			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FURTHER, THE FURTHEST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LITTLE                              LESS, THE LEAST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MUCH, MANY                  MORE, THE MOST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491880" y="3289739"/>
            <a:ext cx="10801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509414" y="4221088"/>
            <a:ext cx="10801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509414" y="3717032"/>
            <a:ext cx="10801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229200"/>
            <a:ext cx="285023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3509414" y="4653136"/>
            <a:ext cx="10801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491880" y="5085184"/>
            <a:ext cx="10801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28917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REMEMBER!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36912"/>
            <a:ext cx="8507288" cy="4221088"/>
          </a:xfrm>
        </p:spPr>
        <p:txBody>
          <a:bodyPr/>
          <a:lstStyle/>
          <a:p>
            <a:r>
              <a:rPr lang="cs-CZ" sz="2800" b="1" dirty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(NOT) AS… </a:t>
            </a:r>
            <a:r>
              <a:rPr lang="cs-CZ" sz="2800" b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</a:t>
            </a:r>
            <a:endParaRPr lang="cs-CZ" sz="2400" dirty="0" smtClean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Je hezká jako obrázek. 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pretty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picture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cs-CZ" sz="2800" b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MUCH, THAN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Jsi mnohem vyšší než já. 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much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taller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than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b="1" dirty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2800" b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(</a:t>
            </a:r>
            <a:r>
              <a:rPr lang="cs-CZ" sz="2800" b="1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</a:t>
            </a:r>
            <a:r>
              <a:rPr lang="cs-CZ" sz="2800" b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800" b="1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cs-CZ" sz="2800" b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800" b="1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</a:t>
            </a:r>
            <a:r>
              <a:rPr lang="cs-CZ" sz="2800" b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800" b="1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</a:t>
            </a:r>
            <a:r>
              <a:rPr lang="cs-CZ" sz="2800" b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…)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Je nejhezčí z nás. 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prettiest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b="1" dirty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8" name="Picture 6" descr="C:\Users\Radka\AppData\Local\Microsoft\Windows\Temporary Internet Files\Content.IE5\PAUAVYZ3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645024"/>
            <a:ext cx="2376264" cy="2130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1573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052736"/>
            <a:ext cx="8147248" cy="1296144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                  ZDROJE </a:t>
            </a:r>
            <a:r>
              <a:rPr lang="cs-CZ" sz="32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A AUTORSKÁ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4077072"/>
          </a:xfrm>
        </p:spPr>
        <p:txBody>
          <a:bodyPr/>
          <a:lstStyle/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English Grammar in Use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third edition. Cambridge: Cambridge University Press, 2004. ISBN 0521532892.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Grammar in Use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2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Cambriddge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Cambridge University Press, 1998.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Headway Elementary: the third edition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Press, 2007. ISBN 9780194716826.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Headway Pre-intermediate: the third edition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Press, 2007. ISBN 9780194716833.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1" fontAlgn="auto" hangingPunct="1">
              <a:spcAft>
                <a:spcPts val="0"/>
              </a:spcAft>
              <a:buNone/>
            </a:pP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1" fontAlgn="auto" hangingPunct="1">
              <a:spcAft>
                <a:spcPts val="0"/>
              </a:spcAft>
              <a:buNone/>
            </a:pPr>
            <a:r>
              <a:rPr lang="cs-CZ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Všechny </a:t>
            </a:r>
            <a:r>
              <a:rPr lang="cs-CZ" sz="2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nepopsané </a:t>
            </a:r>
            <a:r>
              <a:rPr lang="cs-CZ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kliparty a další grafické objekty jsou součástí prostředků výukového sw Smart Notebook a MS Office.</a:t>
            </a:r>
          </a:p>
          <a:p>
            <a:pPr marL="0" lvl="0" indent="0" eaLnBrk="1" fontAlgn="auto" hangingPunct="1">
              <a:spcAft>
                <a:spcPts val="0"/>
              </a:spcAft>
              <a:buNone/>
            </a:pP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385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2458</TotalTime>
  <Words>649</Words>
  <Application>Microsoft Office PowerPoint</Application>
  <PresentationFormat>Předvádění na obrazovce (4:3)</PresentationFormat>
  <Paragraphs>150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Obchodní akademie, Střední odborná škola  a Jazyková škola s právem státní jazykové zkoušky,  Hradec Králové</vt:lpstr>
      <vt:lpstr>ADJECTIVES</vt:lpstr>
      <vt:lpstr>BE + ADJECTIVE</vt:lpstr>
      <vt:lpstr>LOOK ... + ADJECTIVES</vt:lpstr>
      <vt:lpstr>- ING &amp; - ED ADJECTIVES</vt:lpstr>
      <vt:lpstr>- ING &amp; - ED ADJECTIVES</vt:lpstr>
      <vt:lpstr>ADVERBS</vt:lpstr>
      <vt:lpstr>ADVERBS</vt:lpstr>
      <vt:lpstr>BE CAREFUL!</vt:lpstr>
      <vt:lpstr>ADJECTIVES &amp; ADVERBS</vt:lpstr>
      <vt:lpstr>COMPARATIVE</vt:lpstr>
      <vt:lpstr>            SUPERLATIVE</vt:lpstr>
      <vt:lpstr>IRREGULAR COMPARISON</vt:lpstr>
      <vt:lpstr>REMEMBER!</vt:lpstr>
      <vt:lpstr>                  ZDROJE A AUTORSKÁ PRÁVA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Klimeš Vít</dc:creator>
  <cp:lastModifiedBy>Mamka</cp:lastModifiedBy>
  <cp:revision>338</cp:revision>
  <dcterms:created xsi:type="dcterms:W3CDTF">2013-03-05T07:35:14Z</dcterms:created>
  <dcterms:modified xsi:type="dcterms:W3CDTF">2014-05-24T19:55:06Z</dcterms:modified>
</cp:coreProperties>
</file>