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60" r:id="rId4"/>
    <p:sldId id="265" r:id="rId5"/>
    <p:sldId id="266" r:id="rId6"/>
    <p:sldId id="268" r:id="rId7"/>
    <p:sldId id="269" r:id="rId8"/>
    <p:sldId id="270" r:id="rId9"/>
    <p:sldId id="276" r:id="rId10"/>
    <p:sldId id="277" r:id="rId11"/>
    <p:sldId id="278" r:id="rId12"/>
    <p:sldId id="27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99FF"/>
    <a:srgbClr val="00CCFF"/>
    <a:srgbClr val="A50021"/>
    <a:srgbClr val="00FFFF"/>
    <a:srgbClr val="CC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72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98BA7-8199-4F5F-B98A-2079705F0A5D}" type="datetimeFigureOut">
              <a:rPr lang="en-GB" smtClean="0"/>
              <a:pPr/>
              <a:t>24/05/2014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85331-96D5-4EF4-98F6-34B8D4C4EE1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81616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5385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73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79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85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4933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554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677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180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649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375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0152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900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png"/><Relationship Id="rId12" Type="http://schemas.openxmlformats.org/officeDocument/2006/relationships/image" Target="../media/image15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11" Type="http://schemas.openxmlformats.org/officeDocument/2006/relationships/image" Target="../media/image14.png"/><Relationship Id="rId5" Type="http://schemas.openxmlformats.org/officeDocument/2006/relationships/image" Target="../media/image8.wmf"/><Relationship Id="rId10" Type="http://schemas.openxmlformats.org/officeDocument/2006/relationships/image" Target="../media/image13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64212098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Radka Černá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VY_32_INOVACE_5_ANGLICKY_JAZYK_GRAMATIKA_11Podstatná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jména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Anglický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– gramatika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Veřejnosprávní činnost/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Podstatná jména počitatelná a nepočitatelná, množné číslo, nepravidelné tvoření plurálu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0545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COUNTABILITY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780928"/>
            <a:ext cx="8568952" cy="3600400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cs-CZ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COUNTABLE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            </a:t>
            </a:r>
            <a:r>
              <a:rPr lang="cs-CZ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UNCOUNTABLE</a:t>
            </a:r>
          </a:p>
          <a:p>
            <a:pPr marL="0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2400" i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banana</a:t>
            </a:r>
            <a:r>
              <a:rPr lang="cs-CZ" sz="2400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every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	I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rice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every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bananas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		I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rice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Radka\AppData\Local\Microsoft\Windows\Temporary Internet Files\Content.IE5\6YD8P9CI\MC90043689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869160"/>
            <a:ext cx="288032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adka\AppData\Local\Microsoft\Windows\Temporary Internet Files\Content.IE5\JRVXSEMF\MC9003489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365104"/>
            <a:ext cx="206402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37524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0" y="2636912"/>
            <a:ext cx="4038600" cy="3960440"/>
          </a:xfrm>
        </p:spPr>
        <p:txBody>
          <a:bodyPr/>
          <a:lstStyle/>
          <a:p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COUNTABLE NOUNS</a:t>
            </a: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4294967295"/>
          </p:nvPr>
        </p:nvSpPr>
        <p:spPr>
          <a:xfrm>
            <a:off x="4899025" y="2676716"/>
            <a:ext cx="4244975" cy="3701399"/>
          </a:xfrm>
        </p:spPr>
        <p:txBody>
          <a:bodyPr/>
          <a:lstStyle/>
          <a:p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UNCOUNTABLE NOUNS</a:t>
            </a: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Radka\AppData\Local\Microsoft\Windows\Temporary Internet Files\Content.IE5\PAUAVYZ3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59898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1712" y="3439301"/>
            <a:ext cx="1098817" cy="68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adka\AppData\Local\Microsoft\Windows\Temporary Internet Files\Content.IE5\6YD8P9CI\MC9003113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50106"/>
            <a:ext cx="1311028" cy="806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adka\AppData\Local\Microsoft\Windows\Temporary Internet Files\Content.IE5\709B2HJF\MC90029506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49725" y="4398784"/>
            <a:ext cx="882793" cy="63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adka\AppData\Local\Microsoft\Windows\Temporary Internet Files\Content.IE5\JRVXSEMF\MC90031210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0922" y="5802497"/>
            <a:ext cx="1401580" cy="72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Radka\AppData\Local\Microsoft\Windows\Temporary Internet Files\Content.IE5\PAUAVYZ3\MC90044175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5060" y="4917641"/>
            <a:ext cx="884856" cy="88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Radka\AppData\Local\Microsoft\Windows\Temporary Internet Files\Content.IE5\709B2HJF\MC90008993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8463" y="3200510"/>
            <a:ext cx="1575332" cy="11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Radka\AppData\Local\Microsoft\Windows\Temporary Internet Files\Content.IE5\PAUAVYZ3\MC90001870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9571" y="3571647"/>
            <a:ext cx="875835" cy="924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Radka\AppData\Local\Microsoft\Windows\Temporary Internet Files\Content.IE5\709B2HJF\MC90023268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1001" y="5092843"/>
            <a:ext cx="775557" cy="118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Radka\AppData\Local\Microsoft\Windows\Temporary Internet Files\Content.IE5\PAUAVYZ3\MC900433885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9327" y="4716272"/>
            <a:ext cx="913603" cy="913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Radka\AppData\Local\Microsoft\Windows\Temporary Internet Files\Content.IE5\709B2HJF\MC90038937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45200" y="3923649"/>
            <a:ext cx="683263" cy="72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213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COUNTABLE NOUNS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countable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nouns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singular</a:t>
            </a:r>
            <a:r>
              <a:rPr lang="cs-CZ" sz="2600" dirty="0" smtClean="0">
                <a:solidFill>
                  <a:srgbClr val="00CC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banana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man …)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plural</a:t>
            </a:r>
            <a:r>
              <a:rPr lang="cs-CZ" sz="2600" dirty="0" smtClean="0">
                <a:solidFill>
                  <a:srgbClr val="00CC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bananas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men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…)</a:t>
            </a:r>
          </a:p>
          <a:p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to use: 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either</a:t>
            </a:r>
            <a:r>
              <a:rPr lang="cs-CZ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article</a:t>
            </a: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600" i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                                     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or</a:t>
            </a:r>
            <a:r>
              <a:rPr lang="cs-CZ" sz="2600" i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600" i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err="1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possessive</a:t>
            </a:r>
            <a:r>
              <a:rPr lang="cs-CZ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pronoun</a:t>
            </a:r>
            <a:r>
              <a:rPr lang="cs-CZ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cs-CZ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a  </a:t>
            </a:r>
            <a:r>
              <a:rPr lang="cs-CZ" sz="2600" dirty="0" err="1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numeral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03457373"/>
              </p:ext>
            </p:extLst>
          </p:nvPr>
        </p:nvGraphicFramePr>
        <p:xfrm>
          <a:off x="1187624" y="5013176"/>
          <a:ext cx="6540725" cy="1102420"/>
        </p:xfrm>
        <a:graphic>
          <a:graphicData uri="http://schemas.openxmlformats.org/drawingml/2006/table">
            <a:tbl>
              <a:tblPr firstCol="1">
                <a:tableStyleId>{21E4AEA4-8DFA-4A89-87EB-49C32662AFE0}</a:tableStyleId>
              </a:tblPr>
              <a:tblGrid>
                <a:gridCol w="1584176"/>
                <a:gridCol w="1032114"/>
                <a:gridCol w="1308145"/>
                <a:gridCol w="1308145"/>
                <a:gridCol w="1308145"/>
              </a:tblGrid>
              <a:tr h="4623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singular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car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car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one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73765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plural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some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my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two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12613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UNCOUNTABLE NOUNS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960440"/>
          </a:xfrm>
        </p:spPr>
        <p:txBody>
          <a:bodyPr/>
          <a:lstStyle/>
          <a:p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to use : 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either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article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i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                                     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or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a</a:t>
            </a:r>
            <a:r>
              <a:rPr lang="cs-CZ" sz="2400" i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possessive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pronoun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400" strike="sngStrike" dirty="0" smtClean="0"/>
          </a:p>
          <a:p>
            <a:r>
              <a:rPr lang="cs-CZ" sz="2400" dirty="0" err="1"/>
              <a:t>t</a:t>
            </a:r>
            <a:r>
              <a:rPr lang="cs-CZ" sz="2400" dirty="0" err="1" smtClean="0"/>
              <a:t>hey</a:t>
            </a:r>
            <a:r>
              <a:rPr lang="cs-CZ" sz="2400" dirty="0" smtClean="0"/>
              <a:t> </a:t>
            </a:r>
            <a:r>
              <a:rPr lang="cs-CZ" sz="2400" dirty="0" err="1" smtClean="0"/>
              <a:t>don´t</a:t>
            </a:r>
            <a:r>
              <a:rPr lang="cs-CZ" sz="2400" dirty="0" smtClean="0"/>
              <a:t> </a:t>
            </a:r>
            <a:r>
              <a:rPr lang="cs-CZ" sz="2400" dirty="0" err="1" smtClean="0"/>
              <a:t>form</a:t>
            </a:r>
            <a:r>
              <a:rPr lang="cs-CZ" sz="2400" dirty="0" smtClean="0"/>
              <a:t> </a:t>
            </a:r>
            <a:r>
              <a:rPr lang="cs-CZ" sz="2400" dirty="0" err="1" smtClean="0"/>
              <a:t>plural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dirty="0" err="1" smtClean="0">
                <a:solidFill>
                  <a:prstClr val="black"/>
                </a:solidFill>
              </a:rPr>
              <a:t>they</a:t>
            </a:r>
            <a:r>
              <a:rPr lang="cs-CZ" sz="2400" dirty="0" smtClean="0">
                <a:solidFill>
                  <a:prstClr val="black"/>
                </a:solidFill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</a:rPr>
              <a:t>have</a:t>
            </a:r>
            <a:r>
              <a:rPr lang="cs-CZ" sz="2400" dirty="0" smtClean="0">
                <a:solidFill>
                  <a:prstClr val="black"/>
                </a:solidFill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</a:rPr>
              <a:t>only</a:t>
            </a:r>
            <a:r>
              <a:rPr lang="cs-CZ" sz="2400" dirty="0" smtClean="0">
                <a:solidFill>
                  <a:prstClr val="black"/>
                </a:solidFill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</a:rPr>
              <a:t>one</a:t>
            </a:r>
            <a:r>
              <a:rPr lang="cs-CZ" sz="2400" dirty="0" smtClean="0">
                <a:solidFill>
                  <a:prstClr val="black"/>
                </a:solidFill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</a:rPr>
              <a:t>form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400" dirty="0" smtClean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cs-CZ" sz="2400" i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cs-CZ" sz="2400" i="1" dirty="0" err="1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solidFill>
                  <a:srgbClr val="0099FF"/>
                </a:solidFill>
              </a:rPr>
              <a:t> </a:t>
            </a:r>
            <a:r>
              <a:rPr lang="cs-CZ" sz="2400" i="1" dirty="0" err="1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money</a:t>
            </a:r>
            <a:r>
              <a:rPr lang="cs-CZ" sz="2400" dirty="0">
                <a:solidFill>
                  <a:srgbClr val="0099FF"/>
                </a:solidFill>
              </a:rPr>
              <a:t> </a:t>
            </a:r>
            <a:endParaRPr lang="cs-CZ" sz="2400" i="1" dirty="0">
              <a:solidFill>
                <a:srgbClr val="0099FF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i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        (</a:t>
            </a:r>
            <a:r>
              <a:rPr lang="cs-CZ" sz="2400" i="1" dirty="0" err="1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some</a:t>
            </a:r>
            <a:r>
              <a:rPr lang="cs-CZ" sz="2400" i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cs-CZ" sz="2400" dirty="0" smtClean="0">
                <a:solidFill>
                  <a:srgbClr val="0099FF"/>
                </a:solidFill>
              </a:rPr>
              <a:t> </a:t>
            </a:r>
            <a:r>
              <a:rPr lang="cs-CZ" sz="2400" i="1" dirty="0" err="1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money</a:t>
            </a:r>
            <a:endParaRPr lang="cs-CZ" sz="2400" dirty="0">
              <a:solidFill>
                <a:srgbClr val="0099FF"/>
              </a:solidFill>
            </a:endParaRPr>
          </a:p>
          <a:p>
            <a:pPr marL="0" indent="0">
              <a:buNone/>
            </a:pPr>
            <a:r>
              <a:rPr lang="cs-CZ" sz="2400" i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        my</a:t>
            </a:r>
            <a:r>
              <a:rPr lang="cs-CZ" sz="2400" dirty="0" smtClean="0">
                <a:solidFill>
                  <a:srgbClr val="0099FF"/>
                </a:solidFill>
              </a:rPr>
              <a:t> </a:t>
            </a:r>
            <a:r>
              <a:rPr lang="cs-CZ" sz="2400" i="1" dirty="0" err="1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money</a:t>
            </a:r>
            <a:r>
              <a:rPr lang="cs-CZ" sz="2400" dirty="0"/>
              <a:t> </a:t>
            </a:r>
            <a:r>
              <a:rPr lang="cs-CZ" sz="2400" dirty="0" smtClean="0"/>
              <a:t>…</a:t>
            </a:r>
            <a:endParaRPr lang="cs-CZ" sz="2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trike="sngStrike" dirty="0">
              <a:solidFill>
                <a:prstClr val="black"/>
              </a:solidFill>
            </a:endParaRPr>
          </a:p>
        </p:txBody>
      </p:sp>
      <p:pic>
        <p:nvPicPr>
          <p:cNvPr id="4098" name="Picture 2" descr="C:\Users\Radka\AppData\Local\Microsoft\Windows\Temporary Internet Files\Content.IE5\709B2HJF\MC9000187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797152"/>
            <a:ext cx="3096344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313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293096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400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cake</a:t>
            </a:r>
            <a:r>
              <a:rPr lang="cs-CZ" sz="2400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        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cakes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 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cake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400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- noviny           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paper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– papír(y)</a:t>
            </a: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chicken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- kuře           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chicken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- kuřecí maso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experience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zážitek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experience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– zkušenost(i) a </a:t>
            </a:r>
            <a:r>
              <a:rPr lang="cs-CZ" sz="2400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hair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- chlup               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hair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– vlas(y)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5" name="Picture 3" descr="C:\Users\Radka\AppData\Local\Microsoft\Windows\Temporary Internet Files\Content.IE5\JRVXSEMF\MC9003049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72546"/>
            <a:ext cx="1833372" cy="112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Radka\AppData\Local\Microsoft\Windows\Temporary Internet Files\Content.IE5\PAUAVYZ3\MC9004124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713988"/>
            <a:ext cx="1944216" cy="136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Radka\AppData\Local\Microsoft\Windows\Temporary Internet Files\Content.IE5\6YD8P9CI\MC9004377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2182" y="3537013"/>
            <a:ext cx="719137" cy="54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Radka\AppData\Local\Microsoft\Windows\Temporary Internet Files\Content.IE5\6YD8P9CI\MC9004377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84625" y="3537013"/>
            <a:ext cx="712369" cy="54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Radka\AppData\Local\Microsoft\Windows\Temporary Internet Files\Content.IE5\6YD8P9CI\MC9004377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21672" y="2701285"/>
            <a:ext cx="719138" cy="63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Radka\AppData\Local\Microsoft\Windows\Temporary Internet Files\Content.IE5\6YD8P9CI\MC9004377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8964" y="2701285"/>
            <a:ext cx="719138" cy="63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Radka\AppData\Local\Microsoft\Windows\Temporary Internet Files\Content.IE5\6YD8P9CI\MC9004377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71918" y="3537012"/>
            <a:ext cx="712367" cy="54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Radka\AppData\Local\Microsoft\Windows\Temporary Internet Files\Content.IE5\6YD8P9CI\MC9004377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1491" y="2713988"/>
            <a:ext cx="700181" cy="61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82194" y="764704"/>
            <a:ext cx="8229600" cy="1700808"/>
          </a:xfrm>
        </p:spPr>
        <p:txBody>
          <a:bodyPr/>
          <a:lstStyle/>
          <a:p>
            <a:pPr algn="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b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BOTH COUNTABLES AND</a:t>
            </a:r>
            <a:b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UNCOUNTABLES</a:t>
            </a:r>
            <a:endParaRPr lang="cs-CZ" sz="4000" b="1" dirty="0">
              <a:solidFill>
                <a:srgbClr val="92D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267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628800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ONLY UNCOUNTABLES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cs-CZ" sz="4000" b="1" dirty="0">
              <a:solidFill>
                <a:srgbClr val="92D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960440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(I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some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information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about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Prague.)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ADVICE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I´m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going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give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some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good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advice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It´s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nice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weather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today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 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I´ve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got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some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bad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news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BREAD 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Would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some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bread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?)</a:t>
            </a:r>
          </a:p>
          <a:p>
            <a:pPr marL="0" indent="0">
              <a:buNone/>
            </a:pPr>
            <a:endParaRPr lang="cs-CZ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WORK, LUGGAGE, BAGGAGE, TRAFFIC, SCENERY, BEHAVIOUR, CHAOS, PERMISSION, PROGRESS, FURNITURE, TROUBLE, SPACE, MONEY, CHANGE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045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268760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ONLY ONE FORM</a:t>
            </a:r>
            <a:endParaRPr lang="cs-CZ" sz="4000" b="1" dirty="0">
              <a:solidFill>
                <a:srgbClr val="92D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4104456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cs-CZ" sz="2400" b="1" u="sng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nouns</a:t>
            </a:r>
            <a:r>
              <a:rPr lang="cs-CZ" sz="2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</a:t>
            </a:r>
            <a:r>
              <a:rPr lang="cs-CZ" sz="2400" b="1" u="sng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cs-CZ" sz="2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cs-CZ" sz="2400" b="1" u="sng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plural</a:t>
            </a:r>
            <a:r>
              <a:rPr lang="cs-CZ" sz="2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sz="2400" b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TROUSERS/SHORTS/PYJAMAS/SCISSORS/GLASSES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use a pair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…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these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words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some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pyjamas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   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I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a pair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pyjamas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cs-CZ" sz="2400" i="1" dirty="0"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r>
              <a:rPr lang="cs-CZ" sz="2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cs-CZ" sz="2400" b="1" u="sng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nouns</a:t>
            </a:r>
            <a:r>
              <a:rPr lang="cs-CZ" sz="2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 in –s but </a:t>
            </a:r>
            <a:r>
              <a:rPr lang="cs-CZ" sz="2400" b="1" u="sng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cs-CZ" sz="2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</a:t>
            </a:r>
            <a:r>
              <a:rPr lang="cs-CZ" sz="2400" b="1" u="sng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singular</a:t>
            </a:r>
            <a:r>
              <a:rPr lang="cs-CZ" sz="2400" b="1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lvl="0" indent="0">
              <a:buNone/>
            </a:pPr>
            <a:r>
              <a:rPr lang="cs-CZ" sz="2400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MATHEMATICS/MATHS/PHYSICS/ECONOMICS</a:t>
            </a:r>
          </a:p>
          <a:p>
            <a:pPr marL="0" lvl="0" indent="0">
              <a:buNone/>
            </a:pPr>
            <a:r>
              <a:rPr lang="cs-CZ" sz="2400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ATHLETICS/GYMNASTICS/NEWS</a:t>
            </a:r>
            <a:endParaRPr lang="cs-CZ" sz="2400" dirty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i="1" dirty="0" err="1">
                <a:latin typeface="Arial" pitchFamily="34" charset="0"/>
                <a:cs typeface="Arial" pitchFamily="34" charset="0"/>
              </a:rPr>
              <a:t>Gymnastics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my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favourite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sport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buNone/>
            </a:pP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2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268760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cs-CZ" sz="36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REMEMBER THESE NOUNS</a:t>
            </a:r>
            <a:endParaRPr lang="cs-CZ" sz="3600" b="1" dirty="0">
              <a:solidFill>
                <a:srgbClr val="92D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708920"/>
            <a:ext cx="8363272" cy="3960440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cs-CZ" sz="2400" b="1" u="sng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nouns</a:t>
            </a:r>
            <a:r>
              <a:rPr lang="cs-CZ" sz="2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end in –s and </a:t>
            </a:r>
            <a:r>
              <a:rPr lang="cs-CZ" sz="2400" b="1" u="sng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cs-CZ" sz="2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u="sng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cs-CZ" sz="2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u="sng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</a:t>
            </a:r>
            <a:r>
              <a:rPr lang="cs-CZ" sz="2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2400" b="1" u="sng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cs-CZ" sz="2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u="sng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</a:t>
            </a:r>
            <a:r>
              <a:rPr lang="cs-CZ" sz="24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</a:t>
            </a:r>
          </a:p>
          <a:p>
            <a:pPr marL="0" lvl="0" indent="0">
              <a:buNone/>
            </a:pPr>
            <a:r>
              <a:rPr lang="cs-CZ" sz="2400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MEANS/SERIES/SPECIES</a:t>
            </a:r>
          </a:p>
          <a:p>
            <a:pPr marL="0" lvl="0" indent="0">
              <a:buNone/>
            </a:pP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means</a:t>
            </a: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transportation</a:t>
            </a: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many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means</a:t>
            </a: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transportation</a:t>
            </a:r>
            <a:endParaRPr lang="cs-CZ" sz="2400" i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4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television</a:t>
            </a: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series</a:t>
            </a:r>
            <a:r>
              <a:rPr lang="cs-CZ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cs-CZ" sz="24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television</a:t>
            </a:r>
            <a:r>
              <a:rPr lang="cs-CZ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itchFamily="34" charset="0"/>
                <a:cs typeface="Arial" pitchFamily="34" charset="0"/>
              </a:rPr>
              <a:t>series</a:t>
            </a:r>
            <a:endParaRPr lang="cs-CZ" sz="2400" i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/>
              <a:t>		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means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transport</a:t>
            </a:r>
            <a:endParaRPr lang="cs-CZ" dirty="0"/>
          </a:p>
        </p:txBody>
      </p:sp>
      <p:pic>
        <p:nvPicPr>
          <p:cNvPr id="1027" name="Picture 3" descr="C:\Users\Radka\AppData\Local\Microsoft\Windows\Temporary Internet Files\Content.IE5\709B2HJF\MC9000299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855891"/>
            <a:ext cx="1788566" cy="146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adka\AppData\Local\Microsoft\Windows\Temporary Internet Files\Content.IE5\6YD8P9CI\MC900347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34621"/>
            <a:ext cx="1512493" cy="134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adka\AppData\Local\Microsoft\Windows\Temporary Internet Files\Content.IE5\PAUAVYZ3\MC9004379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863429"/>
            <a:ext cx="1386991" cy="145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6732240" y="5034621"/>
            <a:ext cx="864096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6333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229600" cy="1143000"/>
          </a:xfrm>
        </p:spPr>
        <p:txBody>
          <a:bodyPr/>
          <a:lstStyle/>
          <a:p>
            <a:pPr algn="r"/>
            <a:r>
              <a:rPr lang="cs-CZ" sz="36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REGULAR PLURAL NOUNS </a:t>
            </a:r>
            <a:endParaRPr lang="cs-CZ" sz="3600" b="1" dirty="0">
              <a:solidFill>
                <a:srgbClr val="92D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/>
          <a:lstStyle/>
          <a:p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countable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nouns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adding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–s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,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–es,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ies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noun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car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car</a:t>
            </a:r>
            <a:r>
              <a:rPr lang="cs-CZ" sz="2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sz="2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bus	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bus</a:t>
            </a:r>
            <a:r>
              <a:rPr lang="cs-CZ" sz="2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es</a:t>
            </a:r>
            <a:endParaRPr lang="cs-CZ" sz="2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sz="2400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ey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  		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key</a:t>
            </a:r>
            <a:r>
              <a:rPr lang="cs-CZ" sz="2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sz="2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count</a:t>
            </a:r>
            <a:r>
              <a:rPr lang="cs-CZ" sz="2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	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countr</a:t>
            </a:r>
            <a:r>
              <a:rPr lang="cs-CZ" sz="2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ies</a:t>
            </a:r>
            <a:endParaRPr lang="cs-CZ" sz="2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563888" y="4161589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3563888" y="4581128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563888" y="4975381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Radka\AppData\Local\Microsoft\Windows\Temporary Internet Files\Content.IE5\JRVXSEMF\MC9003798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54681"/>
            <a:ext cx="1820570" cy="151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adka\AppData\Local\Microsoft\Windows\Temporary Internet Files\Content.IE5\709B2HJF\MC9003840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36977"/>
            <a:ext cx="1653924" cy="135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>
            <a:off x="3563888" y="5517232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5820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340768"/>
            <a:ext cx="8229600" cy="1143000"/>
          </a:xfrm>
        </p:spPr>
        <p:txBody>
          <a:bodyPr/>
          <a:lstStyle/>
          <a:p>
            <a:pPr algn="r"/>
            <a:r>
              <a:rPr lang="cs-CZ" sz="36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IRREGULAR PLURAL NOUNS</a:t>
            </a:r>
            <a:endParaRPr lang="cs-CZ" sz="3600" b="1" dirty="0">
              <a:solidFill>
                <a:srgbClr val="92D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564904"/>
            <a:ext cx="8686800" cy="4293096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singular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plural</a:t>
            </a:r>
            <a:endParaRPr 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man				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men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woman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		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women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wife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			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wives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			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leaf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			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leaves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knife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			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knives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tooth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			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teeth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foot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feet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3121089" y="3284984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3185659" y="3717032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3185659" y="4149080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185659" y="5013176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185659" y="4581128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165376" y="5373216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Radka\AppData\Local\Microsoft\Windows\Temporary Internet Files\Content.IE5\709B2HJF\MC9003410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27646"/>
            <a:ext cx="1738504" cy="158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adka\AppData\Local\Microsoft\Windows\Temporary Internet Files\Content.IE5\6YD8P9CI\MC9002900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852936"/>
            <a:ext cx="201622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se šipkou 11"/>
          <p:cNvCxnSpPr/>
          <p:nvPr/>
        </p:nvCxnSpPr>
        <p:spPr>
          <a:xfrm>
            <a:off x="3165376" y="5877272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195801" y="6309320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1561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412776"/>
            <a:ext cx="8229600" cy="1143000"/>
          </a:xfrm>
        </p:spPr>
        <p:txBody>
          <a:bodyPr/>
          <a:lstStyle/>
          <a:p>
            <a:pPr algn="r"/>
            <a:r>
              <a:rPr lang="cs-CZ" sz="32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ZDROJE A AUTORSKÁ PRÁVA</a:t>
            </a:r>
            <a:endParaRPr lang="cs-CZ" sz="3200" b="1" dirty="0">
              <a:solidFill>
                <a:srgbClr val="92D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36912"/>
            <a:ext cx="8363272" cy="4221088"/>
          </a:xfrm>
        </p:spPr>
        <p:txBody>
          <a:bodyPr/>
          <a:lstStyle/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Grammar in Use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third edition. Cambridge: Cambridge University Press, 2004. ISBN 0521532892.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Essential Grammar in Use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Cambridge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Cambridge University Press, 1998.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Headway Elementary: the third edition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Oxford: Oxford University Press, 2007. ISBN 9780194716826.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Headway Pre-intermediate: the third edition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Oxford: Oxford University Press, 2007. ISBN 9780194716833. </a:t>
            </a:r>
            <a:endParaRPr lang="cs-CZ" sz="22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endParaRPr lang="cs-CZ" sz="22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Všechny 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nepopsané </a:t>
            </a: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kliparty a další grafické objekty jsou součástí prostředků výukového sw Smart Notebook a MS Office.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7523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2957</TotalTime>
  <Words>444</Words>
  <Application>Microsoft Office PowerPoint</Application>
  <PresentationFormat>Předvádění na obrazovce (4:3)</PresentationFormat>
  <Paragraphs>109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Obchodní akademie, Střední odborná škola  a Jazyková škola s právem státní jazykové zkoušky,  Hradec Králové</vt:lpstr>
      <vt:lpstr>COUNTABILITY</vt:lpstr>
      <vt:lpstr>Snímek 3</vt:lpstr>
      <vt:lpstr>COUNTABLE NOUNS</vt:lpstr>
      <vt:lpstr>UNCOUNTABLE NOUNS</vt:lpstr>
      <vt:lpstr>  BOTH COUNTABLES AND UNCOUNTABLES</vt:lpstr>
      <vt:lpstr>  ONLY UNCOUNTABLES </vt:lpstr>
      <vt:lpstr>  ONLY ONE FORM</vt:lpstr>
      <vt:lpstr> REMEMBER THESE NOUNS</vt:lpstr>
      <vt:lpstr>REGULAR PLURAL NOUNS </vt:lpstr>
      <vt:lpstr>IRREGULAR PLURAL NOUNS</vt:lpstr>
      <vt:lpstr>ZDROJE A AUTORSKÁ PRÁVA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Klimeš Vít</dc:creator>
  <cp:lastModifiedBy>Mamka</cp:lastModifiedBy>
  <cp:revision>379</cp:revision>
  <dcterms:created xsi:type="dcterms:W3CDTF">2013-03-05T07:35:14Z</dcterms:created>
  <dcterms:modified xsi:type="dcterms:W3CDTF">2014-05-24T19:58:35Z</dcterms:modified>
</cp:coreProperties>
</file>