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67" r:id="rId4"/>
    <p:sldId id="258" r:id="rId5"/>
    <p:sldId id="265" r:id="rId6"/>
    <p:sldId id="260" r:id="rId7"/>
    <p:sldId id="261" r:id="rId8"/>
    <p:sldId id="262" r:id="rId9"/>
    <p:sldId id="263" r:id="rId10"/>
    <p:sldId id="259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CC89-7088-4BF4-B0B2-3A06A5D1E7A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D086B-7EA3-43FE-B454-9ACBBDB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5713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CC89-7088-4BF4-B0B2-3A06A5D1E7A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D086B-7EA3-43FE-B454-9ACBBDB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2930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CC89-7088-4BF4-B0B2-3A06A5D1E7A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D086B-7EA3-43FE-B454-9ACBBDB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5798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CC89-7088-4BF4-B0B2-3A06A5D1E7A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D086B-7EA3-43FE-B454-9ACBBDB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7843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CC89-7088-4BF4-B0B2-3A06A5D1E7A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D086B-7EA3-43FE-B454-9ACBBDB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4415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CC89-7088-4BF4-B0B2-3A06A5D1E7A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D086B-7EA3-43FE-B454-9ACBBDB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1758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CC89-7088-4BF4-B0B2-3A06A5D1E7A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D086B-7EA3-43FE-B454-9ACBBDB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3409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CC89-7088-4BF4-B0B2-3A06A5D1E7A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D086B-7EA3-43FE-B454-9ACBBDB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531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CC89-7088-4BF4-B0B2-3A06A5D1E7A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D086B-7EA3-43FE-B454-9ACBBDB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7430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CC89-7088-4BF4-B0B2-3A06A5D1E7A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D086B-7EA3-43FE-B454-9ACBBDB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5290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CC89-7088-4BF4-B0B2-3A06A5D1E7A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D086B-7EA3-43FE-B454-9ACBBDB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8298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59CC89-7088-4BF4-B0B2-3A06A5D1E7AC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D086B-7EA3-43FE-B454-9ACBBDB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863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png"/><Relationship Id="rId12" Type="http://schemas.openxmlformats.org/officeDocument/2006/relationships/image" Target="../media/image15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png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9455131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Radka Černá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VY_32_INOVACE_5_ANGLICKY_JAZYK_GRAMATIKA_17Množství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počitatelnost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Anglický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– gramatika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Podstatná jména počitatelná/nepočitatelná,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some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much/many/a lot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of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little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few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a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little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/a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few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3355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COUNTABILITY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363272" cy="37444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cs-CZ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COUNTABLE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            </a:t>
            </a:r>
            <a:r>
              <a:rPr lang="cs-CZ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UNCOUNTABLE</a:t>
            </a:r>
          </a:p>
          <a:p>
            <a:pPr marL="0" indent="0">
              <a:buNone/>
            </a:pPr>
            <a:endParaRPr lang="cs-CZ" sz="24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eat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banana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every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	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eat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rice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every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bananas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		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rice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C:\Users\Radka\AppData\Local\Microsoft\Windows\Temporary Internet Files\Content.IE5\6YD8P9CI\MC90043689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607431"/>
            <a:ext cx="230425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ka\AppData\Local\Microsoft\Windows\Temporary Internet Files\Content.IE5\JRVXSEMF\MC900348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49080"/>
            <a:ext cx="220804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155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0" y="2636912"/>
            <a:ext cx="4038600" cy="3960440"/>
          </a:xfrm>
        </p:spPr>
        <p:txBody>
          <a:bodyPr/>
          <a:lstStyle/>
          <a:p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COUNTABLE NOUNS</a:t>
            </a:r>
            <a:endParaRPr lang="cs-CZ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4899025" y="2676716"/>
            <a:ext cx="4244975" cy="3449447"/>
          </a:xfrm>
        </p:spPr>
        <p:txBody>
          <a:bodyPr/>
          <a:lstStyle/>
          <a:p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UNCOUNTABLE NOUNS</a:t>
            </a:r>
            <a:endParaRPr lang="cs-CZ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Radka\AppData\Local\Microsoft\Windows\Temporary Internet Files\Content.IE5\PAUAVYZ3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59898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4991" y="3388880"/>
            <a:ext cx="1098817" cy="68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adka\AppData\Local\Microsoft\Windows\Temporary Internet Files\Content.IE5\6YD8P9CI\MC9003113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118" y="4769857"/>
            <a:ext cx="1311028" cy="806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ka\AppData\Local\Microsoft\Windows\Temporary Internet Files\Content.IE5\709B2HJF\MC9002950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2411" y="4600153"/>
            <a:ext cx="882793" cy="63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adka\AppData\Local\Microsoft\Windows\Temporary Internet Files\Content.IE5\JRVXSEMF\MC9003121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1728" y="5656537"/>
            <a:ext cx="1401580" cy="72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ka\AppData\Local\Microsoft\Windows\Temporary Internet Files\Content.IE5\PAUAVYZ3\MC90044175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5060" y="4917641"/>
            <a:ext cx="884856" cy="884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Radka\AppData\Local\Microsoft\Windows\Temporary Internet Files\Content.IE5\709B2HJF\MC90008993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8463" y="3200510"/>
            <a:ext cx="1575332" cy="116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Radka\AppData\Local\Microsoft\Windows\Temporary Internet Files\Content.IE5\PAUAVYZ3\MC9000187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2736" y="3727539"/>
            <a:ext cx="875835" cy="924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Radka\AppData\Local\Microsoft\Windows\Temporary Internet Files\Content.IE5\709B2HJF\MC90023268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1001" y="5092843"/>
            <a:ext cx="775557" cy="118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Radka\AppData\Local\Microsoft\Windows\Temporary Internet Files\Content.IE5\PAUAVYZ3\MC900433885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9327" y="4716272"/>
            <a:ext cx="913603" cy="913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adka\AppData\Local\Microsoft\Windows\Temporary Internet Files\Content.IE5\709B2HJF\MC90038937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5200" y="3923649"/>
            <a:ext cx="683263" cy="72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0384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445624" cy="1512168"/>
          </a:xfrm>
        </p:spPr>
        <p:txBody>
          <a:bodyPr>
            <a:normAutofit fontScale="90000"/>
          </a:bodyPr>
          <a:lstStyle/>
          <a:p>
            <a:pPr algn="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HOW TO EXPRESS QUANTITY</a:t>
            </a:r>
            <a:br>
              <a:rPr lang="cs-CZ" sz="36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 WITH UNCOUNTABLES</a:t>
            </a:r>
            <a:r>
              <a:rPr lang="cs-CZ" sz="36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36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564904"/>
            <a:ext cx="864096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glass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bottle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water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coke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piece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cheese,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homework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luggage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baggage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cup/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mug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tea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bar/box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chocolate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slice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loaf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bread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litre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milk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packet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sweets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gram/ kilo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meat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jar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coffee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pair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jeans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trousers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shorts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Radka\AppData\Local\Microsoft\Windows\Temporary Internet Files\Content.IE5\PAUAVYZ3\MC90044177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797152"/>
            <a:ext cx="136815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21088"/>
            <a:ext cx="1627833" cy="1585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7741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340768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SOME/ANY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 lnSpcReduction="10000"/>
          </a:bodyPr>
          <a:lstStyle/>
          <a:p>
            <a:r>
              <a:rPr lang="cs-CZ" sz="2600" b="1" dirty="0" err="1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Some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-  in positive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sentences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My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mum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some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strawberries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would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some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sugar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please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600" b="1" dirty="0" err="1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Any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in negative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sentences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any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apples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fridge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can´t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make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cake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because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don´t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any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flour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1120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340768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MUCH &amp; MANY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888432"/>
          </a:xfrm>
        </p:spPr>
        <p:txBody>
          <a:bodyPr>
            <a:noAutofit/>
          </a:bodyPr>
          <a:lstStyle/>
          <a:p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use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much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uncountables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                           many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countables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</a:t>
            </a:r>
          </a:p>
          <a:p>
            <a:pPr marL="0" indent="0">
              <a:buNone/>
            </a:pP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in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negatives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much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money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want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0" indent="0">
              <a:buNone/>
            </a:pP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haven´t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got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much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luggage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don´t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know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many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people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town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many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books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did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buy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5683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340768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 LOT OF</a:t>
            </a: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/</a:t>
            </a:r>
            <a:b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LOTS </a:t>
            </a:r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OF/PLENTY OF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/>
          </a:bodyPr>
          <a:lstStyle/>
          <a:p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use </a:t>
            </a:r>
            <a:r>
              <a:rPr lang="cs-CZ" sz="24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a lot </a:t>
            </a:r>
            <a:r>
              <a:rPr lang="cs-CZ" sz="2400" b="1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400" b="1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lots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/plenty </a:t>
            </a:r>
            <a:r>
              <a:rPr lang="cs-CZ" sz="2400" b="1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countables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uncountables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in positive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sentences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got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 lot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friends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to do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 lot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homework</a:t>
            </a: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026" name="Picture 2" descr="C:\Users\Radka\AppData\Local\Microsoft\Windows\Temporary Internet Files\Content.IE5\709B2HJF\MC900232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89040"/>
            <a:ext cx="2068717" cy="212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243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COUNTABLES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9604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  <a:sym typeface="Wingdings"/>
              </a:rPr>
              <a:t> </a:t>
            </a:r>
            <a:r>
              <a:rPr lang="cs-CZ" sz="24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400" b="1" dirty="0" err="1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few</a:t>
            </a:r>
            <a:r>
              <a:rPr lang="cs-CZ" sz="24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= a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small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amount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(několik)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few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books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/>
              <a:buChar char=""/>
            </a:pPr>
            <a:r>
              <a:rPr lang="cs-CZ" sz="2400" b="1" dirty="0" err="1">
                <a:solidFill>
                  <a:srgbClr val="990033"/>
                </a:solidFill>
                <a:latin typeface="Arial" pitchFamily="34" charset="0"/>
                <a:cs typeface="Arial" pitchFamily="34" charset="0"/>
                <a:sym typeface="Wingdings"/>
              </a:rPr>
              <a:t>few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=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nearly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no,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nearly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nothing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(málo)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        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There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are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few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books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.</a:t>
            </a: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  <a:sym typeface="Wingdings"/>
            </a:endParaRPr>
          </a:p>
          <a:p>
            <a:pPr marL="0" indent="0">
              <a:buNone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</a:t>
            </a:r>
            <a:r>
              <a:rPr lang="cs-CZ" sz="24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  <a:sym typeface="Wingdings"/>
              </a:rPr>
              <a:t> many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= a lot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lots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/plenty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(mnoho)</a:t>
            </a:r>
          </a:p>
          <a:p>
            <a:pPr marL="0" indent="0">
              <a:buNone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     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Are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there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many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books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?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       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There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 are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a lot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of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/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lots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of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/plenty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of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books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.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  <a:sym typeface="Wingdings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  <a:sym typeface="Wingdings"/>
            </a:endParaRPr>
          </a:p>
        </p:txBody>
      </p:sp>
      <p:pic>
        <p:nvPicPr>
          <p:cNvPr id="5122" name="Picture 2" descr="C:\Users\Radka\AppData\Local\Microsoft\Windows\Temporary Internet Files\Content.IE5\JRVXSEMF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6749" y="2780928"/>
            <a:ext cx="2347275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149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340768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UNCOUNTABLES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960440"/>
          </a:xfrm>
        </p:spPr>
        <p:txBody>
          <a:bodyPr>
            <a:normAutofit fontScale="92500" lnSpcReduction="10000"/>
          </a:bodyPr>
          <a:lstStyle/>
          <a:p>
            <a:r>
              <a:rPr lang="cs-CZ" sz="24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400" b="1" dirty="0" err="1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little</a:t>
            </a:r>
            <a:r>
              <a:rPr lang="cs-CZ" sz="24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=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but not much (trochu)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speak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little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Spanish</a:t>
            </a:r>
            <a:endParaRPr lang="cs-CZ" sz="2400" i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err="1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little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=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nearly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no,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nearly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nothing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(málo)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little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food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fridge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(=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fridge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nearly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empty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24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much</a:t>
            </a:r>
            <a:r>
              <a:rPr lang="cs-CZ" sz="24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lot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lots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/plenty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(mnoho)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sz="2400" i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cs-CZ" sz="2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much</a:t>
            </a:r>
            <a:r>
              <a:rPr lang="cs-CZ" sz="2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food</a:t>
            </a:r>
            <a:r>
              <a:rPr lang="cs-CZ" sz="2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No, </a:t>
            </a:r>
            <a:r>
              <a:rPr lang="cs-CZ" sz="2400" i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cs-CZ" sz="2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isn´t</a:t>
            </a:r>
            <a:r>
              <a:rPr lang="cs-CZ" sz="2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much food</a:t>
            </a:r>
            <a:r>
              <a:rPr lang="cs-CZ" sz="2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>
              <a:buNone/>
            </a:pPr>
            <a:r>
              <a:rPr lang="cs-CZ" sz="2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cs-CZ" sz="2400" i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cs-CZ" sz="2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 lot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lots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/plenty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food</a:t>
            </a:r>
            <a:r>
              <a:rPr lang="cs-CZ" sz="2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i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8388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CHECK IT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6724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err="1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Countables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- car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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a,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some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my, many,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a lot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x much,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little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little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 err="1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Uncountables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water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  <a:sym typeface="Wingdings"/>
              </a:rPr>
              <a:t>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some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much, my,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little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little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a lot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a,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many,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</a:t>
            </a:r>
          </a:p>
        </p:txBody>
      </p:sp>
      <p:pic>
        <p:nvPicPr>
          <p:cNvPr id="4" name="Picture 3" descr="C:\Users\Radka\AppData\Local\Microsoft\Windows\Temporary Internet Files\Content.IE5\6YD8P9CI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77072"/>
            <a:ext cx="1728192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1171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340768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ZDROJE A AUTORSKÁ PRÁVA</a:t>
            </a:r>
            <a:endParaRPr lang="cs-CZ" sz="32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816424"/>
          </a:xfrm>
        </p:spPr>
        <p:txBody>
          <a:bodyPr>
            <a:normAutofit fontScale="70000" lnSpcReduction="20000"/>
          </a:bodyPr>
          <a:lstStyle/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English Grammar in Use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third edition. Cambridge: Cambridge University Press, 2004. ISBN 0521532892.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Essential Grammar in Use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Cambriddge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Cambridge University Press, 1998.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Headway Elementary: the third edition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9780194716826.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Headway Pre-intermediate: the third edition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9780194716833.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Všechny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nepopsané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kliparty a další grafické objekty jsou součástí prostředků výukového sw Smart Notebook a MS Office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Všechna neocitovaná autorská díla </a:t>
            </a:r>
            <a:r>
              <a:rPr lang="cs-CZ" smtClean="0">
                <a:latin typeface="Arial" panose="020B0604020202020204" pitchFamily="34" charset="0"/>
                <a:cs typeface="Arial" panose="020B0604020202020204" pitchFamily="34" charset="0"/>
              </a:rPr>
              <a:t>jsou dílem autora.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619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369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Obchodní akademie, Střední odborná škola  a Jazyková škola s právem státní jazykové zkoušky,  Hradec Králové</vt:lpstr>
      <vt:lpstr>COUNTABILITY</vt:lpstr>
      <vt:lpstr>Snímek 3</vt:lpstr>
      <vt:lpstr>   HOW TO EXPRESS QUANTITY  WITH UNCOUNTABLES     </vt:lpstr>
      <vt:lpstr>SOME/ANY</vt:lpstr>
      <vt:lpstr>MUCH &amp; MANY</vt:lpstr>
      <vt:lpstr>A LOT OF/ LOTS OF/PLENTY OF</vt:lpstr>
      <vt:lpstr>COUNTABLES</vt:lpstr>
      <vt:lpstr>UNCOUNTABLES</vt:lpstr>
      <vt:lpstr>CHECK IT</vt:lpstr>
      <vt:lpstr>ZDROJE A AUTORSKÁ PRÁVA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Radka</dc:creator>
  <cp:lastModifiedBy>Mamka</cp:lastModifiedBy>
  <cp:revision>25</cp:revision>
  <dcterms:created xsi:type="dcterms:W3CDTF">2013-11-04T13:35:37Z</dcterms:created>
  <dcterms:modified xsi:type="dcterms:W3CDTF">2014-05-24T20:01:29Z</dcterms:modified>
</cp:coreProperties>
</file>