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A50021"/>
    <a:srgbClr val="0099FF"/>
    <a:srgbClr val="00CCFF"/>
    <a:srgbClr val="00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98BA7-8199-4F5F-B98A-2079705F0A5D}" type="datetimeFigureOut">
              <a:rPr lang="en-GB" smtClean="0"/>
              <a:pPr/>
              <a:t>24/05/2014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85331-96D5-4EF4-98F6-34B8D4C4EE1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81616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85331-96D5-4EF4-98F6-34B8D4C4EE1A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11345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5385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73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79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85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4933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554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677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180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649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375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0152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900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40844075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Radka Černá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VY_32_INOVACE_5_ANGLICKY_JAZYK_GRAMATIKA_19Frázová slovesa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Anglický</a:t>
                      </a:r>
                      <a:r>
                        <a:rPr lang="cs-CZ" sz="1800" b="1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b="1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– gramatika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Veřejnosprávní činnost/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leden 2014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Typy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frázových sloves a jejich užití ve větě.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0545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PHRASAL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VERBS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564904"/>
            <a:ext cx="8579296" cy="4104456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24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it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a verb + a </a:t>
            </a:r>
            <a:r>
              <a:rPr lang="cs-CZ" sz="24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particle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(s)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e.g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g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 on,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look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look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forward to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…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arenR"/>
            </a:pP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phrasal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verb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easy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understand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turn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around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- otočit se; run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away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-utéci;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come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back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- vrátit 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se …) </a:t>
            </a:r>
          </a:p>
          <a:p>
            <a:pPr marL="514350" indent="-514350">
              <a:buAutoNum type="arabicParenR"/>
            </a:pPr>
            <a:r>
              <a:rPr lang="cs-CZ" sz="2400" dirty="0" err="1">
                <a:latin typeface="Arial" pitchFamily="34" charset="0"/>
                <a:cs typeface="Arial" pitchFamily="34" charset="0"/>
              </a:rPr>
              <a:t>t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phrasal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verb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difficult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to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understand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need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learn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by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heart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look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- dávat pozor;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take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off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- vzlétnout</a:t>
            </a:r>
            <a:r>
              <a:rPr lang="cs-CZ" sz="24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…)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2268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PHRASAL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VERBS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36912"/>
            <a:ext cx="8507288" cy="4104456"/>
          </a:xfrm>
        </p:spPr>
        <p:txBody>
          <a:bodyPr/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Sometimes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phrasal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verb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followed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by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preposition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</a:p>
          <a:p>
            <a:pPr marL="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(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from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with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at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to …)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Why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did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run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away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me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0" indent="0">
              <a:buNone/>
            </a:pPr>
            <a:r>
              <a:rPr lang="cs-CZ" sz="2400" i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You´re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too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fast. I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can´t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keep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up </a:t>
            </a:r>
            <a:r>
              <a:rPr lang="cs-CZ" sz="2400" b="1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with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z="2400" i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looked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up </a:t>
            </a:r>
            <a:r>
              <a:rPr lang="cs-CZ" sz="2400" b="1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at</a:t>
            </a:r>
            <a:r>
              <a:rPr lang="cs-CZ" sz="2400" b="1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bird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flying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above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us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>
              <a:buNone/>
            </a:pPr>
            <a:r>
              <a:rPr lang="cs-CZ" sz="2400" i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Are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looking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forward </a:t>
            </a:r>
            <a:r>
              <a:rPr lang="cs-CZ" sz="2400" b="1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to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holiday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? 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235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PHRASAL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VERBS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36912"/>
            <a:ext cx="8784976" cy="4221088"/>
          </a:xfrm>
        </p:spPr>
        <p:txBody>
          <a:bodyPr/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Sometimes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phrasal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verb has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an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object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There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are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two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possible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positions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for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object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971550" lvl="1" indent="-514350">
              <a:buAutoNum type="arabicParenR"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turned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on </a:t>
            </a:r>
            <a:r>
              <a:rPr lang="cs-CZ" sz="2400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lights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             </a:t>
            </a:r>
            <a:r>
              <a:rPr lang="cs-CZ" sz="2400" i="1" dirty="0" err="1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2400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bject</a:t>
            </a:r>
            <a:endParaRPr lang="cs-CZ" sz="2400" i="1" dirty="0" smtClean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marL="971550" lvl="1" indent="-514350">
              <a:buAutoNum type="arabicParenR"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turned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lights</a:t>
            </a:r>
            <a:r>
              <a:rPr lang="cs-CZ" sz="24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on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lvl="1" indent="0">
              <a:buNone/>
            </a:pPr>
            <a:r>
              <a:rPr lang="cs-CZ" sz="2400" i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	                     </a:t>
            </a:r>
            <a:r>
              <a:rPr lang="cs-CZ" sz="2400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object</a:t>
            </a:r>
            <a:endParaRPr lang="cs-CZ" sz="2400" i="1" dirty="0" smtClean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endParaRPr lang="cs-CZ" sz="2400" i="1" dirty="0" smtClean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  <a:p>
            <a:pPr marL="5715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BUT</a:t>
            </a:r>
            <a:r>
              <a:rPr lang="cs-CZ" sz="2400" i="1" dirty="0" smtClean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I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turned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it</a:t>
            </a:r>
            <a:r>
              <a:rPr lang="cs-CZ" sz="24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on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 OR I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turned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them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on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i="1" dirty="0">
              <a:solidFill>
                <a:srgbClr val="A50021"/>
              </a:solidFill>
              <a:latin typeface="Arial" pitchFamily="34" charset="0"/>
              <a:cs typeface="Arial" pitchFamily="34" charset="0"/>
            </a:endParaRPr>
          </a:p>
          <a:p>
            <a:pPr marL="57150" indent="0">
              <a:buNone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Other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examples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fill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in,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throw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away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take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off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4230633" y="4149080"/>
            <a:ext cx="936104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3347864" y="4743146"/>
            <a:ext cx="0" cy="39604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347864" y="5139190"/>
            <a:ext cx="4320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0036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Obdélník 6"/>
          <p:cNvSpPr/>
          <p:nvPr/>
        </p:nvSpPr>
        <p:spPr>
          <a:xfrm>
            <a:off x="1187624" y="4509120"/>
            <a:ext cx="1152128" cy="100811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249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IN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OUT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507288" cy="4293096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		   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into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room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building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a car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…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           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How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did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thief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get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in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? </a:t>
            </a:r>
          </a:p>
          <a:p>
            <a:pPr marL="0" indent="0">
              <a:buNone/>
            </a:pPr>
            <a:r>
              <a:rPr lang="cs-CZ" sz="2400" i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	                I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didn´t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go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into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house. 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		       OUT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of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room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building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a car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…			</a:t>
            </a: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		       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She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opened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window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looked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>
              <a:buNone/>
            </a:pPr>
            <a:r>
              <a:rPr lang="cs-CZ" sz="2400" b="1" i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	       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He just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stood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up and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walked</a:t>
            </a:r>
            <a:r>
              <a:rPr lang="cs-CZ" sz="24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b="1" i="1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4" name="Obdélník 3"/>
          <p:cNvSpPr/>
          <p:nvPr/>
        </p:nvSpPr>
        <p:spPr>
          <a:xfrm>
            <a:off x="1241578" y="3140968"/>
            <a:ext cx="1152128" cy="100811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1713090" y="5013176"/>
            <a:ext cx="115212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665918" y="3653160"/>
            <a:ext cx="115212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96705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412776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IN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OUT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564904"/>
            <a:ext cx="8507288" cy="4293096"/>
          </a:xfrm>
        </p:spPr>
        <p:txBody>
          <a:bodyPr/>
          <a:lstStyle/>
          <a:p>
            <a:r>
              <a:rPr lang="cs-CZ" sz="24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Other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examples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drop in/ call in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 visit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somebody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for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short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time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plug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in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connect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electrocity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supply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fill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in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write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information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on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form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eat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eat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at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restaurant, not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at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home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leave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omit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not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include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work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=  do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physical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exercises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522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374581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OFF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532704"/>
            <a:ext cx="8640960" cy="4325296"/>
          </a:xfrm>
        </p:spPr>
        <p:txBody>
          <a:bodyPr/>
          <a:lstStyle/>
          <a:p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ON</a:t>
            </a:r>
            <a:endParaRPr lang="cs-CZ" sz="2400" dirty="0" smtClean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		        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bus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arrived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and I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got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on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		   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OFF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				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Be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careful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!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Don´t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fall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off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endParaRPr lang="cs-CZ" sz="2400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i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			 bike!</a:t>
            </a:r>
            <a:endParaRPr lang="cs-CZ" sz="2400" i="1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5" name="Obdélník 4"/>
          <p:cNvSpPr/>
          <p:nvPr/>
        </p:nvSpPr>
        <p:spPr>
          <a:xfrm>
            <a:off x="1224728" y="5373216"/>
            <a:ext cx="1440160" cy="1296144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/>
          <p:nvPr/>
        </p:nvCxnSpPr>
        <p:spPr>
          <a:xfrm flipH="1">
            <a:off x="1781718" y="2555402"/>
            <a:ext cx="360040" cy="71877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Volný tvar 17"/>
          <p:cNvSpPr/>
          <p:nvPr/>
        </p:nvSpPr>
        <p:spPr>
          <a:xfrm rot="305859">
            <a:off x="2626012" y="2557751"/>
            <a:ext cx="638629" cy="1681501"/>
          </a:xfrm>
          <a:custGeom>
            <a:avLst/>
            <a:gdLst>
              <a:gd name="connsiteX0" fmla="*/ 0 w 638629"/>
              <a:gd name="connsiteY0" fmla="*/ 465198 h 1931140"/>
              <a:gd name="connsiteX1" fmla="*/ 304800 w 638629"/>
              <a:gd name="connsiteY1" fmla="*/ 87826 h 1931140"/>
              <a:gd name="connsiteX2" fmla="*/ 638629 w 638629"/>
              <a:gd name="connsiteY2" fmla="*/ 1931140 h 193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8629" h="1931140">
                <a:moveTo>
                  <a:pt x="0" y="465198"/>
                </a:moveTo>
                <a:cubicBezTo>
                  <a:pt x="99181" y="154350"/>
                  <a:pt x="198362" y="-156498"/>
                  <a:pt x="304800" y="87826"/>
                </a:cubicBezTo>
                <a:cubicBezTo>
                  <a:pt x="411238" y="332150"/>
                  <a:pt x="524933" y="1131645"/>
                  <a:pt x="638629" y="193114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se šipkou 19"/>
          <p:cNvCxnSpPr>
            <a:stCxn id="18" idx="0"/>
          </p:cNvCxnSpPr>
          <p:nvPr/>
        </p:nvCxnSpPr>
        <p:spPr>
          <a:xfrm flipH="1">
            <a:off x="2458859" y="2936164"/>
            <a:ext cx="207128" cy="33670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Volný tvar 23"/>
          <p:cNvSpPr/>
          <p:nvPr/>
        </p:nvSpPr>
        <p:spPr>
          <a:xfrm>
            <a:off x="1961738" y="4786330"/>
            <a:ext cx="1645635" cy="1173772"/>
          </a:xfrm>
          <a:custGeom>
            <a:avLst/>
            <a:gdLst>
              <a:gd name="connsiteX0" fmla="*/ 0 w 1645635"/>
              <a:gd name="connsiteY0" fmla="*/ 751940 h 1463111"/>
              <a:gd name="connsiteX1" fmla="*/ 798286 w 1645635"/>
              <a:gd name="connsiteY1" fmla="*/ 11711 h 1463111"/>
              <a:gd name="connsiteX2" fmla="*/ 1538514 w 1645635"/>
              <a:gd name="connsiteY2" fmla="*/ 1274454 h 1463111"/>
              <a:gd name="connsiteX3" fmla="*/ 1625600 w 1645635"/>
              <a:gd name="connsiteY3" fmla="*/ 1434111 h 1463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45635" h="1463111">
                <a:moveTo>
                  <a:pt x="0" y="751940"/>
                </a:moveTo>
                <a:cubicBezTo>
                  <a:pt x="270933" y="338282"/>
                  <a:pt x="541867" y="-75375"/>
                  <a:pt x="798286" y="11711"/>
                </a:cubicBezTo>
                <a:cubicBezTo>
                  <a:pt x="1054705" y="98797"/>
                  <a:pt x="1400628" y="1037387"/>
                  <a:pt x="1538514" y="1274454"/>
                </a:cubicBezTo>
                <a:cubicBezTo>
                  <a:pt x="1676400" y="1511521"/>
                  <a:pt x="1651000" y="1472816"/>
                  <a:pt x="1625600" y="1434111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3607373" y="5936836"/>
            <a:ext cx="236736" cy="42755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7" name="Obdélník 26"/>
          <p:cNvSpPr/>
          <p:nvPr/>
        </p:nvSpPr>
        <p:spPr>
          <a:xfrm>
            <a:off x="1213084" y="3283677"/>
            <a:ext cx="1440160" cy="1296144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567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OFF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36912"/>
            <a:ext cx="8579296" cy="3816424"/>
          </a:xfrm>
        </p:spPr>
        <p:txBody>
          <a:bodyPr/>
          <a:lstStyle/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lights</a:t>
            </a:r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400" b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machines</a:t>
            </a:r>
            <a:r>
              <a:rPr lang="cs-CZ" sz="2400" b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…</a:t>
            </a: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leave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turn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lights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on/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off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some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music on/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off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switch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heating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on/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off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Radka\AppData\Local\Microsoft\Windows\Temporary Internet Files\Content.IE5\T1C38ITV\MC9003839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22870"/>
            <a:ext cx="2174670" cy="2249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36604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OFF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36912"/>
            <a:ext cx="8579296" cy="4104456"/>
          </a:xfrm>
        </p:spPr>
        <p:txBody>
          <a:bodyPr/>
          <a:lstStyle/>
          <a:p>
            <a:r>
              <a:rPr lang="cs-CZ" sz="2400" b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events</a:t>
            </a:r>
            <a:r>
              <a:rPr lang="cs-CZ" sz="2400" b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…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go on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=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What´s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happening?</a:t>
            </a:r>
            <a:endParaRPr lang="cs-CZ" sz="2400" i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call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off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=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was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called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off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because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of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weather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off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wedding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was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off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cs-CZ" sz="24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7818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OFF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564904"/>
            <a:ext cx="8435280" cy="4032448"/>
          </a:xfrm>
        </p:spPr>
        <p:txBody>
          <a:bodyPr/>
          <a:lstStyle/>
          <a:p>
            <a:r>
              <a:rPr lang="cs-CZ" sz="2400" b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clothes</a:t>
            </a:r>
            <a:r>
              <a:rPr lang="cs-CZ" sz="2400" b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cs-CZ" sz="2400" dirty="0" smtClean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on    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clothes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g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lasses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make-up</a:t>
            </a:r>
            <a:endParaRPr lang="cs-CZ" sz="2400" i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take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off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clothes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glasses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on    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weight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I´ve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on 4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kilos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last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week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, I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need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exercise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396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UP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4000" b="1" dirty="0">
              <a:solidFill>
                <a:srgbClr val="92D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564904"/>
            <a:ext cx="8640960" cy="4032448"/>
          </a:xfrm>
        </p:spPr>
        <p:txBody>
          <a:bodyPr/>
          <a:lstStyle/>
          <a:p>
            <a:pPr marL="0" indent="0">
              <a:buNone/>
            </a:pPr>
            <a:endParaRPr lang="cs-CZ" sz="2400" b="1" dirty="0" smtClean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something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up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(on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wall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.)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some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pictures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up on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wall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stand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up</a:t>
            </a:r>
          </a:p>
          <a:p>
            <a:pPr marL="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She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stood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up and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left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room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turn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something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up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volume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get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up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get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of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bed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Šipka nahoru 3"/>
          <p:cNvSpPr/>
          <p:nvPr/>
        </p:nvSpPr>
        <p:spPr>
          <a:xfrm>
            <a:off x="6228184" y="2708920"/>
            <a:ext cx="1728192" cy="3384376"/>
          </a:xfrm>
          <a:prstGeom prst="up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033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DOWN</a:t>
            </a:r>
            <a:endParaRPr lang="cs-CZ" sz="4000" b="1" dirty="0">
              <a:solidFill>
                <a:srgbClr val="92D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564904"/>
            <a:ext cx="8579296" cy="4176464"/>
          </a:xfrm>
        </p:spPr>
        <p:txBody>
          <a:bodyPr/>
          <a:lstStyle/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take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something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from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wall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.)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sit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/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lie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/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bend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Would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like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sit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? 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turn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something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volume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fall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picture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fell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6804248" y="2996952"/>
            <a:ext cx="1500201" cy="2952328"/>
          </a:xfrm>
          <a:prstGeom prst="down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927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UP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DOWN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36912"/>
            <a:ext cx="8507288" cy="4221088"/>
          </a:xfrm>
        </p:spPr>
        <p:txBody>
          <a:bodyPr/>
          <a:lstStyle/>
          <a:p>
            <a:r>
              <a:rPr lang="cs-CZ" sz="24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Other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examples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r>
              <a:rPr lang="cs-CZ" sz="2400" b="1" dirty="0" err="1">
                <a:latin typeface="Arial" pitchFamily="34" charset="0"/>
                <a:cs typeface="Arial" pitchFamily="34" charset="0"/>
              </a:rPr>
              <a:t>grow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 up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become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an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adult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>
                <a:latin typeface="Arial" pitchFamily="34" charset="0"/>
                <a:cs typeface="Arial" pitchFamily="34" charset="0"/>
              </a:rPr>
              <a:t>give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 up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stop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trying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show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up       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arrive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appear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>
                <a:latin typeface="Arial" pitchFamily="34" charset="0"/>
                <a:cs typeface="Arial" pitchFamily="34" charset="0"/>
              </a:rPr>
              <a:t>bring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 up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a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child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=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raise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look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after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child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slow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go more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slowly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break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stop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working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cars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relationships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..)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write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something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make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note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calm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down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become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calmer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46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AWAY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BACK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564904"/>
            <a:ext cx="8640960" cy="4104456"/>
          </a:xfrm>
        </p:spPr>
        <p:txBody>
          <a:bodyPr/>
          <a:lstStyle/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AWAY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from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home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person, place,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thief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ran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away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>
              <a:buNone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go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away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holiday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today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>
              <a:buNone/>
            </a:pPr>
            <a:endParaRPr lang="cs-CZ" sz="2400" i="1" dirty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BACK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home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to a place, person,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Go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away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don´t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come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back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>
              <a:buNone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         Ann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will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be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back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next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Monday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Radka\AppData\Local\Microsoft\Windows\Temporary Internet Files\Content.IE5\4UK1SI09\MC9000569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852936"/>
            <a:ext cx="1399036" cy="133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adka\AppData\Local\Microsoft\Windows\Temporary Internet Files\Content.IE5\M9X4WR1M\MC90043267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7888" y="4613087"/>
            <a:ext cx="1739788" cy="173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6087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AWAY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BACK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36912"/>
            <a:ext cx="8507288" cy="4032448"/>
          </a:xfrm>
        </p:spPr>
        <p:txBody>
          <a:bodyPr/>
          <a:lstStyle/>
          <a:p>
            <a:r>
              <a:rPr lang="cs-CZ" sz="24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Other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examples</a:t>
            </a:r>
            <a:r>
              <a:rPr lang="cs-CZ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keep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away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from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              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don´t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go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near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throw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something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away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put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in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rubbish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get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away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escape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leave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with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difficulty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c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all /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phone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/ ring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back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return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phone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call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wave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back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/ smile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back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write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back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shout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back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83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930" y="1340768"/>
            <a:ext cx="8229600" cy="1143000"/>
          </a:xfrm>
        </p:spPr>
        <p:txBody>
          <a:bodyPr/>
          <a:lstStyle/>
          <a:p>
            <a:pPr algn="r"/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OVER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(A)ROUND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36912"/>
            <a:ext cx="8856984" cy="4104456"/>
          </a:xfrm>
        </p:spPr>
        <p:txBody>
          <a:bodyPr/>
          <a:lstStyle/>
          <a:p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OVER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		</a:t>
            </a:r>
          </a:p>
          <a:p>
            <a:pPr marL="0" indent="0"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wall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wasn´t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high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so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climbed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over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z="2400" i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Turn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over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page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(A)ROUND                    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heard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my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name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, so I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turned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round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went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for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walk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then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we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turned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i="1" dirty="0" err="1" smtClean="0">
                <a:latin typeface="Arial" pitchFamily="34" charset="0"/>
                <a:cs typeface="Arial" pitchFamily="34" charset="0"/>
              </a:rPr>
              <a:t>round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i="1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4" name="Obdélník 3"/>
          <p:cNvSpPr/>
          <p:nvPr/>
        </p:nvSpPr>
        <p:spPr>
          <a:xfrm>
            <a:off x="1155167" y="3528380"/>
            <a:ext cx="1008112" cy="764716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hnutá šipka dolů 7"/>
          <p:cNvSpPr/>
          <p:nvPr/>
        </p:nvSpPr>
        <p:spPr>
          <a:xfrm>
            <a:off x="673831" y="3168340"/>
            <a:ext cx="2022715" cy="720080"/>
          </a:xfrm>
          <a:prstGeom prst="curved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Kruhová šipka 8"/>
          <p:cNvSpPr/>
          <p:nvPr/>
        </p:nvSpPr>
        <p:spPr>
          <a:xfrm>
            <a:off x="467544" y="5013176"/>
            <a:ext cx="2088232" cy="1728192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758442"/>
              <a:gd name="adj5" fmla="val 2137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103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1340768"/>
            <a:ext cx="6203032" cy="1080120"/>
          </a:xfrm>
        </p:spPr>
        <p:txBody>
          <a:bodyPr/>
          <a:lstStyle/>
          <a:p>
            <a:r>
              <a:rPr lang="cs-CZ" sz="4000" b="1" dirty="0" smtClean="0">
                <a:solidFill>
                  <a:srgbClr val="92D050"/>
                </a:solidFill>
              </a:rPr>
              <a:t>ZDROJE A AUTORSKÁ PRÁVA</a:t>
            </a:r>
            <a:endParaRPr lang="cs-CZ" sz="4000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293096"/>
          </a:xfrm>
        </p:spPr>
        <p:txBody>
          <a:bodyPr/>
          <a:lstStyle/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Grammar in Use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third edition. Cambridge: Cambridge University Press, 2004. ISBN 0521532892.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Essential Grammar in Use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Cambridge: Cambridge University Press, 1998.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Headway Elementary: the third edition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Oxford: Oxford University Press, 2007. ISBN 9780194716826.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Headway Pre-intermediate: the third edition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Oxford: Oxford University Press, 2007. ISBN 9780194716833.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cs-CZ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Všechny nepopsané kliparty a další grafické objekty jsou součástí prostředků výukového sw Smart Notebook a MS Office.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483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2793</TotalTime>
  <Words>639</Words>
  <Application>Microsoft Office PowerPoint</Application>
  <PresentationFormat>Předvádění na obrazovce (4:3)</PresentationFormat>
  <Paragraphs>148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Obchodní akademie, Střední odborná škola  a Jazyková škola s právem státní jazykové zkoušky,  Hradec Králové</vt:lpstr>
      <vt:lpstr>PHRASAL VERBS</vt:lpstr>
      <vt:lpstr>PHRASAL VERBS</vt:lpstr>
      <vt:lpstr>PHRASAL VERBS</vt:lpstr>
      <vt:lpstr>IN and OUT</vt:lpstr>
      <vt:lpstr>IN and OUT</vt:lpstr>
      <vt:lpstr>ON and OFF</vt:lpstr>
      <vt:lpstr>ON and OFF</vt:lpstr>
      <vt:lpstr>ON and OFF</vt:lpstr>
      <vt:lpstr>ON and OFF</vt:lpstr>
      <vt:lpstr>UP </vt:lpstr>
      <vt:lpstr>DOWN</vt:lpstr>
      <vt:lpstr>UP and DOWN</vt:lpstr>
      <vt:lpstr>AWAY and BACK</vt:lpstr>
      <vt:lpstr>AWAY and BACK</vt:lpstr>
      <vt:lpstr>OVER and (A)ROUND</vt:lpstr>
      <vt:lpstr>ZDROJE A AUTORSKÁ PRÁVA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Klimeš Vít</dc:creator>
  <cp:lastModifiedBy>Mamka</cp:lastModifiedBy>
  <cp:revision>346</cp:revision>
  <dcterms:created xsi:type="dcterms:W3CDTF">2013-03-05T07:35:14Z</dcterms:created>
  <dcterms:modified xsi:type="dcterms:W3CDTF">2014-05-24T20:02:32Z</dcterms:modified>
</cp:coreProperties>
</file>