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3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BA0738-3FDD-4A97-A1E1-F1EF6989D8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A8C97F-10EB-4F27-B327-D678B3092F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898849-7047-48C8-8FC9-CFE314BFA6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D2BE4B-198B-4130-B263-F9D2656A23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1C982A-BB53-4C19-BB7D-4CF59B524B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65ACCD-DC99-49D0-912C-44246F1A9D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265469-E69B-4F39-85B0-EDDFF76F0A2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9117DB-5150-404F-B9D0-0B0290D574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7C4161-1883-4B98-A8D8-F09B9BD2BA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A2417D-21D0-4548-AA49-B4FBAE3741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ACDCFF-CBD2-483E-9A64-7FD27F30E9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E1B0B3DE-749C-42E0-AEFE-7CF3A68F50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205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71538" y="862013"/>
            <a:ext cx="7400925" cy="513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DĚJINY KULTURY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555875" y="115888"/>
            <a:ext cx="6400800" cy="550862"/>
          </a:xfrm>
        </p:spPr>
        <p:txBody>
          <a:bodyPr/>
          <a:lstStyle/>
          <a:p>
            <a:pPr algn="r" eaLnBrk="1" hangingPunct="1"/>
            <a:r>
              <a:rPr lang="cs-CZ" sz="1800" smtClean="0"/>
              <a:t>VY_32_INOVACE_41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Kultura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 lat. colere = pěstovat</a:t>
            </a:r>
          </a:p>
          <a:p>
            <a:pPr eaLnBrk="1" hangingPunct="1"/>
            <a:r>
              <a:rPr lang="cs-CZ" smtClean="0"/>
              <a:t>vše, čím člověk v průběhu času obohatil stav daný přírodou</a:t>
            </a:r>
          </a:p>
          <a:p>
            <a:pPr eaLnBrk="1" hangingPunct="1"/>
            <a:r>
              <a:rPr lang="cs-CZ" smtClean="0"/>
              <a:t>kultura hmotná, kultura duchovní</a:t>
            </a:r>
          </a:p>
          <a:p>
            <a:pPr eaLnBrk="1" hangingPunct="1"/>
            <a:r>
              <a:rPr lang="cs-CZ" smtClean="0"/>
              <a:t>příklady: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Umění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estetický způsob osvojování skutečnosti</a:t>
            </a:r>
          </a:p>
          <a:p>
            <a:pPr eaLnBrk="1" hangingPunct="1"/>
            <a:r>
              <a:rPr lang="cs-CZ" smtClean="0"/>
              <a:t>tvůrčí činnost ovlivněná fantazií</a:t>
            </a:r>
          </a:p>
          <a:p>
            <a:pPr eaLnBrk="1" hangingPunct="1"/>
            <a:endParaRPr lang="cs-CZ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/>
              <a:t>Dějiny kultury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patří mezi humanistické, společensko-historické disciplíny</a:t>
            </a:r>
          </a:p>
          <a:p>
            <a:pPr eaLnBrk="1" hangingPunct="1"/>
            <a:r>
              <a:rPr lang="cs-CZ" smtClean="0"/>
              <a:t>zahrnují také životní styl</a:t>
            </a:r>
          </a:p>
          <a:p>
            <a:pPr eaLnBrk="1" hangingPunct="1"/>
            <a:endParaRPr lang="cs-CZ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Dějiny umění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2800" smtClean="0"/>
              <a:t>dějiny hmotných a vizuálních památek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smtClean="0"/>
              <a:t>architektura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smtClean="0"/>
              <a:t>sochařství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smtClean="0"/>
              <a:t>malířství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smtClean="0"/>
              <a:t>hudba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smtClean="0"/>
              <a:t>užité umění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smtClean="0"/>
              <a:t>divadlo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smtClean="0"/>
              <a:t>film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smtClean="0"/>
              <a:t>literatura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Umělecké dílo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předmět, u něhož převládá estetická funkce nad funkcemi užitkovými</a:t>
            </a:r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b="1" smtClean="0"/>
              <a:t>Obory, druhy a typy umění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Architektura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základem umělecké epochy (daného slohu)</a:t>
            </a:r>
          </a:p>
          <a:p>
            <a:pPr eaLnBrk="1" hangingPunct="1"/>
            <a:r>
              <a:rPr lang="cs-CZ" smtClean="0"/>
              <a:t>základní funkce: prakticky účelová</a:t>
            </a:r>
          </a:p>
          <a:p>
            <a:pPr eaLnBrk="1" hangingPunct="1"/>
            <a:r>
              <a:rPr lang="cs-CZ" smtClean="0"/>
              <a:t>dle funkce:	stavby náboženské (sakrální)</a:t>
            </a:r>
          </a:p>
          <a:p>
            <a:pPr lvl="1" eaLnBrk="1" hangingPunct="1">
              <a:buFontTx/>
              <a:buNone/>
            </a:pPr>
            <a:r>
              <a:rPr lang="cs-CZ" smtClean="0"/>
              <a:t>				</a:t>
            </a:r>
            <a:r>
              <a:rPr lang="cs-CZ" sz="3200" smtClean="0"/>
              <a:t>světské (profánní)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Sochařství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trojrozměrnost</a:t>
            </a:r>
          </a:p>
          <a:p>
            <a:pPr eaLnBrk="1" hangingPunct="1"/>
            <a:r>
              <a:rPr lang="cs-CZ" smtClean="0"/>
              <a:t>dle funkce – architektonické sochařství (výzdobná plastika), volné (pomníky)</a:t>
            </a:r>
          </a:p>
          <a:p>
            <a:pPr eaLnBrk="1" hangingPunct="1"/>
            <a:endParaRPr lang="cs-CZ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Malířství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z="2800" smtClean="0"/>
              <a:t>zobrazuje trojrozměrnou skutečnost a představy na ploše malířskými prostředky, zejm. barvou</a:t>
            </a:r>
          </a:p>
          <a:p>
            <a:pPr eaLnBrk="1" hangingPunct="1"/>
            <a:r>
              <a:rPr lang="cs-CZ" sz="2800" smtClean="0"/>
              <a:t>dle funkce:	</a:t>
            </a:r>
            <a:r>
              <a:rPr lang="cs-CZ" sz="2800" b="1" smtClean="0"/>
              <a:t>nástěnné malby</a:t>
            </a:r>
            <a:r>
              <a:rPr lang="cs-CZ" sz="2800" smtClean="0"/>
              <a:t> (freska, 				mozaika, sgrafito)</a:t>
            </a:r>
          </a:p>
          <a:p>
            <a:pPr eaLnBrk="1" hangingPunct="1">
              <a:buFontTx/>
              <a:buNone/>
            </a:pPr>
            <a:r>
              <a:rPr lang="cs-CZ" sz="2800" smtClean="0"/>
              <a:t>				</a:t>
            </a:r>
            <a:r>
              <a:rPr lang="cs-CZ" sz="2800" b="1" smtClean="0"/>
              <a:t>deskové</a:t>
            </a:r>
            <a:endParaRPr lang="cs-CZ" sz="2800" smtClean="0"/>
          </a:p>
          <a:p>
            <a:pPr eaLnBrk="1" hangingPunct="1">
              <a:buFontTx/>
              <a:buNone/>
            </a:pPr>
            <a:r>
              <a:rPr lang="cs-CZ" sz="2800" b="1" smtClean="0"/>
              <a:t>				knižní</a:t>
            </a:r>
          </a:p>
          <a:p>
            <a:pPr eaLnBrk="1" hangingPunct="1"/>
            <a:r>
              <a:rPr lang="cs-CZ" sz="2800" smtClean="0"/>
              <a:t>dle žánru – náboženská, mytologická, historická, žánrová, portrét, krajinomalba, zátiší, abstraktní malba</a:t>
            </a:r>
            <a:endParaRPr lang="cs-CZ" sz="2800" u="sng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Grafika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základem čára</a:t>
            </a:r>
          </a:p>
          <a:p>
            <a:pPr eaLnBrk="1" hangingPunct="1"/>
            <a:r>
              <a:rPr lang="cs-CZ" smtClean="0"/>
              <a:t>kresba</a:t>
            </a:r>
          </a:p>
          <a:p>
            <a:pPr eaLnBrk="1" hangingPunct="1"/>
            <a:r>
              <a:rPr lang="cs-CZ" smtClean="0"/>
              <a:t>tisky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Užité umění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řemeslné výrobky uměleckého charakteru</a:t>
            </a:r>
          </a:p>
          <a:p>
            <a:pPr eaLnBrk="1" hangingPunct="1"/>
            <a:r>
              <a:rPr lang="cs-CZ" smtClean="0"/>
              <a:t>základní funkce: prakticky účelová</a:t>
            </a:r>
          </a:p>
          <a:p>
            <a:pPr eaLnBrk="1" hangingPunct="1"/>
            <a:r>
              <a:rPr lang="cs-CZ" smtClean="0"/>
              <a:t>práce s kovem</a:t>
            </a:r>
          </a:p>
          <a:p>
            <a:pPr eaLnBrk="1" hangingPunct="1"/>
            <a:r>
              <a:rPr lang="cs-CZ" smtClean="0"/>
              <a:t>nábytkářství</a:t>
            </a:r>
          </a:p>
          <a:p>
            <a:pPr eaLnBrk="1" hangingPunct="1"/>
            <a:r>
              <a:rPr lang="cs-CZ" smtClean="0"/>
              <a:t>textilnictví</a:t>
            </a:r>
          </a:p>
          <a:p>
            <a:pPr eaLnBrk="1" hangingPunct="1"/>
            <a:r>
              <a:rPr lang="cs-CZ" smtClean="0"/>
              <a:t>sklářství, keramika a porcelán</a:t>
            </a:r>
          </a:p>
          <a:p>
            <a:pPr eaLnBrk="1" hangingPunct="1"/>
            <a:r>
              <a:rPr lang="cs-CZ" smtClean="0"/>
              <a:t>řezba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b="1" smtClean="0"/>
              <a:t>Galerie, muzea, sbírky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Muzea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2800" smtClean="0"/>
              <a:t>mouseion (řec.)  - chrám múz</a:t>
            </a:r>
          </a:p>
          <a:p>
            <a:pPr eaLnBrk="1" hangingPunct="1">
              <a:lnSpc>
                <a:spcPct val="80000"/>
              </a:lnSpc>
            </a:pPr>
            <a:r>
              <a:rPr lang="cs-CZ" sz="2800" smtClean="0"/>
              <a:t>stálá nevýdělečná instituce</a:t>
            </a:r>
          </a:p>
          <a:p>
            <a:pPr eaLnBrk="1" hangingPunct="1">
              <a:lnSpc>
                <a:spcPct val="80000"/>
              </a:lnSpc>
            </a:pPr>
            <a:r>
              <a:rPr lang="cs-CZ" sz="2800" smtClean="0"/>
              <a:t>získává, uchovává, zkoumá, zprostředkuje a vystavuje hmotné doklady o člověku a jeho prostředí</a:t>
            </a:r>
          </a:p>
          <a:p>
            <a:pPr eaLnBrk="1" hangingPunct="1">
              <a:lnSpc>
                <a:spcPct val="80000"/>
              </a:lnSpc>
            </a:pPr>
            <a:r>
              <a:rPr lang="cs-CZ" sz="2800" smtClean="0"/>
              <a:t>expozice, depozitář</a:t>
            </a:r>
          </a:p>
          <a:p>
            <a:pPr eaLnBrk="1" hangingPunct="1">
              <a:lnSpc>
                <a:spcPct val="80000"/>
              </a:lnSpc>
            </a:pPr>
            <a:r>
              <a:rPr lang="cs-CZ" sz="2800" smtClean="0"/>
              <a:t>všeobecná muzea (národní, vlastivědná), specializovaná</a:t>
            </a:r>
          </a:p>
          <a:p>
            <a:pPr eaLnBrk="1" hangingPunct="1">
              <a:lnSpc>
                <a:spcPct val="80000"/>
              </a:lnSpc>
            </a:pPr>
            <a:r>
              <a:rPr lang="cs-CZ" sz="2800" b="1" smtClean="0"/>
              <a:t>Slezské zemské muzeum v Opavě</a:t>
            </a:r>
            <a:r>
              <a:rPr lang="cs-CZ" sz="2800" smtClean="0"/>
              <a:t> (1814)</a:t>
            </a:r>
          </a:p>
          <a:p>
            <a:pPr eaLnBrk="1" hangingPunct="1">
              <a:lnSpc>
                <a:spcPct val="80000"/>
              </a:lnSpc>
            </a:pPr>
            <a:r>
              <a:rPr lang="cs-CZ" sz="2800" smtClean="0"/>
              <a:t>Moravské zemské muzeum (1817)</a:t>
            </a:r>
          </a:p>
          <a:p>
            <a:pPr eaLnBrk="1" hangingPunct="1">
              <a:lnSpc>
                <a:spcPct val="80000"/>
              </a:lnSpc>
            </a:pPr>
            <a:r>
              <a:rPr lang="cs-CZ" sz="2800" smtClean="0"/>
              <a:t>Vlastenecké muzeum v Čechách (1818)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0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/>
              <a:t>Metropolitní muzeum, NY</a:t>
            </a:r>
            <a:r>
              <a:rPr lang="cs-CZ" sz="1600" baseline="-25000" smtClean="0"/>
              <a:t>1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908050"/>
            <a:ext cx="6905625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Galerie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místo sloužící k vystavování uměleckých děl</a:t>
            </a:r>
          </a:p>
          <a:p>
            <a:pPr eaLnBrk="1" hangingPunct="1"/>
            <a:r>
              <a:rPr lang="cs-CZ" b="1" smtClean="0"/>
              <a:t>Guggenheimovo muzeum</a:t>
            </a:r>
            <a:r>
              <a:rPr lang="cs-CZ" smtClean="0"/>
              <a:t> (New York; galerie moderního umění)</a:t>
            </a:r>
          </a:p>
          <a:p>
            <a:pPr eaLnBrk="1" hangingPunct="1"/>
            <a:r>
              <a:rPr lang="cs-CZ" b="1" smtClean="0"/>
              <a:t>Louvre</a:t>
            </a:r>
            <a:r>
              <a:rPr lang="cs-CZ" smtClean="0"/>
              <a:t> (Paříž)</a:t>
            </a:r>
          </a:p>
          <a:p>
            <a:pPr eaLnBrk="1" hangingPunct="1"/>
            <a:r>
              <a:rPr lang="cs-CZ" b="1" smtClean="0"/>
              <a:t>Ermitáž</a:t>
            </a:r>
            <a:r>
              <a:rPr lang="cs-CZ" smtClean="0"/>
              <a:t> (Petrohrad)</a:t>
            </a:r>
          </a:p>
          <a:p>
            <a:pPr eaLnBrk="1" hangingPunct="1"/>
            <a:r>
              <a:rPr lang="cs-CZ" b="1" smtClean="0"/>
              <a:t>Zwinger</a:t>
            </a:r>
            <a:r>
              <a:rPr lang="cs-CZ" smtClean="0"/>
              <a:t> (Drážďany)</a:t>
            </a:r>
          </a:p>
          <a:p>
            <a:pPr eaLnBrk="1" hangingPunct="1"/>
            <a:endParaRPr lang="cs-CZ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cs-CZ" smtClean="0"/>
              <a:t>Louvre</a:t>
            </a:r>
            <a:r>
              <a:rPr lang="cs-CZ" sz="1600" baseline="-25000" smtClean="0"/>
              <a:t>3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9338" y="188913"/>
            <a:ext cx="4176712" cy="626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628775"/>
            <a:ext cx="4787900" cy="348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Louvre</a:t>
            </a:r>
            <a:r>
              <a:rPr lang="cs-CZ" sz="1600" baseline="-25000" smtClean="0"/>
              <a:t>4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2019300"/>
            <a:ext cx="8772525" cy="347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000" smtClean="0"/>
              <a:t>Muzeum moderního umění, Bilbao</a:t>
            </a:r>
            <a:r>
              <a:rPr lang="cs-CZ" sz="1400" baseline="-25000" smtClean="0"/>
              <a:t>5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1628775"/>
            <a:ext cx="7620000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/>
              <a:t>Ermitáž</a:t>
            </a:r>
            <a:r>
              <a:rPr lang="cs-CZ" sz="1600" baseline="-25000" smtClean="0"/>
              <a:t>2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908050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/>
              <a:t>Zwinger</a:t>
            </a:r>
            <a:r>
              <a:rPr lang="cs-CZ" sz="1600" baseline="-25000" smtClean="0"/>
              <a:t>6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981075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eaLnBrk="1" hangingPunct="1"/>
            <a:r>
              <a:rPr lang="cs-CZ" smtClean="0"/>
              <a:t>Zwinger</a:t>
            </a:r>
            <a:r>
              <a:rPr lang="cs-CZ" sz="1600" baseline="-25000" smtClean="0"/>
              <a:t>7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476250"/>
            <a:ext cx="4543425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9338" y="1484313"/>
            <a:ext cx="4284662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b="1" smtClean="0"/>
              <a:t>Organizace památkové péče v České republice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000" smtClean="0"/>
              <a:t>Organizace památkové péče v České republice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b="1" smtClean="0"/>
              <a:t>Národní památkový ústav</a:t>
            </a:r>
            <a:r>
              <a:rPr lang="cs-CZ" smtClean="0"/>
              <a:t> (Ministerstvo kultury)</a:t>
            </a:r>
          </a:p>
          <a:p>
            <a:pPr eaLnBrk="1" hangingPunct="1"/>
            <a:r>
              <a:rPr lang="cs-CZ" b="1" smtClean="0"/>
              <a:t>Asociace muzeí a galerií České republiky</a:t>
            </a:r>
            <a:endParaRPr lang="cs-CZ" smtClean="0"/>
          </a:p>
          <a:p>
            <a:pPr eaLnBrk="1" hangingPunct="1"/>
            <a:r>
              <a:rPr lang="cs-CZ" b="1" smtClean="0"/>
              <a:t>UNESCO</a:t>
            </a:r>
            <a:r>
              <a:rPr lang="cs-CZ" smtClean="0"/>
              <a:t> - Organizace OSN pro vzdělávání, vědu a kulturu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Zdroj: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1800" dirty="0" smtClean="0"/>
              <a:t>1:http://</a:t>
            </a:r>
            <a:r>
              <a:rPr lang="cs-CZ" sz="1800" dirty="0" err="1" smtClean="0"/>
              <a:t>cs.wikipedia.org</a:t>
            </a:r>
            <a:r>
              <a:rPr lang="cs-CZ" sz="1800" dirty="0" smtClean="0"/>
              <a:t>/</a:t>
            </a:r>
            <a:r>
              <a:rPr lang="cs-CZ" sz="1800" dirty="0" err="1" smtClean="0"/>
              <a:t>wiki</a:t>
            </a:r>
            <a:r>
              <a:rPr lang="cs-CZ" sz="1800" dirty="0" smtClean="0"/>
              <a:t>/Soubor:Metropolitan_museum_</a:t>
            </a:r>
            <a:r>
              <a:rPr lang="cs-CZ" sz="1800" dirty="0" err="1" smtClean="0"/>
              <a:t>of</a:t>
            </a:r>
            <a:r>
              <a:rPr lang="cs-CZ" sz="1800" dirty="0" smtClean="0"/>
              <a:t>_</a:t>
            </a:r>
            <a:r>
              <a:rPr lang="cs-CZ" sz="1800" dirty="0" err="1" smtClean="0"/>
              <a:t>art</a:t>
            </a:r>
            <a:r>
              <a:rPr lang="cs-CZ" sz="1800" dirty="0" smtClean="0"/>
              <a:t>_2.jpg</a:t>
            </a:r>
          </a:p>
          <a:p>
            <a:pPr eaLnBrk="1" hangingPunct="1">
              <a:lnSpc>
                <a:spcPct val="80000"/>
              </a:lnSpc>
            </a:pPr>
            <a:r>
              <a:rPr lang="cs-CZ" sz="1800" dirty="0" smtClean="0"/>
              <a:t>2:http://www.</a:t>
            </a:r>
            <a:r>
              <a:rPr lang="cs-CZ" sz="1800" dirty="0" err="1" smtClean="0"/>
              <a:t>google.com</a:t>
            </a:r>
            <a:r>
              <a:rPr lang="cs-CZ" sz="1800" dirty="0" smtClean="0"/>
              <a:t>/</a:t>
            </a:r>
            <a:r>
              <a:rPr lang="cs-CZ" sz="1800" dirty="0" err="1" smtClean="0"/>
              <a:t>imgres</a:t>
            </a:r>
            <a:r>
              <a:rPr lang="cs-CZ" sz="1800" dirty="0" smtClean="0"/>
              <a:t>?q=galerie+</a:t>
            </a:r>
            <a:r>
              <a:rPr lang="cs-CZ" sz="1800" dirty="0" err="1" smtClean="0"/>
              <a:t>ermit</a:t>
            </a:r>
            <a:r>
              <a:rPr lang="cs-CZ" sz="1800" dirty="0" smtClean="0"/>
              <a:t>%C3%A1%C5%BE&amp;</a:t>
            </a:r>
            <a:r>
              <a:rPr lang="cs-CZ" sz="1800" dirty="0" err="1" smtClean="0"/>
              <a:t>hl</a:t>
            </a:r>
            <a:r>
              <a:rPr lang="cs-CZ" sz="1800" dirty="0" smtClean="0"/>
              <a:t>=</a:t>
            </a:r>
            <a:r>
              <a:rPr lang="cs-CZ" sz="1800" dirty="0" err="1" smtClean="0"/>
              <a:t>en</a:t>
            </a:r>
            <a:r>
              <a:rPr lang="cs-CZ" sz="1800" dirty="0" smtClean="0"/>
              <a:t>&amp;</a:t>
            </a:r>
            <a:r>
              <a:rPr lang="cs-CZ" sz="1800" dirty="0" err="1" smtClean="0"/>
              <a:t>sa</a:t>
            </a:r>
            <a:r>
              <a:rPr lang="cs-CZ" sz="1800" dirty="0" smtClean="0"/>
              <a:t>=X&amp;</a:t>
            </a:r>
            <a:r>
              <a:rPr lang="cs-CZ" sz="1800" dirty="0" err="1" smtClean="0"/>
              <a:t>biw</a:t>
            </a:r>
            <a:r>
              <a:rPr lang="cs-CZ" sz="1800" dirty="0" smtClean="0"/>
              <a:t>=1440&amp;</a:t>
            </a:r>
            <a:r>
              <a:rPr lang="cs-CZ" sz="1800" dirty="0" err="1" smtClean="0"/>
              <a:t>bih</a:t>
            </a:r>
            <a:r>
              <a:rPr lang="cs-CZ" sz="1800" dirty="0" smtClean="0"/>
              <a:t>=740&amp;</a:t>
            </a:r>
            <a:r>
              <a:rPr lang="cs-CZ" sz="1800" dirty="0" err="1" smtClean="0"/>
              <a:t>tbm</a:t>
            </a:r>
            <a:r>
              <a:rPr lang="cs-CZ" sz="1800" dirty="0" smtClean="0"/>
              <a:t>=</a:t>
            </a:r>
            <a:r>
              <a:rPr lang="cs-CZ" sz="1800" dirty="0" err="1" smtClean="0"/>
              <a:t>isch</a:t>
            </a:r>
            <a:r>
              <a:rPr lang="cs-CZ" sz="1800" dirty="0" smtClean="0"/>
              <a:t>&amp;</a:t>
            </a:r>
            <a:r>
              <a:rPr lang="cs-CZ" sz="1800" dirty="0" err="1" smtClean="0"/>
              <a:t>prmd</a:t>
            </a:r>
            <a:r>
              <a:rPr lang="cs-CZ" sz="1800" dirty="0" smtClean="0"/>
              <a:t>=</a:t>
            </a:r>
            <a:r>
              <a:rPr lang="cs-CZ" sz="1800" dirty="0" err="1" smtClean="0"/>
              <a:t>imvns</a:t>
            </a:r>
            <a:r>
              <a:rPr lang="cs-CZ" sz="1800" dirty="0" smtClean="0"/>
              <a:t>&amp;</a:t>
            </a:r>
            <a:r>
              <a:rPr lang="cs-CZ" sz="1800" dirty="0" err="1" smtClean="0"/>
              <a:t>tbnid</a:t>
            </a:r>
            <a:r>
              <a:rPr lang="cs-CZ" sz="1800" dirty="0" smtClean="0"/>
              <a:t>=NvTuzbM15L-</a:t>
            </a:r>
            <a:r>
              <a:rPr lang="cs-CZ" sz="1800" dirty="0" err="1" smtClean="0"/>
              <a:t>OsM</a:t>
            </a:r>
            <a:r>
              <a:rPr lang="cs-CZ" sz="1800" dirty="0" smtClean="0"/>
              <a:t>:&amp;</a:t>
            </a:r>
            <a:r>
              <a:rPr lang="cs-CZ" sz="1800" dirty="0" err="1" smtClean="0"/>
              <a:t>imgrefurl</a:t>
            </a:r>
            <a:r>
              <a:rPr lang="cs-CZ" sz="1800" dirty="0" smtClean="0"/>
              <a:t>=http://commons.wikimedia.org/wiki/File:Ermit%25C3%25A1%25C5%25BE_%2810%29.jpg&amp;docid=HdOeGr6o2D3kXM&amp;itg=1&amp;w=2112&amp;h=2816&amp;ei=wNB0TuPCKMba4QSbztS4DQ&amp;zoom=1&amp;iact=rc&amp;dur=200&amp;page=1&amp;tbnh=119&amp;tbnw=120&amp;start=0&amp;ndsp=31&amp;ved=1t:429,r:25,s:0&amp;tx=79&amp;ty=108</a:t>
            </a:r>
          </a:p>
          <a:p>
            <a:pPr eaLnBrk="1" hangingPunct="1">
              <a:lnSpc>
                <a:spcPct val="80000"/>
              </a:lnSpc>
            </a:pPr>
            <a:r>
              <a:rPr lang="cs-CZ" sz="1800" dirty="0" smtClean="0"/>
              <a:t>3:http://</a:t>
            </a:r>
            <a:r>
              <a:rPr lang="cs-CZ" sz="1800" dirty="0" err="1" smtClean="0"/>
              <a:t>cs.wikipedia.org</a:t>
            </a:r>
            <a:r>
              <a:rPr lang="cs-CZ" sz="1800" dirty="0" smtClean="0"/>
              <a:t>/</a:t>
            </a:r>
            <a:r>
              <a:rPr lang="cs-CZ" sz="1800" dirty="0" err="1" smtClean="0"/>
              <a:t>wiki</a:t>
            </a:r>
            <a:r>
              <a:rPr lang="cs-CZ" sz="1800" dirty="0" smtClean="0"/>
              <a:t>/Soubor:Louvre_2007_02_24_</a:t>
            </a:r>
            <a:r>
              <a:rPr lang="cs-CZ" sz="1800" dirty="0" err="1" smtClean="0"/>
              <a:t>c.jpg</a:t>
            </a:r>
            <a:endParaRPr lang="cs-CZ" sz="1800" dirty="0" smtClean="0"/>
          </a:p>
          <a:p>
            <a:pPr eaLnBrk="1" hangingPunct="1">
              <a:lnSpc>
                <a:spcPct val="80000"/>
              </a:lnSpc>
            </a:pPr>
            <a:r>
              <a:rPr lang="cs-CZ" sz="1800" dirty="0" smtClean="0"/>
              <a:t>4:http://</a:t>
            </a:r>
            <a:r>
              <a:rPr lang="cs-CZ" sz="1800" dirty="0" err="1" smtClean="0"/>
              <a:t>en.wikipedia.org</a:t>
            </a:r>
            <a:r>
              <a:rPr lang="cs-CZ" sz="1800" dirty="0" smtClean="0"/>
              <a:t>/</a:t>
            </a:r>
            <a:r>
              <a:rPr lang="cs-CZ" sz="1800" dirty="0" err="1" smtClean="0"/>
              <a:t>wiki</a:t>
            </a:r>
            <a:r>
              <a:rPr lang="cs-CZ" sz="1800" dirty="0" smtClean="0"/>
              <a:t>/</a:t>
            </a:r>
            <a:r>
              <a:rPr lang="cs-CZ" sz="1800" dirty="0" err="1" smtClean="0"/>
              <a:t>File</a:t>
            </a:r>
            <a:r>
              <a:rPr lang="cs-CZ" sz="1800" dirty="0" smtClean="0"/>
              <a:t>:</a:t>
            </a:r>
            <a:r>
              <a:rPr lang="cs-CZ" sz="1800" dirty="0" err="1" smtClean="0"/>
              <a:t>Le</a:t>
            </a:r>
            <a:r>
              <a:rPr lang="cs-CZ" sz="1800" dirty="0" smtClean="0"/>
              <a:t>_Louvre_-_</a:t>
            </a:r>
            <a:r>
              <a:rPr lang="cs-CZ" sz="1800" dirty="0" err="1" smtClean="0"/>
              <a:t>Aile</a:t>
            </a:r>
            <a:r>
              <a:rPr lang="cs-CZ" sz="1800" dirty="0" smtClean="0"/>
              <a:t>_</a:t>
            </a:r>
            <a:r>
              <a:rPr lang="cs-CZ" sz="1800" dirty="0" err="1" smtClean="0"/>
              <a:t>Richelieu.jpg</a:t>
            </a:r>
            <a:endParaRPr lang="cs-CZ" sz="1800" dirty="0" smtClean="0"/>
          </a:p>
          <a:p>
            <a:pPr eaLnBrk="1" hangingPunct="1">
              <a:lnSpc>
                <a:spcPct val="80000"/>
              </a:lnSpc>
            </a:pPr>
            <a:r>
              <a:rPr lang="cs-CZ" sz="1800" dirty="0" smtClean="0"/>
              <a:t>5:http://</a:t>
            </a:r>
            <a:r>
              <a:rPr lang="cs-CZ" sz="1800" dirty="0" err="1" smtClean="0"/>
              <a:t>cs.wikipedia.org</a:t>
            </a:r>
            <a:r>
              <a:rPr lang="cs-CZ" sz="1800" dirty="0" smtClean="0"/>
              <a:t>/</a:t>
            </a:r>
            <a:r>
              <a:rPr lang="cs-CZ" sz="1800" dirty="0" err="1" smtClean="0"/>
              <a:t>wiki</a:t>
            </a:r>
            <a:r>
              <a:rPr lang="cs-CZ" sz="1800" dirty="0" smtClean="0"/>
              <a:t>/Soubor:</a:t>
            </a:r>
            <a:r>
              <a:rPr lang="cs-CZ" sz="1800" dirty="0" err="1" smtClean="0"/>
              <a:t>Guggenheimbilbao.jpg</a:t>
            </a:r>
            <a:endParaRPr lang="cs-CZ" sz="1800" dirty="0" smtClean="0"/>
          </a:p>
          <a:p>
            <a:pPr eaLnBrk="1" hangingPunct="1">
              <a:lnSpc>
                <a:spcPct val="80000"/>
              </a:lnSpc>
            </a:pPr>
            <a:r>
              <a:rPr lang="cs-CZ" sz="1800" dirty="0" smtClean="0"/>
              <a:t>6:http://www.</a:t>
            </a:r>
            <a:r>
              <a:rPr lang="cs-CZ" sz="1800" dirty="0" err="1" smtClean="0"/>
              <a:t>google.com</a:t>
            </a:r>
            <a:r>
              <a:rPr lang="cs-CZ" sz="1800" dirty="0" smtClean="0"/>
              <a:t>/</a:t>
            </a:r>
            <a:r>
              <a:rPr lang="cs-CZ" sz="1800" dirty="0" err="1" smtClean="0"/>
              <a:t>imgres</a:t>
            </a:r>
            <a:r>
              <a:rPr lang="cs-CZ" sz="1800" dirty="0" smtClean="0"/>
              <a:t>?q=</a:t>
            </a:r>
            <a:r>
              <a:rPr lang="cs-CZ" sz="1800" dirty="0" err="1" smtClean="0"/>
              <a:t>zwinger</a:t>
            </a:r>
            <a:r>
              <a:rPr lang="cs-CZ" sz="1800" dirty="0" smtClean="0"/>
              <a:t>&amp;start=28&amp;</a:t>
            </a:r>
            <a:r>
              <a:rPr lang="cs-CZ" sz="1800" dirty="0" err="1" smtClean="0"/>
              <a:t>num</a:t>
            </a:r>
            <a:r>
              <a:rPr lang="cs-CZ" sz="1800" dirty="0" smtClean="0"/>
              <a:t>=10&amp;</a:t>
            </a:r>
            <a:r>
              <a:rPr lang="cs-CZ" sz="1800" dirty="0" err="1" smtClean="0"/>
              <a:t>hl</a:t>
            </a:r>
            <a:r>
              <a:rPr lang="cs-CZ" sz="1800" dirty="0" smtClean="0"/>
              <a:t>=</a:t>
            </a:r>
            <a:r>
              <a:rPr lang="cs-CZ" sz="1800" dirty="0" err="1" smtClean="0"/>
              <a:t>en</a:t>
            </a:r>
            <a:r>
              <a:rPr lang="cs-CZ" sz="1800" dirty="0" smtClean="0"/>
              <a:t>&amp;</a:t>
            </a:r>
            <a:r>
              <a:rPr lang="cs-CZ" sz="1800" dirty="0" err="1" smtClean="0"/>
              <a:t>biw</a:t>
            </a:r>
            <a:r>
              <a:rPr lang="cs-CZ" sz="1800" dirty="0" smtClean="0"/>
              <a:t>=1440&amp;</a:t>
            </a:r>
            <a:r>
              <a:rPr lang="cs-CZ" sz="1800" dirty="0" err="1" smtClean="0"/>
              <a:t>bih</a:t>
            </a:r>
            <a:r>
              <a:rPr lang="cs-CZ" sz="1800" dirty="0" smtClean="0"/>
              <a:t>=740&amp;</a:t>
            </a:r>
            <a:r>
              <a:rPr lang="cs-CZ" sz="1800" dirty="0" err="1" smtClean="0"/>
              <a:t>tbm</a:t>
            </a:r>
            <a:r>
              <a:rPr lang="cs-CZ" sz="1800" dirty="0" smtClean="0"/>
              <a:t>=</a:t>
            </a:r>
            <a:r>
              <a:rPr lang="cs-CZ" sz="1800" dirty="0" err="1" smtClean="0"/>
              <a:t>isch</a:t>
            </a:r>
            <a:r>
              <a:rPr lang="cs-CZ" sz="1800" dirty="0" smtClean="0"/>
              <a:t>&amp;</a:t>
            </a:r>
            <a:r>
              <a:rPr lang="cs-CZ" sz="1800" dirty="0" err="1" smtClean="0"/>
              <a:t>tbnid</a:t>
            </a:r>
            <a:r>
              <a:rPr lang="cs-CZ" sz="1800" dirty="0" smtClean="0"/>
              <a:t>=duvt2XLDgLFoQM:&amp;</a:t>
            </a:r>
            <a:r>
              <a:rPr lang="cs-CZ" sz="1800" dirty="0" err="1" smtClean="0"/>
              <a:t>imgrefurl</a:t>
            </a:r>
            <a:r>
              <a:rPr lang="cs-CZ" sz="1800" dirty="0" smtClean="0"/>
              <a:t>=http://en.wikipedia.org/wiki/File:Dresden-Zwinger-Courtyard.11.JPG&amp;docid=KFWGV1-f9jcGqM&amp;w=2272&amp;h=1704&amp;ei=gNF0TsbGKcn54QS3tuzIDQ&amp;zoom=1&amp;iact=rc&amp;dur=225&amp;sqi=2&amp;page=2&amp;tbnh=156&amp;tbnw=213&amp;ndsp=16&amp;ved=1t:429,r:1,s:28&amp;tx=106&amp;ty=79</a:t>
            </a:r>
          </a:p>
          <a:p>
            <a:pPr eaLnBrk="1" hangingPunct="1">
              <a:lnSpc>
                <a:spcPct val="80000"/>
              </a:lnSpc>
            </a:pPr>
            <a:r>
              <a:rPr lang="cs-CZ" sz="1800" dirty="0" smtClean="0"/>
              <a:t>7</a:t>
            </a:r>
            <a:r>
              <a:rPr lang="cs-CZ" sz="1800" dirty="0" smtClean="0"/>
              <a:t>: http://cs.wikipedia.org/wiki/Zwinger#mediaviewer/Soubor:Dresden-Zwinger-Courtyard.11.JPG</a:t>
            </a:r>
          </a:p>
          <a:p>
            <a:pPr eaLnBrk="1" hangingPunct="1">
              <a:lnSpc>
                <a:spcPct val="80000"/>
              </a:lnSpc>
            </a:pPr>
            <a:endParaRPr lang="cs-CZ" sz="1800" dirty="0" smtClean="0"/>
          </a:p>
          <a:p>
            <a:pPr eaLnBrk="1" hangingPunct="1">
              <a:lnSpc>
                <a:spcPct val="80000"/>
              </a:lnSpc>
            </a:pPr>
            <a:endParaRPr lang="cs-CZ" sz="1800" dirty="0" smtClean="0"/>
          </a:p>
          <a:p>
            <a:pPr eaLnBrk="1" hangingPunct="1">
              <a:lnSpc>
                <a:spcPct val="80000"/>
              </a:lnSpc>
            </a:pPr>
            <a:endParaRPr lang="cs-CZ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0">
      <a:dk1>
        <a:srgbClr val="777777"/>
      </a:dk1>
      <a:lt1>
        <a:srgbClr val="FFFFFF"/>
      </a:lt1>
      <a:dk2>
        <a:srgbClr val="686B5D"/>
      </a:dk2>
      <a:lt2>
        <a:srgbClr val="D1D1CB"/>
      </a:lt2>
      <a:accent1>
        <a:srgbClr val="909082"/>
      </a:accent1>
      <a:accent2>
        <a:srgbClr val="809EA8"/>
      </a:accent2>
      <a:accent3>
        <a:srgbClr val="B9BAB6"/>
      </a:accent3>
      <a:accent4>
        <a:srgbClr val="DADADA"/>
      </a:accent4>
      <a:accent5>
        <a:srgbClr val="C6C6C1"/>
      </a:accent5>
      <a:accent6>
        <a:srgbClr val="738F98"/>
      </a:accent6>
      <a:hlink>
        <a:srgbClr val="FFCC66"/>
      </a:hlink>
      <a:folHlink>
        <a:srgbClr val="E9DCB9"/>
      </a:folHlink>
    </a:clrScheme>
    <a:fontScheme name="Výchozí návr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259</Words>
  <Application>Microsoft Office PowerPoint</Application>
  <PresentationFormat>Předvádění na obrazovce (4:3)</PresentationFormat>
  <Paragraphs>89</Paragraphs>
  <Slides>26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9" baseType="lpstr">
      <vt:lpstr>Arial</vt:lpstr>
      <vt:lpstr>Calibri</vt:lpstr>
      <vt:lpstr>Výchozí návrh</vt:lpstr>
      <vt:lpstr>Snímek 1</vt:lpstr>
      <vt:lpstr>DĚJINY KULTURY</vt:lpstr>
      <vt:lpstr>Kultura</vt:lpstr>
      <vt:lpstr>Umění</vt:lpstr>
      <vt:lpstr>Dějiny kultury</vt:lpstr>
      <vt:lpstr>Dějiny umění</vt:lpstr>
      <vt:lpstr>Umělecké dílo</vt:lpstr>
      <vt:lpstr>Obory, druhy a typy umění</vt:lpstr>
      <vt:lpstr>Architektura</vt:lpstr>
      <vt:lpstr>Sochařství</vt:lpstr>
      <vt:lpstr>Malířství</vt:lpstr>
      <vt:lpstr>Grafika</vt:lpstr>
      <vt:lpstr>Užité umění</vt:lpstr>
      <vt:lpstr>Galerie, muzea, sbírky</vt:lpstr>
      <vt:lpstr>Muzea</vt:lpstr>
      <vt:lpstr>Metropolitní muzeum, NY1</vt:lpstr>
      <vt:lpstr>Galerie</vt:lpstr>
      <vt:lpstr>Louvre3</vt:lpstr>
      <vt:lpstr>Louvre4</vt:lpstr>
      <vt:lpstr>Muzeum moderního umění, Bilbao5</vt:lpstr>
      <vt:lpstr>Ermitáž2</vt:lpstr>
      <vt:lpstr>Zwinger6</vt:lpstr>
      <vt:lpstr>Zwinger7</vt:lpstr>
      <vt:lpstr>Organizace památkové péče v České republice</vt:lpstr>
      <vt:lpstr>Organizace památkové péče v České republice</vt:lpstr>
      <vt:lpstr>Zdroj: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DĚJINY KULTURY</dc:title>
  <dc:creator>Kateřina Musilová</dc:creator>
  <cp:lastModifiedBy>Dum</cp:lastModifiedBy>
  <cp:revision>4</cp:revision>
  <dcterms:created xsi:type="dcterms:W3CDTF">2011-10-22T06:59:47Z</dcterms:created>
  <dcterms:modified xsi:type="dcterms:W3CDTF">2014-07-11T13:10:44Z</dcterms:modified>
</cp:coreProperties>
</file>