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70" r:id="rId10"/>
    <p:sldId id="272" r:id="rId11"/>
    <p:sldId id="273" r:id="rId12"/>
    <p:sldId id="275" r:id="rId13"/>
    <p:sldId id="281" r:id="rId14"/>
    <p:sldId id="284" r:id="rId15"/>
    <p:sldId id="286" r:id="rId16"/>
    <p:sldId id="28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8AA5D-FD77-4249-93BB-BE34FD1B5E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5D9B66-247F-436A-B8B5-07B4AA558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86A1F-B173-4868-A9E9-1D3174E1C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3EB6E-B9F4-413A-A8C8-D29B4AD9F0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0A8159-5C94-4B28-B52A-930E7D59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1C1C9-31DD-42C4-9D13-B6227BE2C4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EC069-8DA2-45F0-A370-E42B306FE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853480-540F-49F0-9612-217704766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8A6CD-8830-42E6-830C-47BD33D25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3A5FD-D571-43AF-93DD-5A5E745F1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011921-2FE7-4981-B693-4809AC28C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42C149A0-9B4D-47BE-8621-39C60E18B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1063" y="842963"/>
            <a:ext cx="7381875" cy="517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KŘESŤANSTVÍ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11413" y="188913"/>
            <a:ext cx="6400800" cy="431800"/>
          </a:xfrm>
        </p:spPr>
        <p:txBody>
          <a:bodyPr/>
          <a:lstStyle/>
          <a:p>
            <a:pPr algn="r" eaLnBrk="1" hangingPunct="1"/>
            <a:r>
              <a:rPr lang="cs-CZ" sz="1600" smtClean="0"/>
              <a:t>VY_32_INOVACE_54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Počátky křesťanství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vyvinulo se z judaismu (řada společných znaků)</a:t>
            </a:r>
          </a:p>
          <a:p>
            <a:pPr eaLnBrk="1" hangingPunct="1"/>
            <a:r>
              <a:rPr lang="cs-CZ" smtClean="0"/>
              <a:t>vznik na území Palestiny</a:t>
            </a:r>
          </a:p>
          <a:p>
            <a:pPr eaLnBrk="1" hangingPunct="1"/>
            <a:r>
              <a:rPr lang="cs-CZ" smtClean="0"/>
              <a:t>název dle Ježíše Krista</a:t>
            </a:r>
          </a:p>
          <a:p>
            <a:pPr eaLnBrk="1" hangingPunct="1"/>
            <a:r>
              <a:rPr lang="cs-CZ" smtClean="0"/>
              <a:t>Christos = Pomazaný = Vykupitel = Mesiáš = Spasitel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Počátky křesťanství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rovnost lidí před Bohem</a:t>
            </a:r>
          </a:p>
          <a:p>
            <a:pPr eaLnBrk="1" hangingPunct="1"/>
            <a:r>
              <a:rPr lang="cs-CZ" smtClean="0"/>
              <a:t>spravedlnost na onom světě</a:t>
            </a:r>
          </a:p>
          <a:p>
            <a:pPr eaLnBrk="1" hangingPunct="1"/>
            <a:r>
              <a:rPr lang="cs-CZ" smtClean="0"/>
              <a:t>zprvu křesťané pronásledováni</a:t>
            </a:r>
          </a:p>
          <a:p>
            <a:pPr eaLnBrk="1" hangingPunct="1"/>
            <a:r>
              <a:rPr lang="cs-CZ" smtClean="0"/>
              <a:t>Konstantin: 313AD – </a:t>
            </a:r>
            <a:r>
              <a:rPr lang="cs-CZ" b="1" smtClean="0"/>
              <a:t>edikt milánský</a:t>
            </a:r>
            <a:r>
              <a:rPr lang="cs-CZ" smtClean="0"/>
              <a:t> – rovnoprávnost křesťanství s pohanským náboženstvím</a:t>
            </a:r>
          </a:p>
          <a:p>
            <a:pPr eaLnBrk="1" hangingPunct="1"/>
            <a:r>
              <a:rPr lang="cs-CZ" smtClean="0"/>
              <a:t>Theodosius: 380AD – křesťanství jediné uznávané náboženství impéria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Podstata křesťanství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z="2800" dirty="0" smtClean="0"/>
              <a:t>monoteistické náboženství, víra v jediného Boha</a:t>
            </a:r>
          </a:p>
          <a:p>
            <a:pPr eaLnBrk="1" hangingPunct="1"/>
            <a:r>
              <a:rPr lang="cs-CZ" sz="2800" dirty="0" smtClean="0"/>
              <a:t>život a učení Ježíše Nazaretského </a:t>
            </a:r>
          </a:p>
          <a:p>
            <a:pPr eaLnBrk="1" hangingPunct="1"/>
            <a:r>
              <a:rPr lang="cs-CZ" sz="2800" dirty="0" smtClean="0"/>
              <a:t>Bůh je věčný a neviditelný</a:t>
            </a:r>
          </a:p>
          <a:p>
            <a:pPr eaLnBrk="1" hangingPunct="1"/>
            <a:r>
              <a:rPr lang="cs-CZ" sz="2800" dirty="0" smtClean="0"/>
              <a:t>trojjedinost Boha: Bůh Otec, Syn, Duch </a:t>
            </a:r>
            <a:r>
              <a:rPr lang="cs-CZ" sz="2800" dirty="0" smtClean="0"/>
              <a:t>svatý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Bůh vstupuje do dějin – stvořitel vesmíru i života</a:t>
            </a:r>
          </a:p>
          <a:p>
            <a:pPr eaLnBrk="1" hangingPunct="1"/>
            <a:r>
              <a:rPr lang="cs-CZ" sz="2800" dirty="0" smtClean="0"/>
              <a:t>příslušnost křesťana dána křtem, vyznáním víry</a:t>
            </a:r>
          </a:p>
          <a:p>
            <a:pPr eaLnBrk="1" hangingPunct="1"/>
            <a:r>
              <a:rPr lang="cs-CZ" sz="2800" dirty="0" smtClean="0"/>
              <a:t>jediný Bůh, svátosti (křest, ...), odpuštění hříchů</a:t>
            </a:r>
          </a:p>
          <a:p>
            <a:pPr eaLnBrk="1" hangingPunct="1"/>
            <a:r>
              <a:rPr lang="cs-CZ" sz="2800" dirty="0" smtClean="0"/>
              <a:t>poslední </a:t>
            </a:r>
            <a:r>
              <a:rPr lang="cs-CZ" sz="2800" dirty="0" smtClean="0"/>
              <a:t>soud	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Podstata křesťanství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základní text: </a:t>
            </a:r>
            <a:r>
              <a:rPr lang="cs-CZ" sz="2800" b="1" smtClean="0"/>
              <a:t>Bible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smtClean="0"/>
              <a:t>Starý zákon</a:t>
            </a:r>
            <a:r>
              <a:rPr lang="cs-CZ" sz="2400" smtClean="0"/>
              <a:t> – společný pro židy i pro křesťany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smtClean="0"/>
              <a:t>Nový zákon</a:t>
            </a:r>
            <a:r>
              <a:rPr lang="cs-CZ" sz="2400" smtClean="0"/>
              <a:t> – učení Ježíše Krista)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významné svátky: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ukřižování a zmrtvýchvstání Ježíše Krista (Velikonoce)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narození Ježíše Krista (Vánoce)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seslání Ducha svatého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svátosti: křest, eucharistie (Večeře Páně), manželství, biřmování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Morálka a etika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Starý zákon, kniha Exodus - </a:t>
            </a:r>
            <a:r>
              <a:rPr lang="cs-CZ" b="1" smtClean="0"/>
              <a:t>Desatero</a:t>
            </a:r>
            <a:endParaRPr lang="cs-CZ" smtClean="0"/>
          </a:p>
          <a:p>
            <a:pPr eaLnBrk="1" hangingPunct="1"/>
            <a:r>
              <a:rPr lang="cs-CZ" smtClean="0"/>
              <a:t>Nový zákon - </a:t>
            </a:r>
            <a:r>
              <a:rPr lang="cs-CZ" b="1" smtClean="0"/>
              <a:t>blahoslavenství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Desatero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	l. V jednoho Boha </a:t>
            </a:r>
            <a:r>
              <a:rPr lang="cs-CZ" sz="2800" dirty="0" err="1" smtClean="0"/>
              <a:t>věřiti</a:t>
            </a:r>
            <a:r>
              <a:rPr lang="cs-CZ" sz="2800" dirty="0" smtClean="0"/>
              <a:t> budeš.</a:t>
            </a:r>
            <a:br>
              <a:rPr lang="cs-CZ" sz="2800" dirty="0" smtClean="0"/>
            </a:br>
            <a:r>
              <a:rPr lang="cs-CZ" sz="2800" dirty="0" smtClean="0"/>
              <a:t>2. Nevezmeš jména Božího nadarmo. </a:t>
            </a:r>
            <a:br>
              <a:rPr lang="cs-CZ" sz="2800" dirty="0" smtClean="0"/>
            </a:br>
            <a:r>
              <a:rPr lang="cs-CZ" sz="2800" dirty="0" smtClean="0"/>
              <a:t>3. Pomni, abys den sváteční světil.</a:t>
            </a:r>
            <a:br>
              <a:rPr lang="cs-CZ" sz="2800" dirty="0" smtClean="0"/>
            </a:br>
            <a:r>
              <a:rPr lang="cs-CZ" sz="2800" dirty="0" smtClean="0"/>
              <a:t>4. Cti otce svého i matku svou, abys dlouho živ byl a dobře ti bylo na zemi.</a:t>
            </a:r>
            <a:br>
              <a:rPr lang="cs-CZ" sz="2800" dirty="0" smtClean="0"/>
            </a:br>
            <a:r>
              <a:rPr lang="cs-CZ" sz="2800" dirty="0" smtClean="0"/>
              <a:t>5. Nezabiješ. </a:t>
            </a:r>
            <a:br>
              <a:rPr lang="cs-CZ" sz="2800" dirty="0" smtClean="0"/>
            </a:br>
            <a:r>
              <a:rPr lang="cs-CZ" sz="2800" dirty="0" smtClean="0"/>
              <a:t>6. Nesesmilníš. </a:t>
            </a:r>
            <a:br>
              <a:rPr lang="cs-CZ" sz="2800" dirty="0" smtClean="0"/>
            </a:br>
            <a:r>
              <a:rPr lang="cs-CZ" sz="2800" dirty="0" smtClean="0"/>
              <a:t>7. Nepokradeš.</a:t>
            </a:r>
            <a:br>
              <a:rPr lang="cs-CZ" sz="2800" dirty="0" smtClean="0"/>
            </a:br>
            <a:r>
              <a:rPr lang="cs-CZ" sz="2800" dirty="0" smtClean="0"/>
              <a:t>8. Nepromluvíš křivého svědectví proti bližnímu svému. </a:t>
            </a:r>
            <a:br>
              <a:rPr lang="cs-CZ" sz="2800" dirty="0" smtClean="0"/>
            </a:br>
            <a:r>
              <a:rPr lang="cs-CZ" sz="2800" dirty="0" smtClean="0"/>
              <a:t>9. Nepožádáš manželky bližního </a:t>
            </a:r>
            <a:r>
              <a:rPr lang="cs-CZ" sz="2800" dirty="0" smtClean="0"/>
              <a:t>svého.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10. </a:t>
            </a:r>
            <a:r>
              <a:rPr lang="cs-CZ" sz="2800" dirty="0" smtClean="0"/>
              <a:t>Nepožádáš statku bližního svého.</a:t>
            </a:r>
            <a:endParaRPr lang="cs-CZ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Struktura</a:t>
            </a:r>
          </a:p>
        </p:txBody>
      </p:sp>
      <p:sp>
        <p:nvSpPr>
          <p:cNvPr id="10243" name="AutoShape 3"/>
          <p:cNvSpPr>
            <a:spLocks noChangeAspec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papež</a:t>
            </a:r>
            <a:r>
              <a:rPr lang="cs-CZ" sz="2800" smtClean="0"/>
              <a:t> – volen doživotně sborem kardinálů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arcibiskup</a:t>
            </a:r>
            <a:r>
              <a:rPr lang="cs-CZ" sz="2800" smtClean="0"/>
              <a:t> – pod ním nejméně 2 biskupové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biskup </a:t>
            </a:r>
            <a:r>
              <a:rPr lang="cs-CZ" sz="2800" smtClean="0"/>
              <a:t>– v čele diecéze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arcijáhen</a:t>
            </a:r>
            <a:r>
              <a:rPr lang="cs-CZ" sz="2800" smtClean="0"/>
              <a:t> – dohled nad klérem, zástupcem biskupa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děkan</a:t>
            </a:r>
            <a:r>
              <a:rPr lang="cs-CZ" sz="2800" smtClean="0"/>
              <a:t> – několik farností, komunikace mezi farností a biskupstvím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farář </a:t>
            </a:r>
            <a:r>
              <a:rPr lang="cs-CZ" sz="2800" smtClean="0"/>
              <a:t>– farnost = základní organizační jednotka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Kláštery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z lat. claustrum = uzavřená místnost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uzavřené komunity, řehole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nejstarší řád: </a:t>
            </a:r>
            <a:r>
              <a:rPr lang="cs-CZ" sz="2800" b="1" smtClean="0"/>
              <a:t>benediktini</a:t>
            </a:r>
            <a:r>
              <a:rPr lang="cs-CZ" sz="2800" smtClean="0"/>
              <a:t> (Ora et labora)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nejstarší klášter - benediktini: </a:t>
            </a:r>
            <a:r>
              <a:rPr lang="cs-CZ" sz="2800" b="1" smtClean="0"/>
              <a:t>Monte Cassino</a:t>
            </a:r>
            <a:r>
              <a:rPr lang="cs-CZ" sz="2800" smtClean="0"/>
              <a:t>, Itálie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členové:	</a:t>
            </a:r>
            <a:r>
              <a:rPr lang="cs-CZ" sz="2800" b="1" smtClean="0"/>
              <a:t>mniši</a:t>
            </a:r>
            <a:r>
              <a:rPr lang="cs-CZ" sz="2800" smtClean="0"/>
              <a:t>, v čele </a:t>
            </a:r>
            <a:r>
              <a:rPr lang="cs-CZ" sz="2800" b="1" smtClean="0"/>
              <a:t>opat</a:t>
            </a: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			</a:t>
            </a:r>
            <a:r>
              <a:rPr lang="cs-CZ" sz="2800" b="1" smtClean="0"/>
              <a:t>jeptišky</a:t>
            </a:r>
            <a:r>
              <a:rPr lang="cs-CZ" sz="2800" smtClean="0"/>
              <a:t>, v čele </a:t>
            </a:r>
            <a:r>
              <a:rPr lang="cs-CZ" sz="2800" b="1" smtClean="0"/>
              <a:t>abatyše</a:t>
            </a: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celibát, mnišský oděv, střídmost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péče o nemocné, staré a chudé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Monte Cassino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125538"/>
            <a:ext cx="7332662" cy="549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Kláštery - centra vzdělanosti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záchrana děl antické kultury</a:t>
            </a:r>
          </a:p>
          <a:p>
            <a:pPr eaLnBrk="1" hangingPunct="1"/>
            <a:r>
              <a:rPr lang="cs-CZ" smtClean="0"/>
              <a:t>psaní a opisování knih v dílnách (</a:t>
            </a:r>
            <a:r>
              <a:rPr lang="cs-CZ" b="1" smtClean="0"/>
              <a:t>skriptoria</a:t>
            </a:r>
            <a:r>
              <a:rPr lang="cs-CZ" smtClean="0"/>
              <a:t>)</a:t>
            </a:r>
          </a:p>
          <a:p>
            <a:pPr eaLnBrk="1" hangingPunct="1"/>
            <a:r>
              <a:rPr lang="cs-CZ" smtClean="0"/>
              <a:t>zaměřena na kulturu, školství</a:t>
            </a:r>
          </a:p>
          <a:p>
            <a:pPr eaLnBrk="1" hangingPunct="1"/>
            <a:r>
              <a:rPr lang="cs-CZ" smtClean="0"/>
              <a:t>studium teologických a filosofických spisů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Vzhled kláštera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konventní kostel</a:t>
            </a:r>
          </a:p>
          <a:p>
            <a:pPr eaLnBrk="1" hangingPunct="1"/>
            <a:r>
              <a:rPr lang="cs-CZ" sz="2800" b="1" smtClean="0"/>
              <a:t>křížová chodba</a:t>
            </a:r>
            <a:r>
              <a:rPr lang="cs-CZ" sz="2800" smtClean="0"/>
              <a:t> = </a:t>
            </a:r>
            <a:r>
              <a:rPr lang="cs-CZ" sz="2800" b="1" smtClean="0"/>
              <a:t>ambit</a:t>
            </a:r>
            <a:r>
              <a:rPr lang="cs-CZ" sz="2800" smtClean="0"/>
              <a:t> – tvar čtverce, obklopuje rajskou zahradu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rajská zahrada </a:t>
            </a:r>
            <a:r>
              <a:rPr lang="cs-CZ" sz="2800" smtClean="0"/>
              <a:t>– uprostřed studna, kašna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kapitulní síň</a:t>
            </a:r>
            <a:r>
              <a:rPr lang="cs-CZ" sz="2800" smtClean="0"/>
              <a:t> – ke slavnostním příležitostem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refektář </a:t>
            </a:r>
            <a:r>
              <a:rPr lang="cs-CZ" sz="2800" smtClean="0"/>
              <a:t>– společná jídelna řeholníků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dormitář</a:t>
            </a:r>
            <a:r>
              <a:rPr lang="cs-CZ" sz="2800" smtClean="0"/>
              <a:t> – společná ložnice; později cely</a:t>
            </a:r>
          </a:p>
          <a:p>
            <a:pPr eaLnBrk="1" hangingPunct="1"/>
            <a:r>
              <a:rPr lang="cs-CZ" sz="2800" smtClean="0"/>
              <a:t>někdy také: </a:t>
            </a:r>
            <a:r>
              <a:rPr lang="cs-CZ" sz="2800" b="1" smtClean="0"/>
              <a:t>knihovna</a:t>
            </a:r>
            <a:r>
              <a:rPr lang="cs-CZ" sz="2800" smtClean="0"/>
              <a:t>, </a:t>
            </a:r>
            <a:r>
              <a:rPr lang="cs-CZ" sz="2800" b="1" smtClean="0"/>
              <a:t>skriptorium</a:t>
            </a:r>
            <a:r>
              <a:rPr lang="cs-CZ" sz="2800" smtClean="0"/>
              <a:t>, </a:t>
            </a:r>
            <a:r>
              <a:rPr lang="cs-CZ" sz="2800" b="1" smtClean="0"/>
              <a:t>špitál</a:t>
            </a:r>
            <a:r>
              <a:rPr lang="cs-CZ" sz="2800" smtClean="0"/>
              <a:t>,</a:t>
            </a:r>
            <a:r>
              <a:rPr lang="cs-CZ" sz="2800" b="1" smtClean="0"/>
              <a:t> škola noviců</a:t>
            </a:r>
            <a:r>
              <a:rPr lang="cs-CZ" sz="2800" smtClean="0"/>
              <a:t>, ...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Pohled z ambitu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196975"/>
            <a:ext cx="6756400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Refektář (Tomar, Portugalsko)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268413"/>
            <a:ext cx="7620000" cy="508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 – obrázky: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http://cs.wikipedia.org/wiki/Soubor:St-lazare-cour2.jpg</a:t>
            </a:r>
          </a:p>
          <a:p>
            <a:pPr eaLnBrk="1" hangingPunct="1"/>
            <a:r>
              <a:rPr lang="cs-CZ" smtClean="0"/>
              <a:t>http://cs.wikipedia.org/wiki/Soubor:Convento_Cristo_December_2008-6a.jpg</a:t>
            </a:r>
          </a:p>
          <a:p>
            <a:pPr eaLnBrk="1" hangingPunct="1"/>
            <a:r>
              <a:rPr lang="cs-CZ" smtClean="0"/>
              <a:t>http://cs.wikipedia.org/wiki/Soubor:Monte_Cassino_Opactwo_1.JPG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0">
      <a:dk1>
        <a:srgbClr val="777777"/>
      </a:dk1>
      <a:lt1>
        <a:srgbClr val="FFFFFF"/>
      </a:lt1>
      <a:dk2>
        <a:srgbClr val="686B5D"/>
      </a:dk2>
      <a:lt2>
        <a:srgbClr val="D1D1CB"/>
      </a:lt2>
      <a:accent1>
        <a:srgbClr val="909082"/>
      </a:accent1>
      <a:accent2>
        <a:srgbClr val="809EA8"/>
      </a:accent2>
      <a:accent3>
        <a:srgbClr val="B9BAB6"/>
      </a:accent3>
      <a:accent4>
        <a:srgbClr val="DADADA"/>
      </a:accent4>
      <a:accent5>
        <a:srgbClr val="C6C6C1"/>
      </a:accent5>
      <a:accent6>
        <a:srgbClr val="738F98"/>
      </a:accent6>
      <a:hlink>
        <a:srgbClr val="FFCC66"/>
      </a:hlink>
      <a:folHlink>
        <a:srgbClr val="E9DCB9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215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Calibri</vt:lpstr>
      <vt:lpstr>Výchozí návrh</vt:lpstr>
      <vt:lpstr>Snímek 1</vt:lpstr>
      <vt:lpstr>KŘESŤANSTVÍ</vt:lpstr>
      <vt:lpstr>Počátky křesťanství</vt:lpstr>
      <vt:lpstr>Počátky křesťanství</vt:lpstr>
      <vt:lpstr>Podstata křesťanství</vt:lpstr>
      <vt:lpstr>Podstata křesťanství</vt:lpstr>
      <vt:lpstr>Morálka a etika</vt:lpstr>
      <vt:lpstr>Desatero</vt:lpstr>
      <vt:lpstr>Struktura</vt:lpstr>
      <vt:lpstr>Kláštery</vt:lpstr>
      <vt:lpstr>Monte Cassino</vt:lpstr>
      <vt:lpstr>Kláštery - centra vzdělanosti</vt:lpstr>
      <vt:lpstr>Vzhled kláštera</vt:lpstr>
      <vt:lpstr>Pohled z ambitu</vt:lpstr>
      <vt:lpstr>Refektář (Tomar, Portugalsko)</vt:lpstr>
      <vt:lpstr>Zdroj – 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KŘESŤANSTVÍ</dc:title>
  <dc:creator>Kateřina Musilová</dc:creator>
  <cp:lastModifiedBy>Dum</cp:lastModifiedBy>
  <cp:revision>6</cp:revision>
  <dcterms:created xsi:type="dcterms:W3CDTF">2011-10-28T07:41:58Z</dcterms:created>
  <dcterms:modified xsi:type="dcterms:W3CDTF">2014-07-11T12:32:24Z</dcterms:modified>
</cp:coreProperties>
</file>