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6" r:id="rId2"/>
    <p:sldId id="274" r:id="rId3"/>
    <p:sldId id="275" r:id="rId4"/>
    <p:sldId id="277" r:id="rId5"/>
    <p:sldId id="276" r:id="rId6"/>
    <p:sldId id="278" r:id="rId7"/>
    <p:sldId id="279" r:id="rId8"/>
    <p:sldId id="280" r:id="rId9"/>
    <p:sldId id="289" r:id="rId10"/>
    <p:sldId id="281" r:id="rId11"/>
    <p:sldId id="282" r:id="rId12"/>
    <p:sldId id="288" r:id="rId13"/>
    <p:sldId id="283" r:id="rId14"/>
    <p:sldId id="284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FD4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3_5" csCatId="accent3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13_ PŘÍRODOVĚDA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MÍRNÝ  PÁS 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1767" custLinFactNeighborY="-1538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77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825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9625" custLinFactY="25487" custLinFactNeighborX="-635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6B5110B0-BECE-4ADE-AE22-804C87D801E4}" type="presOf" srcId="{33733867-CCF3-40F1-A592-7074E0CC194F}" destId="{ED2230FF-1096-48BA-B691-CB70E3195D4E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30D8EC10-5809-4DF6-BE71-E2681248D551}" type="presOf" srcId="{D14199FD-C0E7-4C1B-9738-0FA9E56F2803}" destId="{E915DD33-C422-48D7-A147-9DF518074CD6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64A97AD3-B463-462E-9CED-4C3EFEF798AF}" type="presOf" srcId="{4998EED1-9AAF-4045-BAC6-AA54B1A3E015}" destId="{6E27EA9C-C67C-450A-8A3C-DF1F4862AEAB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08B045F5-BCD4-42BF-A236-85C36A39BC3E}" type="presOf" srcId="{D07A5630-6FBA-4728-88CD-6E1E179CB30C}" destId="{908BA98C-A95B-4D99-AB45-D03C9BA08086}" srcOrd="0" destOrd="0" presId="urn:microsoft.com/office/officeart/2005/8/layout/pyramid2"/>
    <dgm:cxn modelId="{A307C5D8-8518-4BD9-9044-D05D1B768B7A}" type="presParOf" srcId="{E915DD33-C422-48D7-A147-9DF518074CD6}" destId="{AA8D1857-C2BD-4E9B-945E-6C696E0FAF33}" srcOrd="0" destOrd="0" presId="urn:microsoft.com/office/officeart/2005/8/layout/pyramid2"/>
    <dgm:cxn modelId="{7D3B4925-2489-4737-8DBD-AE189F731801}" type="presParOf" srcId="{E915DD33-C422-48D7-A147-9DF518074CD6}" destId="{3BAA9B1B-BFD6-4CA9-90A9-730241A0D9F7}" srcOrd="1" destOrd="0" presId="urn:microsoft.com/office/officeart/2005/8/layout/pyramid2"/>
    <dgm:cxn modelId="{B26C724A-5A14-40DC-BB1C-6B615175704F}" type="presParOf" srcId="{3BAA9B1B-BFD6-4CA9-90A9-730241A0D9F7}" destId="{908BA98C-A95B-4D99-AB45-D03C9BA08086}" srcOrd="0" destOrd="0" presId="urn:microsoft.com/office/officeart/2005/8/layout/pyramid2"/>
    <dgm:cxn modelId="{626C6EE3-F35F-4B0B-9080-7CDEB70C9C0C}" type="presParOf" srcId="{3BAA9B1B-BFD6-4CA9-90A9-730241A0D9F7}" destId="{259FFE0E-3104-4C28-90A5-34C9081B2D21}" srcOrd="1" destOrd="0" presId="urn:microsoft.com/office/officeart/2005/8/layout/pyramid2"/>
    <dgm:cxn modelId="{6646BF80-76FE-4380-9662-1A555D9862D1}" type="presParOf" srcId="{3BAA9B1B-BFD6-4CA9-90A9-730241A0D9F7}" destId="{ED2230FF-1096-48BA-B691-CB70E3195D4E}" srcOrd="2" destOrd="0" presId="urn:microsoft.com/office/officeart/2005/8/layout/pyramid2"/>
    <dgm:cxn modelId="{FBD8E6EB-F58E-4308-9938-868BE4195E31}" type="presParOf" srcId="{3BAA9B1B-BFD6-4CA9-90A9-730241A0D9F7}" destId="{73724FA6-330F-43B7-BA60-483C4E413C56}" srcOrd="3" destOrd="0" presId="urn:microsoft.com/office/officeart/2005/8/layout/pyramid2"/>
    <dgm:cxn modelId="{3D31437A-65FF-4C30-93B9-D391EBFC0E5A}" type="presParOf" srcId="{3BAA9B1B-BFD6-4CA9-90A9-730241A0D9F7}" destId="{6E27EA9C-C67C-450A-8A3C-DF1F4862AEAB}" srcOrd="4" destOrd="0" presId="urn:microsoft.com/office/officeart/2005/8/layout/pyramid2"/>
    <dgm:cxn modelId="{33902276-3109-4E2B-807B-C5EAB3CD1874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892981" y="0"/>
          <a:ext cx="4643470" cy="4643470"/>
        </a:xfrm>
        <a:prstGeom prst="triangl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>
          <a:off x="1807713" y="466841"/>
          <a:ext cx="5668163" cy="10991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VY_32_ INOVACE_ 13_ PŘÍRODOVĚDA 5</a:t>
          </a:r>
          <a:endParaRPr lang="cs-CZ" sz="2600" kern="1200" dirty="0"/>
        </a:p>
      </dsp:txBody>
      <dsp:txXfrm>
        <a:off x="1807713" y="466841"/>
        <a:ext cx="5668163" cy="1099196"/>
      </dsp:txXfrm>
    </dsp:sp>
    <dsp:sp modelId="{ED2230FF-1096-48BA-B691-CB70E3195D4E}">
      <dsp:nvSpPr>
        <dsp:cNvPr id="0" name=""/>
        <dsp:cNvSpPr/>
      </dsp:nvSpPr>
      <dsp:spPr>
        <a:xfrm>
          <a:off x="1886972" y="1703437"/>
          <a:ext cx="5509644" cy="10991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886972" y="1703437"/>
        <a:ext cx="5509644" cy="1099196"/>
      </dsp:txXfrm>
    </dsp:sp>
    <dsp:sp modelId="{6E27EA9C-C67C-450A-8A3C-DF1F4862AEAB}">
      <dsp:nvSpPr>
        <dsp:cNvPr id="0" name=""/>
        <dsp:cNvSpPr/>
      </dsp:nvSpPr>
      <dsp:spPr>
        <a:xfrm>
          <a:off x="3571898" y="3357584"/>
          <a:ext cx="2101460" cy="10991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MÍRNÝ  PÁS </a:t>
          </a:r>
          <a:endParaRPr lang="cs-CZ" sz="2500" b="1" kern="1200" dirty="0"/>
        </a:p>
      </dsp:txBody>
      <dsp:txXfrm>
        <a:off x="3571898" y="3357584"/>
        <a:ext cx="2101460" cy="10991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D88A1-EAF2-41DD-8D2A-9405300D3E66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CC5092-7A4C-4060-8776-3FF64E21D7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7644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C5092-7A4C-4060-8776-3FF64E21D78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C5092-7A4C-4060-8776-3FF64E21D788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ru"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2385E-D790-4B8F-8189-D35578623A71}" type="datetimeFigureOut">
              <a:rPr lang="cs-CZ" smtClean="0"/>
              <a:pPr/>
              <a:t>11.7.2014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F059A-3E4E-4552-9671-72B06A3AD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u"/>
    <p:sndAc>
      <p:stSnd>
        <p:snd r:embed="rId13" name="click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audio" Target="../media/audio1.wav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357158" y="1714488"/>
          <a:ext cx="828680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Vodorovný svitek 6"/>
          <p:cNvSpPr/>
          <p:nvPr/>
        </p:nvSpPr>
        <p:spPr>
          <a:xfrm>
            <a:off x="3357554" y="4357694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8334" y="480389"/>
            <a:ext cx="6081712" cy="14874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MÍRNÝ  PÁS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0"/>
            <a:ext cx="8515352" cy="4840303"/>
          </a:xfrm>
          <a:solidFill>
            <a:srgbClr val="9FFD41"/>
          </a:solidFill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OVĚŘENÍ VE VÝUCE:</a:t>
            </a:r>
            <a:r>
              <a:rPr lang="cs-CZ" dirty="0" smtClean="0"/>
              <a:t> 20.10.2011</a:t>
            </a:r>
            <a:endParaRPr lang="cs-CZ" b="1" dirty="0" smtClean="0"/>
          </a:p>
          <a:p>
            <a:r>
              <a:rPr lang="cs-CZ" b="1" dirty="0" smtClean="0"/>
              <a:t>PŘEDMĚT: </a:t>
            </a:r>
            <a:r>
              <a:rPr lang="cs-CZ" dirty="0" smtClean="0"/>
              <a:t>Přírodověda</a:t>
            </a:r>
            <a:r>
              <a:rPr lang="cs-CZ" b="1" dirty="0" smtClean="0"/>
              <a:t>         ROČNÍK:</a:t>
            </a:r>
            <a:r>
              <a:rPr lang="cs-CZ" dirty="0" smtClean="0"/>
              <a:t> 5.</a:t>
            </a:r>
            <a:endParaRPr lang="cs-CZ" b="1" dirty="0" smtClean="0"/>
          </a:p>
          <a:p>
            <a:r>
              <a:rPr lang="cs-CZ" b="1" dirty="0" smtClean="0"/>
              <a:t>KLÍČOVÁ SLOVA:</a:t>
            </a:r>
            <a:r>
              <a:rPr lang="cs-CZ" dirty="0" smtClean="0"/>
              <a:t> mírný pás, step, kopytníci, listnaté a smíšené lesy, jehličnaté lesy, rostliny a živočichové mírného pásu</a:t>
            </a:r>
            <a:endParaRPr lang="cs-CZ" b="1" dirty="0" smtClean="0"/>
          </a:p>
          <a:p>
            <a:r>
              <a:rPr lang="cs-CZ" b="1" dirty="0" smtClean="0"/>
              <a:t>ANOTACE:</a:t>
            </a:r>
            <a:r>
              <a:rPr lang="cs-CZ" dirty="0" smtClean="0"/>
              <a:t> DUM  opakuje poznatky o subtropickém pásu. Seznamuje žáky s vyznačením mírného pásu na </a:t>
            </a:r>
            <a:r>
              <a:rPr lang="cs-CZ" dirty="0" smtClean="0"/>
              <a:t>zeměkouli</a:t>
            </a:r>
            <a:r>
              <a:rPr lang="cs-CZ" dirty="0" smtClean="0"/>
              <a:t>, s jeho charakteristickými krajinami. Představuje některé zástupce živočichů a rostlin tohoto pásu. </a:t>
            </a:r>
            <a:endParaRPr lang="cs-CZ" b="1" dirty="0"/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85720" y="285728"/>
            <a:ext cx="8229600" cy="1143000"/>
          </a:xfrm>
        </p:spPr>
        <p:txBody>
          <a:bodyPr/>
          <a:lstStyle/>
          <a:p>
            <a:r>
              <a:rPr lang="cs-CZ" b="1" dirty="0" smtClean="0"/>
              <a:t>Opakujeme: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1643042" y="1571612"/>
            <a:ext cx="6072230" cy="435771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šipka 5"/>
          <p:cNvCxnSpPr/>
          <p:nvPr/>
        </p:nvCxnSpPr>
        <p:spPr>
          <a:xfrm flipV="1">
            <a:off x="1071538" y="3786190"/>
            <a:ext cx="7072362" cy="71438"/>
          </a:xfrm>
          <a:prstGeom prst="straightConnector1">
            <a:avLst/>
          </a:prstGeom>
          <a:ln w="38100">
            <a:solidFill>
              <a:schemeClr val="accent6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aoblený obdélník 7"/>
          <p:cNvSpPr/>
          <p:nvPr/>
        </p:nvSpPr>
        <p:spPr>
          <a:xfrm>
            <a:off x="1928794" y="2928934"/>
            <a:ext cx="5572164" cy="50006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000232" y="4286256"/>
            <a:ext cx="5429288" cy="50006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buch 1 10"/>
          <p:cNvSpPr/>
          <p:nvPr/>
        </p:nvSpPr>
        <p:spPr>
          <a:xfrm>
            <a:off x="285720" y="857232"/>
            <a:ext cx="3500462" cy="1985970"/>
          </a:xfrm>
          <a:prstGeom prst="irregularSeal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Který podnebný pás je na obrázku vyznačen?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Výbuch 1 11"/>
          <p:cNvSpPr/>
          <p:nvPr/>
        </p:nvSpPr>
        <p:spPr>
          <a:xfrm>
            <a:off x="5500694" y="857232"/>
            <a:ext cx="3357586" cy="2000264"/>
          </a:xfrm>
          <a:prstGeom prst="irregularSeal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Charakterizuj subtropický podnebný pás.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13" name="Výbuch 1 12"/>
          <p:cNvSpPr/>
          <p:nvPr/>
        </p:nvSpPr>
        <p:spPr>
          <a:xfrm>
            <a:off x="2643174" y="4714884"/>
            <a:ext cx="4143404" cy="1857388"/>
          </a:xfrm>
          <a:prstGeom prst="irregularSeal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Jmenuj některé živočichy a rostliny subtropického pásu.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build="allAtOnce" animBg="1"/>
      <p:bldP spid="12" grpId="0" build="allAtOnce" animBg="1"/>
      <p:bldP spid="13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cs-CZ" b="1" dirty="0" smtClean="0"/>
              <a:t>MÍRNÝ PODNEBNÝ PÁS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1357290" y="1643050"/>
            <a:ext cx="6572296" cy="435771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šipka 15"/>
          <p:cNvCxnSpPr/>
          <p:nvPr/>
        </p:nvCxnSpPr>
        <p:spPr>
          <a:xfrm>
            <a:off x="928662" y="3857628"/>
            <a:ext cx="7429552" cy="1588"/>
          </a:xfrm>
          <a:prstGeom prst="straightConnector1">
            <a:avLst/>
          </a:prstGeom>
          <a:ln w="28575">
            <a:solidFill>
              <a:schemeClr val="accent6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1679889" y="2857496"/>
            <a:ext cx="5857916" cy="1588"/>
          </a:xfrm>
          <a:prstGeom prst="straightConnector1">
            <a:avLst/>
          </a:prstGeom>
          <a:ln w="28575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2285984" y="2280429"/>
            <a:ext cx="4647314" cy="1588"/>
          </a:xfrm>
          <a:prstGeom prst="straightConnector1">
            <a:avLst/>
          </a:prstGeom>
          <a:ln w="28575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>
            <a:off x="1928794" y="5072074"/>
            <a:ext cx="5394697" cy="1588"/>
          </a:xfrm>
          <a:prstGeom prst="straightConnector1">
            <a:avLst/>
          </a:prstGeom>
          <a:ln w="28575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>
            <a:off x="2786050" y="5643578"/>
            <a:ext cx="3714776" cy="1588"/>
          </a:xfrm>
          <a:prstGeom prst="straightConnector1">
            <a:avLst/>
          </a:prstGeom>
          <a:ln w="28575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Elipsa 46"/>
          <p:cNvSpPr/>
          <p:nvPr/>
        </p:nvSpPr>
        <p:spPr>
          <a:xfrm>
            <a:off x="5857884" y="1142984"/>
            <a:ext cx="2643206" cy="10001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Kde ho najdeme?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Elipsa 62"/>
          <p:cNvSpPr/>
          <p:nvPr/>
        </p:nvSpPr>
        <p:spPr>
          <a:xfrm>
            <a:off x="1785918" y="3500438"/>
            <a:ext cx="6072230" cy="92869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Teplota v tomto pásu není příliš nízká ani vysoká. Žije zde většina obyvatel Země. Střídají se zde 4 roční období.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uild="allAtOnce" animBg="1"/>
      <p:bldP spid="63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Označ krajiny typické pro mírný pás:</a:t>
            </a:r>
            <a:endParaRPr lang="cs-CZ" b="1" dirty="0"/>
          </a:p>
        </p:txBody>
      </p:sp>
      <p:sp>
        <p:nvSpPr>
          <p:cNvPr id="4" name="Dvojitá vlna 3"/>
          <p:cNvSpPr/>
          <p:nvPr/>
        </p:nvSpPr>
        <p:spPr>
          <a:xfrm>
            <a:off x="1071538" y="1785926"/>
            <a:ext cx="3357586" cy="928694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Tropický deštný les</a:t>
            </a:r>
            <a:endParaRPr lang="cs-CZ" sz="2800" b="1" dirty="0"/>
          </a:p>
        </p:txBody>
      </p:sp>
      <p:sp>
        <p:nvSpPr>
          <p:cNvPr id="5" name="Dvojitá vlna 4"/>
          <p:cNvSpPr/>
          <p:nvPr/>
        </p:nvSpPr>
        <p:spPr>
          <a:xfrm>
            <a:off x="1071538" y="3143248"/>
            <a:ext cx="3214710" cy="928694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Step</a:t>
            </a:r>
            <a:endParaRPr lang="cs-CZ" sz="2800" b="1" dirty="0"/>
          </a:p>
        </p:txBody>
      </p:sp>
      <p:sp>
        <p:nvSpPr>
          <p:cNvPr id="6" name="Dvojitá vlna 5"/>
          <p:cNvSpPr/>
          <p:nvPr/>
        </p:nvSpPr>
        <p:spPr>
          <a:xfrm>
            <a:off x="1071538" y="4643446"/>
            <a:ext cx="3214710" cy="857256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Savana</a:t>
            </a:r>
            <a:endParaRPr lang="cs-CZ" sz="2800" b="1" dirty="0"/>
          </a:p>
        </p:txBody>
      </p:sp>
      <p:sp>
        <p:nvSpPr>
          <p:cNvPr id="7" name="Dvojitá vlna 6"/>
          <p:cNvSpPr/>
          <p:nvPr/>
        </p:nvSpPr>
        <p:spPr>
          <a:xfrm>
            <a:off x="5072066" y="1785926"/>
            <a:ext cx="3286148" cy="928694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Listnaté a smíšené lesy</a:t>
            </a:r>
            <a:endParaRPr lang="cs-CZ" sz="2800" b="1" dirty="0"/>
          </a:p>
        </p:txBody>
      </p:sp>
      <p:sp>
        <p:nvSpPr>
          <p:cNvPr id="8" name="Dvojitá vlna 7"/>
          <p:cNvSpPr/>
          <p:nvPr/>
        </p:nvSpPr>
        <p:spPr>
          <a:xfrm>
            <a:off x="5072066" y="3286124"/>
            <a:ext cx="3286148" cy="857256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Poušť</a:t>
            </a:r>
            <a:endParaRPr lang="cs-CZ" sz="2800" b="1" dirty="0"/>
          </a:p>
        </p:txBody>
      </p:sp>
      <p:sp>
        <p:nvSpPr>
          <p:cNvPr id="9" name="Dvojitá vlna 8"/>
          <p:cNvSpPr/>
          <p:nvPr/>
        </p:nvSpPr>
        <p:spPr>
          <a:xfrm>
            <a:off x="5143504" y="4643446"/>
            <a:ext cx="3214710" cy="857256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Jehličnaté lesy</a:t>
            </a:r>
            <a:endParaRPr lang="cs-CZ" sz="28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714348" y="500042"/>
            <a:ext cx="7929618" cy="1143008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Do kterého podnebného pásu patří zbývající krajiny?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572428" cy="11430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3200" b="1" dirty="0" smtClean="0"/>
              <a:t>STEPI jsou rozlehlé pláně porostlé převážně trávou. Spadne tu velmi málo srážek.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28596" y="285728"/>
            <a:ext cx="8229600" cy="111442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buNone/>
            </a:pPr>
            <a:r>
              <a:rPr lang="cs-CZ" b="1" dirty="0" smtClean="0">
                <a:solidFill>
                  <a:schemeClr val="tx1"/>
                </a:solidFill>
              </a:rPr>
              <a:t>Stepi jsou v současnosti většinou přeměněny 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1"/>
                </a:solidFill>
              </a:rPr>
              <a:t>v rozsáhlá pole. Poznáš tyto polní rostliny?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Obrázek 3" descr="DSC00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571612"/>
            <a:ext cx="4572032" cy="3429024"/>
          </a:xfrm>
          <a:prstGeom prst="roundRect">
            <a:avLst/>
          </a:prstGeom>
        </p:spPr>
      </p:pic>
      <p:pic>
        <p:nvPicPr>
          <p:cNvPr id="5" name="Obrázek 4" descr="DSC000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1571612"/>
            <a:ext cx="4357686" cy="3411141"/>
          </a:xfrm>
          <a:prstGeom prst="roundRect">
            <a:avLst/>
          </a:prstGeom>
        </p:spPr>
      </p:pic>
      <p:pic>
        <p:nvPicPr>
          <p:cNvPr id="7" name="Obrázek 6" descr="DSC000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3857628"/>
            <a:ext cx="3929058" cy="2732480"/>
          </a:xfrm>
          <a:prstGeom prst="roundRect">
            <a:avLst/>
          </a:prstGeom>
        </p:spPr>
      </p:pic>
      <p:pic>
        <p:nvPicPr>
          <p:cNvPr id="8" name="Obrázek 7" descr="DSC001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29190" y="3786190"/>
            <a:ext cx="3714776" cy="2786082"/>
          </a:xfrm>
          <a:prstGeom prst="roundRect">
            <a:avLst/>
          </a:prstGeom>
        </p:spPr>
      </p:pic>
      <p:pic>
        <p:nvPicPr>
          <p:cNvPr id="9" name="Obrázek 8" descr="DSC00155.JPG"/>
          <p:cNvPicPr>
            <a:picLocks noChangeAspect="1"/>
          </p:cNvPicPr>
          <p:nvPr/>
        </p:nvPicPr>
        <p:blipFill>
          <a:blip r:embed="rId7" cstate="print"/>
          <a:srcRect l="5468" t="9375" b="14583"/>
          <a:stretch>
            <a:fillRect/>
          </a:stretch>
        </p:blipFill>
        <p:spPr>
          <a:xfrm rot="5400000">
            <a:off x="2065180" y="2649672"/>
            <a:ext cx="5000663" cy="2844543"/>
          </a:xfrm>
          <a:prstGeom prst="round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Živočichové stepi</a:t>
            </a:r>
            <a:endParaRPr lang="cs-CZ" b="1" dirty="0"/>
          </a:p>
        </p:txBody>
      </p:sp>
      <p:pic>
        <p:nvPicPr>
          <p:cNvPr id="5" name="Zástupný symbol pro obsah 4" descr="DSC0029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4181" t="14471" r="12620" b="13172"/>
          <a:stretch>
            <a:fillRect/>
          </a:stretch>
        </p:blipFill>
        <p:spPr>
          <a:xfrm>
            <a:off x="642910" y="1714487"/>
            <a:ext cx="3857652" cy="2859983"/>
          </a:xfrm>
          <a:prstGeom prst="rect">
            <a:avLst/>
          </a:prstGeom>
          <a:ln w="190500" cap="sq">
            <a:solidFill>
              <a:schemeClr val="accent6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ástupný symbol pro obsah 2"/>
          <p:cNvSpPr txBox="1">
            <a:spLocks/>
          </p:cNvSpPr>
          <p:nvPr/>
        </p:nvSpPr>
        <p:spPr>
          <a:xfrm>
            <a:off x="500034" y="428604"/>
            <a:ext cx="8229600" cy="107157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Významnou skupinou byli kopytníci. Někteří byli lidmi téměř vyhubeni, jiní zdomácněli. 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29388" y="4786322"/>
            <a:ext cx="1785950" cy="40862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Bizon americký</a:t>
            </a:r>
            <a:endParaRPr lang="cs-CZ" b="1" dirty="0"/>
          </a:p>
        </p:txBody>
      </p:sp>
      <p:pic>
        <p:nvPicPr>
          <p:cNvPr id="7" name="Obrázek 6" descr="RIMG5554.JPG"/>
          <p:cNvPicPr>
            <a:picLocks noChangeAspect="1"/>
          </p:cNvPicPr>
          <p:nvPr/>
        </p:nvPicPr>
        <p:blipFill>
          <a:blip r:embed="rId4" cstate="print"/>
          <a:srcRect l="17460" t="10582" r="9524" b="13227"/>
          <a:stretch>
            <a:fillRect/>
          </a:stretch>
        </p:blipFill>
        <p:spPr>
          <a:xfrm>
            <a:off x="4572000" y="1714488"/>
            <a:ext cx="3714776" cy="2907216"/>
          </a:xfrm>
          <a:prstGeom prst="rect">
            <a:avLst/>
          </a:prstGeom>
          <a:ln w="190500" cap="sq">
            <a:solidFill>
              <a:schemeClr val="accent6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ovéPole 7"/>
          <p:cNvSpPr txBox="1"/>
          <p:nvPr/>
        </p:nvSpPr>
        <p:spPr>
          <a:xfrm>
            <a:off x="6429388" y="5357826"/>
            <a:ext cx="1785950" cy="40862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Kůň Převalského</a:t>
            </a:r>
            <a:endParaRPr lang="cs-CZ" b="1" dirty="0"/>
          </a:p>
        </p:txBody>
      </p:sp>
      <p:pic>
        <p:nvPicPr>
          <p:cNvPr id="9" name="Obrázek 8" descr="559.JPG"/>
          <p:cNvPicPr>
            <a:picLocks noChangeAspect="1"/>
          </p:cNvPicPr>
          <p:nvPr/>
        </p:nvPicPr>
        <p:blipFill>
          <a:blip r:embed="rId5" cstate="print"/>
          <a:srcRect l="15625" t="2083" r="2343"/>
          <a:stretch>
            <a:fillRect/>
          </a:stretch>
        </p:blipFill>
        <p:spPr>
          <a:xfrm>
            <a:off x="2928926" y="4071942"/>
            <a:ext cx="3214710" cy="2558153"/>
          </a:xfrm>
          <a:prstGeom prst="rect">
            <a:avLst/>
          </a:prstGeom>
          <a:ln w="190500" cap="sq">
            <a:solidFill>
              <a:schemeClr val="accent6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ovéPole 9"/>
          <p:cNvSpPr txBox="1"/>
          <p:nvPr/>
        </p:nvSpPr>
        <p:spPr>
          <a:xfrm>
            <a:off x="6500826" y="5929330"/>
            <a:ext cx="1714512" cy="40862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Osel domácí</a:t>
            </a:r>
            <a:endParaRPr lang="cs-CZ" b="1" dirty="0"/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6" grpId="0" build="allAtOnce" animBg="1"/>
      <p:bldP spid="8" grpId="0" build="allAtOnce" animBg="1"/>
      <p:bldP spid="10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Potštejn K1 13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8596" y="1214422"/>
            <a:ext cx="8286808" cy="5143536"/>
          </a:xfrm>
          <a:prstGeom prst="roundRect">
            <a:avLst/>
          </a:prstGeom>
        </p:spPr>
      </p:pic>
      <p:sp>
        <p:nvSpPr>
          <p:cNvPr id="1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LISTNATÉ A SMÍŠENÉ LESY</a:t>
            </a:r>
            <a:endParaRPr lang="cs-CZ" b="1" dirty="0"/>
          </a:p>
        </p:txBody>
      </p:sp>
      <p:sp>
        <p:nvSpPr>
          <p:cNvPr id="12" name="Elipsa 11"/>
          <p:cNvSpPr/>
          <p:nvPr/>
        </p:nvSpPr>
        <p:spPr>
          <a:xfrm>
            <a:off x="5715008" y="1357298"/>
            <a:ext cx="2143140" cy="92869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80%  lesů ČR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13" name="Přímá spojovací šipka 12"/>
          <p:cNvCxnSpPr/>
          <p:nvPr/>
        </p:nvCxnSpPr>
        <p:spPr>
          <a:xfrm rot="16200000" flipV="1">
            <a:off x="6107917" y="1178703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2143108" y="5000636"/>
            <a:ext cx="3929090" cy="114300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Jaké listnaté stromy znáš?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 se jmenují jejich plody?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cs-CZ" b="1" dirty="0" smtClean="0"/>
              <a:t>Poznáš tyto listnaté stromy?</a:t>
            </a:r>
            <a:endParaRPr lang="cs-CZ" b="1" dirty="0"/>
          </a:p>
        </p:txBody>
      </p:sp>
      <p:pic>
        <p:nvPicPr>
          <p:cNvPr id="6" name="Obrázek 5" descr="39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5140" y="1285860"/>
            <a:ext cx="1857388" cy="2405079"/>
          </a:xfrm>
          <a:prstGeom prst="roundRect">
            <a:avLst/>
          </a:prstGeom>
        </p:spPr>
      </p:pic>
      <p:pic>
        <p:nvPicPr>
          <p:cNvPr id="7" name="Obrázek 6" descr="384.JPG"/>
          <p:cNvPicPr>
            <a:picLocks noChangeAspect="1"/>
          </p:cNvPicPr>
          <p:nvPr/>
        </p:nvPicPr>
        <p:blipFill>
          <a:blip r:embed="rId5" cstate="print"/>
          <a:srcRect l="24107"/>
          <a:stretch>
            <a:fillRect/>
          </a:stretch>
        </p:blipFill>
        <p:spPr>
          <a:xfrm>
            <a:off x="4500562" y="1285860"/>
            <a:ext cx="2024076" cy="2428892"/>
          </a:xfrm>
          <a:prstGeom prst="roundRect">
            <a:avLst/>
          </a:prstGeom>
        </p:spPr>
      </p:pic>
      <p:pic>
        <p:nvPicPr>
          <p:cNvPr id="9" name="Obrázek 8" descr="Potštejn K1 018.jpg"/>
          <p:cNvPicPr>
            <a:picLocks noChangeAspect="1"/>
          </p:cNvPicPr>
          <p:nvPr/>
        </p:nvPicPr>
        <p:blipFill>
          <a:blip r:embed="rId6" cstate="print"/>
          <a:srcRect l="24325" r="5405"/>
          <a:stretch>
            <a:fillRect/>
          </a:stretch>
        </p:blipFill>
        <p:spPr>
          <a:xfrm>
            <a:off x="6715140" y="3857628"/>
            <a:ext cx="1857388" cy="2382141"/>
          </a:xfrm>
          <a:prstGeom prst="roundRect">
            <a:avLst/>
          </a:prstGeom>
        </p:spPr>
      </p:pic>
      <p:pic>
        <p:nvPicPr>
          <p:cNvPr id="13" name="Obrázek 12" descr="RIMG5387.JPG"/>
          <p:cNvPicPr>
            <a:picLocks noChangeAspect="1"/>
          </p:cNvPicPr>
          <p:nvPr/>
        </p:nvPicPr>
        <p:blipFill>
          <a:blip r:embed="rId7" cstate="print"/>
          <a:srcRect l="15686" t="47059" r="25490" b="23529"/>
          <a:stretch>
            <a:fillRect/>
          </a:stretch>
        </p:blipFill>
        <p:spPr>
          <a:xfrm>
            <a:off x="500034" y="1285860"/>
            <a:ext cx="3000396" cy="2428892"/>
          </a:xfrm>
          <a:prstGeom prst="roundRect">
            <a:avLst/>
          </a:prstGeom>
        </p:spPr>
      </p:pic>
      <p:pic>
        <p:nvPicPr>
          <p:cNvPr id="12" name="Obrázek 11" descr="DSC08322.JPG"/>
          <p:cNvPicPr>
            <a:picLocks noChangeAspect="1"/>
          </p:cNvPicPr>
          <p:nvPr/>
        </p:nvPicPr>
        <p:blipFill>
          <a:blip r:embed="rId8" cstate="print"/>
          <a:srcRect l="40407" t="12016" r="17732" b="25193"/>
          <a:stretch>
            <a:fillRect/>
          </a:stretch>
        </p:blipFill>
        <p:spPr>
          <a:xfrm rot="5400000">
            <a:off x="750067" y="3536157"/>
            <a:ext cx="2500330" cy="3000396"/>
          </a:xfrm>
          <a:prstGeom prst="roundRect">
            <a:avLst/>
          </a:prstGeom>
        </p:spPr>
      </p:pic>
      <p:pic>
        <p:nvPicPr>
          <p:cNvPr id="14" name="Obrázek 13" descr="DSC0185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500562" y="3857628"/>
            <a:ext cx="2071702" cy="2428868"/>
          </a:xfrm>
          <a:prstGeom prst="roundRect">
            <a:avLst/>
          </a:prstGeom>
        </p:spPr>
      </p:pic>
      <p:sp>
        <p:nvSpPr>
          <p:cNvPr id="15" name="Zaoblený obdélník 14"/>
          <p:cNvSpPr/>
          <p:nvPr/>
        </p:nvSpPr>
        <p:spPr>
          <a:xfrm>
            <a:off x="3428992" y="1857364"/>
            <a:ext cx="1071570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Jírovec maďal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428992" y="2643182"/>
            <a:ext cx="1214446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Bříza bělokorá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071802" y="5643578"/>
            <a:ext cx="1785950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Liliovník tulipánokvětý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500430" y="3429000"/>
            <a:ext cx="1071570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Javor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500430" y="4143380"/>
            <a:ext cx="1071570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Lípa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500430" y="4929198"/>
            <a:ext cx="1071570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Dub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Poznáš živočichy smíšených lesů?</a:t>
            </a:r>
            <a:endParaRPr lang="cs-CZ" b="1" dirty="0"/>
          </a:p>
        </p:txBody>
      </p:sp>
      <p:pic>
        <p:nvPicPr>
          <p:cNvPr id="10" name="Zástupný symbol pro obsah 9" descr="50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563" t="4167" r="14062"/>
          <a:stretch>
            <a:fillRect/>
          </a:stretch>
        </p:blipFill>
        <p:spPr>
          <a:xfrm>
            <a:off x="2285984" y="1214422"/>
            <a:ext cx="6215106" cy="5143536"/>
          </a:xfrm>
          <a:prstGeom prst="round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500034" y="1357298"/>
            <a:ext cx="1500198" cy="5715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J - - - 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2214554"/>
            <a:ext cx="1500198" cy="5715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 - - - C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0034" y="3071810"/>
            <a:ext cx="1500198" cy="5715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J- Z- V- C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00034" y="3857628"/>
            <a:ext cx="1500198" cy="7143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 - - - E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divoké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00034" y="4714884"/>
            <a:ext cx="1500198" cy="5715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L - - - 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0034" y="5572140"/>
            <a:ext cx="1500198" cy="6429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L - - - - E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kolčava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11" name="Obrázek 10" descr="568.JPG"/>
          <p:cNvPicPr>
            <a:picLocks noChangeAspect="1"/>
          </p:cNvPicPr>
          <p:nvPr/>
        </p:nvPicPr>
        <p:blipFill>
          <a:blip r:embed="rId4" cstate="print"/>
          <a:srcRect l="21875" t="14583" r="10156" b="2083"/>
          <a:stretch>
            <a:fillRect/>
          </a:stretch>
        </p:blipFill>
        <p:spPr>
          <a:xfrm>
            <a:off x="2285984" y="1214422"/>
            <a:ext cx="6215106" cy="5189519"/>
          </a:xfrm>
          <a:prstGeom prst="roundRect">
            <a:avLst/>
          </a:prstGeom>
        </p:spPr>
      </p:pic>
      <p:pic>
        <p:nvPicPr>
          <p:cNvPr id="12" name="Obrázek 11" descr="100-0030_IMG.JPG"/>
          <p:cNvPicPr>
            <a:picLocks noChangeAspect="1"/>
          </p:cNvPicPr>
          <p:nvPr/>
        </p:nvPicPr>
        <p:blipFill>
          <a:blip r:embed="rId5" cstate="print"/>
          <a:srcRect l="11548" t="6054" r="4681" b="9717"/>
          <a:stretch>
            <a:fillRect/>
          </a:stretch>
        </p:blipFill>
        <p:spPr>
          <a:xfrm>
            <a:off x="2285984" y="1214422"/>
            <a:ext cx="6286544" cy="5143536"/>
          </a:xfrm>
          <a:prstGeom prst="roundRect">
            <a:avLst/>
          </a:prstGeom>
        </p:spPr>
      </p:pic>
      <p:pic>
        <p:nvPicPr>
          <p:cNvPr id="14" name="Obrázek 13" descr="DSC00092.JPG"/>
          <p:cNvPicPr>
            <a:picLocks noChangeAspect="1"/>
          </p:cNvPicPr>
          <p:nvPr/>
        </p:nvPicPr>
        <p:blipFill>
          <a:blip r:embed="rId6" cstate="print"/>
          <a:srcRect t="19791" r="13281" b="15625"/>
          <a:stretch>
            <a:fillRect/>
          </a:stretch>
        </p:blipFill>
        <p:spPr>
          <a:xfrm>
            <a:off x="2214546" y="1214422"/>
            <a:ext cx="6429420" cy="5214974"/>
          </a:xfrm>
          <a:prstGeom prst="round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JEHLIČNATÉ LESY</a:t>
            </a:r>
            <a:endParaRPr lang="cs-CZ" b="1" dirty="0"/>
          </a:p>
        </p:txBody>
      </p:sp>
      <p:pic>
        <p:nvPicPr>
          <p:cNvPr id="4" name="Zástupný symbol pro obsah 3" descr="Krkonoše 03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9078" t="-632"/>
          <a:stretch>
            <a:fillRect/>
          </a:stretch>
        </p:blipFill>
        <p:spPr>
          <a:xfrm>
            <a:off x="714348" y="1285860"/>
            <a:ext cx="7715304" cy="5045912"/>
          </a:xfrm>
          <a:prstGeom prst="roundRect">
            <a:avLst/>
          </a:prstGeom>
        </p:spPr>
      </p:pic>
      <p:sp>
        <p:nvSpPr>
          <p:cNvPr id="5" name="Elipsa 4"/>
          <p:cNvSpPr/>
          <p:nvPr/>
        </p:nvSpPr>
        <p:spPr>
          <a:xfrm>
            <a:off x="4071934" y="1285860"/>
            <a:ext cx="4214842" cy="10001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Najdeme je ve vyšších polohách naší republiky.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500166" y="5357826"/>
            <a:ext cx="4143404" cy="92869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Jaké jehličnaté stromy znáš?</a:t>
            </a:r>
          </a:p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Jak se jmenují jejich plody?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Poznáš tyto jehličnaté stromy?</a:t>
            </a:r>
            <a:endParaRPr lang="cs-CZ" b="1" dirty="0"/>
          </a:p>
        </p:txBody>
      </p:sp>
      <p:pic>
        <p:nvPicPr>
          <p:cNvPr id="4" name="Zástupný symbol pro obsah 3" descr="RIMG101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4746" t="19888" r="12118" b="26447"/>
          <a:stretch>
            <a:fillRect/>
          </a:stretch>
        </p:blipFill>
        <p:spPr>
          <a:xfrm>
            <a:off x="357158" y="1500174"/>
            <a:ext cx="2214578" cy="4500594"/>
          </a:xfrm>
          <a:prstGeom prst="roundRect">
            <a:avLst/>
          </a:prstGeom>
        </p:spPr>
      </p:pic>
      <p:pic>
        <p:nvPicPr>
          <p:cNvPr id="7" name="Obrázek 6" descr="RIMG0328.JPG"/>
          <p:cNvPicPr>
            <a:picLocks noChangeAspect="1"/>
          </p:cNvPicPr>
          <p:nvPr/>
        </p:nvPicPr>
        <p:blipFill>
          <a:blip r:embed="rId4" cstate="print"/>
          <a:srcRect t="26041" r="76206" b="9375"/>
          <a:stretch>
            <a:fillRect/>
          </a:stretch>
        </p:blipFill>
        <p:spPr>
          <a:xfrm>
            <a:off x="6786578" y="1500174"/>
            <a:ext cx="2000264" cy="4500594"/>
          </a:xfrm>
          <a:prstGeom prst="roundRect">
            <a:avLst/>
          </a:prstGeom>
        </p:spPr>
      </p:pic>
      <p:pic>
        <p:nvPicPr>
          <p:cNvPr id="8" name="Obrázek 7" descr="DSC078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491336" y="2723714"/>
            <a:ext cx="4518782" cy="2071702"/>
          </a:xfrm>
          <a:prstGeom prst="roundRect">
            <a:avLst/>
          </a:prstGeom>
        </p:spPr>
      </p:pic>
      <p:pic>
        <p:nvPicPr>
          <p:cNvPr id="9" name="Obrázek 8" descr="Krkonoše 09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7422" y="1500174"/>
            <a:ext cx="2357454" cy="4500594"/>
          </a:xfrm>
          <a:prstGeom prst="roundRect">
            <a:avLst/>
          </a:prstGeom>
        </p:spPr>
      </p:pic>
      <p:pic>
        <p:nvPicPr>
          <p:cNvPr id="10" name="Obrázek 9" descr="DSC0016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20" y="500042"/>
            <a:ext cx="8643998" cy="5929354"/>
          </a:xfrm>
          <a:prstGeom prst="round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Pojmenuj živočichy jehličnatých lesů:</a:t>
            </a:r>
            <a:endParaRPr lang="cs-CZ" b="1" dirty="0"/>
          </a:p>
        </p:txBody>
      </p:sp>
      <p:pic>
        <p:nvPicPr>
          <p:cNvPr id="4" name="Zástupný symbol pro obsah 3" descr="IMG_006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19787" t="11405" r="14294" b="28170"/>
          <a:stretch>
            <a:fillRect/>
          </a:stretch>
        </p:blipFill>
        <p:spPr>
          <a:xfrm>
            <a:off x="571472" y="1214422"/>
            <a:ext cx="3929091" cy="270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Obrázek 5" descr="DSC00262.JPG"/>
          <p:cNvPicPr>
            <a:picLocks noChangeAspect="1"/>
          </p:cNvPicPr>
          <p:nvPr/>
        </p:nvPicPr>
        <p:blipFill>
          <a:blip r:embed="rId5" cstate="print"/>
          <a:srcRect l="26562" t="16666" r="10937" b="28125"/>
          <a:stretch>
            <a:fillRect/>
          </a:stretch>
        </p:blipFill>
        <p:spPr>
          <a:xfrm>
            <a:off x="4572000" y="1214422"/>
            <a:ext cx="4071966" cy="2786082"/>
          </a:xfrm>
          <a:prstGeom prst="rect">
            <a:avLst/>
          </a:prstGeom>
          <a:ln w="190500" cap="sq">
            <a:solidFill>
              <a:schemeClr val="accent6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Obrázek 6" descr="DSC00276.JPG"/>
          <p:cNvPicPr>
            <a:picLocks noChangeAspect="1"/>
          </p:cNvPicPr>
          <p:nvPr/>
        </p:nvPicPr>
        <p:blipFill>
          <a:blip r:embed="rId6" cstate="print"/>
          <a:srcRect l="12500" t="18750" r="10156" b="4166"/>
          <a:stretch>
            <a:fillRect/>
          </a:stretch>
        </p:blipFill>
        <p:spPr>
          <a:xfrm>
            <a:off x="3143240" y="3786190"/>
            <a:ext cx="5500726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 descr="DSC02894.JPG"/>
          <p:cNvPicPr>
            <a:picLocks noChangeAspect="1"/>
          </p:cNvPicPr>
          <p:nvPr/>
        </p:nvPicPr>
        <p:blipFill>
          <a:blip r:embed="rId7" cstate="print"/>
          <a:srcRect l="35417" t="33333" r="26042" b="23611"/>
          <a:stretch>
            <a:fillRect/>
          </a:stretch>
        </p:blipFill>
        <p:spPr>
          <a:xfrm>
            <a:off x="571472" y="3786190"/>
            <a:ext cx="2428892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Zaoblený obdélník 8"/>
          <p:cNvSpPr/>
          <p:nvPr/>
        </p:nvSpPr>
        <p:spPr>
          <a:xfrm>
            <a:off x="2928926" y="6143644"/>
            <a:ext cx="1857388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Medvěd hnědý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357290" y="6143644"/>
            <a:ext cx="157163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Vlk obecný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786314" y="614364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Veverka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072198" y="6143644"/>
            <a:ext cx="1500198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Los evropský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trips dir="ru"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  <p:bldP spid="10" grpId="0" build="allAtOnce" animBg="1"/>
      <p:bldP spid="11" grpId="0" build="allAtOnce" animBg="1"/>
      <p:bldP spid="12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MÍRNÝ PÁS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  <a:solidFill>
            <a:srgbClr val="9FFD41"/>
          </a:solidFill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teplota zde není příliš vysoká ani nízká</a:t>
            </a:r>
          </a:p>
          <a:p>
            <a:r>
              <a:rPr lang="cs-CZ" b="1" dirty="0" smtClean="0"/>
              <a:t>střídají se zde 4 roční období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b="1" dirty="0" smtClean="0"/>
              <a:t>Druhy krajin:</a:t>
            </a:r>
          </a:p>
          <a:p>
            <a:r>
              <a:rPr lang="cs-CZ" b="1" dirty="0" smtClean="0"/>
              <a:t>stepi</a:t>
            </a:r>
            <a:r>
              <a:rPr lang="cs-CZ" dirty="0" smtClean="0"/>
              <a:t> (rozlehlé pláně porostlé trávou),</a:t>
            </a:r>
          </a:p>
          <a:p>
            <a:r>
              <a:rPr lang="cs-CZ" b="1" dirty="0" smtClean="0"/>
              <a:t>listnaté a smíšené lesy </a:t>
            </a:r>
            <a:r>
              <a:rPr lang="cs-CZ" dirty="0" smtClean="0"/>
              <a:t>(teplejší oblasti)</a:t>
            </a:r>
          </a:p>
          <a:p>
            <a:r>
              <a:rPr lang="cs-CZ" b="1" dirty="0" smtClean="0"/>
              <a:t>jehličnaté lesy </a:t>
            </a:r>
            <a:r>
              <a:rPr lang="cs-CZ" dirty="0" smtClean="0"/>
              <a:t>(chladnější oblasti)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r>
              <a:rPr lang="cs-CZ" b="1" dirty="0" smtClean="0"/>
              <a:t>Rostliny:                              Živočichové:</a:t>
            </a:r>
          </a:p>
          <a:p>
            <a:pPr>
              <a:buNone/>
            </a:pPr>
            <a:r>
              <a:rPr lang="cs-CZ" dirty="0" smtClean="0"/>
              <a:t>    (doplň podle učebnice)</a:t>
            </a:r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r>
              <a:rPr lang="cs-CZ" sz="3400" dirty="0" smtClean="0"/>
              <a:t>Vlastní fotografie</a:t>
            </a:r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392</Words>
  <Application>Microsoft Office PowerPoint</Application>
  <PresentationFormat>Předvádění na obrazovce (4:3)</PresentationFormat>
  <Paragraphs>77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MÍRNÝ  PÁS</vt:lpstr>
      <vt:lpstr>Opakujeme:</vt:lpstr>
      <vt:lpstr>MÍRNÝ PODNEBNÝ PÁS</vt:lpstr>
      <vt:lpstr>Označ krajiny typické pro mírný pás:</vt:lpstr>
      <vt:lpstr>STEPI jsou rozlehlé pláně porostlé převážně trávou. Spadne tu velmi málo srážek.</vt:lpstr>
      <vt:lpstr>Živočichové stepi</vt:lpstr>
      <vt:lpstr>LISTNATÉ A SMÍŠENÉ LESY</vt:lpstr>
      <vt:lpstr>Poznáš tyto listnaté stromy?</vt:lpstr>
      <vt:lpstr>Poznáš živočichy smíšených lesů?</vt:lpstr>
      <vt:lpstr>JEHLIČNATÉ LESY</vt:lpstr>
      <vt:lpstr>Poznáš tyto jehličnaté stromy?</vt:lpstr>
      <vt:lpstr>Pojmenuj živočichy jehličnatých lesů:</vt:lpstr>
      <vt:lpstr>MÍRNÝ PÁS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Dum</cp:lastModifiedBy>
  <cp:revision>32</cp:revision>
  <dcterms:created xsi:type="dcterms:W3CDTF">2011-06-26T13:23:20Z</dcterms:created>
  <dcterms:modified xsi:type="dcterms:W3CDTF">2014-07-11T12:21:46Z</dcterms:modified>
</cp:coreProperties>
</file>