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1" r:id="rId10"/>
    <p:sldId id="264" r:id="rId11"/>
    <p:sldId id="265" r:id="rId12"/>
    <p:sldId id="266" r:id="rId13"/>
    <p:sldId id="267" r:id="rId14"/>
    <p:sldId id="272" r:id="rId15"/>
    <p:sldId id="268" r:id="rId16"/>
    <p:sldId id="269" r:id="rId17"/>
    <p:sldId id="270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00"/>
    <a:srgbClr val="FF9900"/>
    <a:srgbClr val="663300"/>
    <a:srgbClr val="894400"/>
    <a:srgbClr val="A45100"/>
    <a:srgbClr val="B75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662" autoAdjust="0"/>
  </p:normalViewPr>
  <p:slideViewPr>
    <p:cSldViewPr>
      <p:cViewPr varScale="1">
        <p:scale>
          <a:sx n="70" d="100"/>
          <a:sy n="70" d="100"/>
        </p:scale>
        <p:origin x="-82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avoúhlý trojúhelní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grpSp>
        <p:nvGrpSpPr>
          <p:cNvPr id="2" name="Skupin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Volný tvar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Volný tvar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Volný tvar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Přímá spojovací čára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78BC2FC-3BF7-4B21-8833-2950182833C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A92CFD-D183-4635-BDA3-E2750D64E59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071156-64E1-49E0-AE9D-510DC809DCC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C39BD0-A756-4FD1-8BC5-29D15FEC60B9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7DBE8E-3EB7-4020-87E2-DFB805646A7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Dvojitá šipk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vojitá šipk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24193D-0050-49C1-9CB9-274E56DB77C3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9C0355-6B40-4509-B980-DCA15BCD05E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8A58E8-80B8-48D4-AFB8-017675CB57B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2EB00F-CA9E-4DEC-8856-2E0A644CD8E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7431F5-CFC7-4219-A281-1E9A6E27317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42B751F-425E-41FC-B158-957525B9BCE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Pravoúhlý trojúhelní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Přímá spojovací čára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vojitá šipk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vojitá šipk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olný tvar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Volný tvar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Pravoúhlý trojúhelní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Přímá spojovací čára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42C481D-4CB3-4F95-B77B-4165B0F44B9B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000240"/>
            <a:ext cx="7772400" cy="2000264"/>
          </a:xfrm>
        </p:spPr>
        <p:txBody>
          <a:bodyPr/>
          <a:lstStyle/>
          <a:p>
            <a:r>
              <a:rPr lang="cs-CZ" dirty="0"/>
              <a:t>Jak dobře zvládnout prezentaci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4000503"/>
            <a:ext cx="7772400" cy="810807"/>
          </a:xfrm>
        </p:spPr>
        <p:txBody>
          <a:bodyPr/>
          <a:lstStyle/>
          <a:p>
            <a:r>
              <a:rPr lang="cs-CZ" dirty="0" smtClean="0"/>
              <a:t>Marta Sojková</a:t>
            </a:r>
            <a:endParaRPr lang="cs-CZ" dirty="0"/>
          </a:p>
        </p:txBody>
      </p:sp>
      <p:pic>
        <p:nvPicPr>
          <p:cNvPr id="6" name="Picture 2" descr="E:\dumy\logo_barev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0"/>
            <a:ext cx="8376408" cy="183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startovní signál</a:t>
            </a:r>
          </a:p>
          <a:p>
            <a:r>
              <a:rPr lang="cs-CZ" dirty="0" smtClean="0"/>
              <a:t>uvítání</a:t>
            </a:r>
          </a:p>
          <a:p>
            <a:r>
              <a:rPr lang="cs-CZ" dirty="0" smtClean="0"/>
              <a:t>první dojem je, co si o nás lidé zapamatují a poslední, co zapomenou</a:t>
            </a:r>
            <a:endParaRPr lang="cs-CZ" dirty="0"/>
          </a:p>
          <a:p>
            <a:r>
              <a:rPr lang="cs-CZ" dirty="0"/>
              <a:t>představení </a:t>
            </a:r>
            <a:r>
              <a:rPr lang="cs-CZ" dirty="0" smtClean="0"/>
              <a:t>sebe</a:t>
            </a:r>
          </a:p>
          <a:p>
            <a:r>
              <a:rPr lang="cs-CZ" dirty="0" smtClean="0"/>
              <a:t>informace </a:t>
            </a:r>
            <a:r>
              <a:rPr lang="cs-CZ" dirty="0"/>
              <a:t>o cílech, obsahu a průběhu prezentace</a:t>
            </a:r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Zahájení</a:t>
            </a:r>
          </a:p>
        </p:txBody>
      </p:sp>
      <p:sp>
        <p:nvSpPr>
          <p:cNvPr id="4403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979613" y="5013325"/>
            <a:ext cx="1079500" cy="431800"/>
          </a:xfrm>
          <a:prstGeom prst="actionButtonBackPrevious">
            <a:avLst/>
          </a:prstGeom>
          <a:solidFill>
            <a:schemeClr val="accent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uiExpand="1" build="p" autoUpdateAnimBg="0"/>
      <p:bldP spid="440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postoj</a:t>
            </a:r>
            <a:r>
              <a:rPr lang="cs-CZ" dirty="0" smtClean="0"/>
              <a:t>, </a:t>
            </a:r>
            <a:r>
              <a:rPr lang="cs-CZ" dirty="0" smtClean="0"/>
              <a:t>oči, </a:t>
            </a:r>
            <a:r>
              <a:rPr lang="cs-CZ" dirty="0" smtClean="0"/>
              <a:t>výraz tváře, gestikulace, pohyby těla, zevnějšek, tón hlasu</a:t>
            </a:r>
          </a:p>
          <a:p>
            <a:pPr>
              <a:buNone/>
            </a:pPr>
            <a:endParaRPr lang="cs-CZ" dirty="0" smtClean="0"/>
          </a:p>
          <a:p>
            <a:r>
              <a:rPr lang="cs-CZ" dirty="0" smtClean="0"/>
              <a:t>nesmí </a:t>
            </a:r>
            <a:r>
              <a:rPr lang="cs-CZ" dirty="0"/>
              <a:t>posluchače </a:t>
            </a:r>
            <a:r>
              <a:rPr lang="cs-CZ" dirty="0" smtClean="0"/>
              <a:t>mást</a:t>
            </a:r>
          </a:p>
          <a:p>
            <a:endParaRPr lang="cs-CZ" dirty="0"/>
          </a:p>
          <a:p>
            <a:r>
              <a:rPr lang="cs-CZ" dirty="0" smtClean="0"/>
              <a:t>zvýrazňuje </a:t>
            </a:r>
            <a:r>
              <a:rPr lang="cs-CZ" dirty="0"/>
              <a:t>náš </a:t>
            </a:r>
            <a:r>
              <a:rPr lang="cs-CZ" dirty="0" smtClean="0"/>
              <a:t>výklad</a:t>
            </a:r>
          </a:p>
          <a:p>
            <a:endParaRPr lang="cs-CZ" dirty="0"/>
          </a:p>
          <a:p>
            <a:r>
              <a:rPr lang="cs-CZ" dirty="0" smtClean="0"/>
              <a:t>vyjadřuje, </a:t>
            </a:r>
            <a:r>
              <a:rPr lang="cs-CZ" dirty="0"/>
              <a:t>jak si ceníme posluchačů</a:t>
            </a:r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Řeč těla</a:t>
            </a:r>
          </a:p>
        </p:txBody>
      </p:sp>
      <p:sp>
        <p:nvSpPr>
          <p:cNvPr id="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358082" y="2428868"/>
            <a:ext cx="457200" cy="304800"/>
          </a:xfrm>
          <a:prstGeom prst="actionButtonForwardNex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5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948264" y="5589240"/>
            <a:ext cx="1079500" cy="431800"/>
          </a:xfrm>
          <a:prstGeom prst="actionButtonBackPrevious">
            <a:avLst/>
          </a:prstGeom>
          <a:solidFill>
            <a:schemeClr val="accent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uiExpand="1" build="p" autoUpdateAnimBg="0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stát </a:t>
            </a:r>
            <a:r>
              <a:rPr lang="cs-CZ" dirty="0" smtClean="0"/>
              <a:t>zpříma a uvolněně</a:t>
            </a:r>
            <a:endParaRPr lang="cs-CZ" dirty="0"/>
          </a:p>
          <a:p>
            <a:pPr lvl="1"/>
            <a:r>
              <a:rPr lang="cs-CZ" i="1" dirty="0" smtClean="0"/>
              <a:t>nevypínat hruď</a:t>
            </a:r>
          </a:p>
          <a:p>
            <a:pPr lvl="1"/>
            <a:r>
              <a:rPr lang="cs-CZ" i="1" dirty="0" smtClean="0"/>
              <a:t>nezatahovat bříško</a:t>
            </a:r>
          </a:p>
          <a:p>
            <a:pPr lvl="1"/>
            <a:r>
              <a:rPr lang="cs-CZ" i="1" dirty="0" smtClean="0"/>
              <a:t>nevystrkovat bradu</a:t>
            </a:r>
          </a:p>
          <a:p>
            <a:pPr lvl="1"/>
            <a:r>
              <a:rPr lang="cs-CZ" i="1" dirty="0" smtClean="0"/>
              <a:t>nohy mírně rozkročené</a:t>
            </a:r>
          </a:p>
          <a:p>
            <a:r>
              <a:rPr lang="cs-CZ" dirty="0" smtClean="0"/>
              <a:t>nepřešlapovat</a:t>
            </a:r>
          </a:p>
          <a:p>
            <a:r>
              <a:rPr lang="cs-CZ" dirty="0" smtClean="0"/>
              <a:t>nekomíhat </a:t>
            </a:r>
            <a:r>
              <a:rPr lang="cs-CZ" dirty="0"/>
              <a:t>hořejškem těla</a:t>
            </a:r>
          </a:p>
          <a:p>
            <a:r>
              <a:rPr lang="cs-CZ" dirty="0"/>
              <a:t>nepředklánět se</a:t>
            </a:r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Držení těla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nedávat </a:t>
            </a:r>
            <a:r>
              <a:rPr lang="cs-CZ" dirty="0"/>
              <a:t>ruce za </a:t>
            </a:r>
            <a:r>
              <a:rPr lang="cs-CZ" dirty="0" smtClean="0"/>
              <a:t>záda nebo do kapes </a:t>
            </a:r>
            <a:r>
              <a:rPr lang="cs-CZ" sz="2400" i="1" dirty="0" smtClean="0"/>
              <a:t>(sklíčenost, </a:t>
            </a:r>
            <a:r>
              <a:rPr lang="cs-CZ" sz="2400" i="1" dirty="0" smtClean="0"/>
              <a:t>deprese)</a:t>
            </a:r>
          </a:p>
          <a:p>
            <a:endParaRPr lang="cs-CZ" sz="2400" i="1" dirty="0"/>
          </a:p>
          <a:p>
            <a:r>
              <a:rPr lang="cs-CZ" dirty="0"/>
              <a:t>nekřížit </a:t>
            </a:r>
            <a:r>
              <a:rPr lang="cs-CZ" dirty="0"/>
              <a:t>je, nekroutit, nespojovat </a:t>
            </a:r>
            <a:r>
              <a:rPr lang="cs-CZ" dirty="0"/>
              <a:t>před </a:t>
            </a:r>
            <a:r>
              <a:rPr lang="cs-CZ" dirty="0"/>
              <a:t>tělem </a:t>
            </a:r>
            <a:r>
              <a:rPr lang="cs-CZ" sz="2000" dirty="0" smtClean="0"/>
              <a:t>(</a:t>
            </a:r>
            <a:r>
              <a:rPr lang="cs-CZ" sz="2400" i="1" dirty="0" smtClean="0"/>
              <a:t>plachost, nízké sebevědomí</a:t>
            </a:r>
            <a:r>
              <a:rPr lang="cs-CZ" sz="2400" i="1" dirty="0" smtClean="0"/>
              <a:t>)</a:t>
            </a:r>
          </a:p>
          <a:p>
            <a:endParaRPr lang="cs-CZ" sz="2400" i="1" dirty="0" smtClean="0"/>
          </a:p>
          <a:p>
            <a:r>
              <a:rPr lang="cs-CZ" dirty="0"/>
              <a:t>nespínat </a:t>
            </a:r>
            <a:r>
              <a:rPr lang="cs-CZ" dirty="0"/>
              <a:t>jako k </a:t>
            </a:r>
            <a:r>
              <a:rPr lang="cs-CZ" dirty="0" smtClean="0"/>
              <a:t>modlitbě</a:t>
            </a:r>
            <a:endParaRPr lang="cs-CZ" dirty="0"/>
          </a:p>
          <a:p>
            <a:endParaRPr lang="cs-CZ" sz="2800" dirty="0" smtClean="0"/>
          </a:p>
          <a:p>
            <a:r>
              <a:rPr lang="cs-CZ" dirty="0"/>
              <a:t>ruce v bok také ne </a:t>
            </a:r>
            <a:r>
              <a:rPr lang="cs-CZ" sz="2400" i="1" dirty="0" smtClean="0"/>
              <a:t>(agrese, zlost</a:t>
            </a:r>
            <a:r>
              <a:rPr lang="cs-CZ" sz="2400" i="1" dirty="0" smtClean="0"/>
              <a:t>)</a:t>
            </a:r>
          </a:p>
          <a:p>
            <a:endParaRPr lang="cs-CZ" sz="2400" i="1" dirty="0" smtClean="0"/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Co s rukama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162467"/>
          </a:xfrm>
        </p:spPr>
        <p:txBody>
          <a:bodyPr/>
          <a:lstStyle/>
          <a:p>
            <a:r>
              <a:rPr lang="cs-CZ" sz="2800" dirty="0"/>
              <a:t>je dobré mít výchozí pozici</a:t>
            </a:r>
          </a:p>
          <a:p>
            <a:pPr lvl="1"/>
            <a:r>
              <a:rPr lang="cs-CZ" sz="2400" i="1" dirty="0"/>
              <a:t>dlaně spočívají volně vložené na sebe před </a:t>
            </a:r>
            <a:r>
              <a:rPr lang="cs-CZ" sz="2400" i="1" dirty="0" smtClean="0"/>
              <a:t>tělem</a:t>
            </a:r>
          </a:p>
          <a:p>
            <a:pPr lvl="1"/>
            <a:endParaRPr lang="cs-CZ" sz="2400" i="1" dirty="0"/>
          </a:p>
          <a:p>
            <a:r>
              <a:rPr lang="cs-CZ" sz="2400" dirty="0" smtClean="0"/>
              <a:t>položit </a:t>
            </a:r>
            <a:r>
              <a:rPr lang="cs-CZ" sz="2400" dirty="0"/>
              <a:t>ruce volně na okraj řečnického </a:t>
            </a:r>
            <a:r>
              <a:rPr lang="cs-CZ" sz="2400" dirty="0" smtClean="0"/>
              <a:t>pultu</a:t>
            </a:r>
          </a:p>
          <a:p>
            <a:endParaRPr lang="cs-CZ" sz="2400" dirty="0"/>
          </a:p>
          <a:p>
            <a:r>
              <a:rPr lang="cs-CZ" sz="2400" dirty="0" smtClean="0"/>
              <a:t>postoj si vyzkoušejte doma před zrcadlem</a:t>
            </a:r>
            <a:endParaRPr lang="cs-CZ" sz="2400" dirty="0"/>
          </a:p>
          <a:p>
            <a:endParaRPr lang="cs-CZ" sz="2400" dirty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Co s rukama</a:t>
            </a:r>
          </a:p>
        </p:txBody>
      </p:sp>
    </p:spTree>
    <p:extLst>
      <p:ext uri="{BB962C8B-B14F-4D97-AF65-F5344CB8AC3E}">
        <p14:creationId xmlns:p14="http://schemas.microsoft.com/office/powerpoint/2010/main" val="342019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43050"/>
            <a:ext cx="8229600" cy="4364241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nedívat se dolů </a:t>
            </a:r>
            <a:r>
              <a:rPr lang="cs-CZ" dirty="0" smtClean="0"/>
              <a:t>ani </a:t>
            </a:r>
            <a:r>
              <a:rPr lang="cs-CZ" dirty="0" smtClean="0"/>
              <a:t>do </a:t>
            </a:r>
            <a:r>
              <a:rPr lang="cs-CZ" dirty="0" smtClean="0"/>
              <a:t>stropu</a:t>
            </a:r>
          </a:p>
          <a:p>
            <a:endParaRPr lang="cs-CZ" dirty="0" smtClean="0"/>
          </a:p>
          <a:p>
            <a:r>
              <a:rPr lang="cs-CZ" dirty="0" smtClean="0"/>
              <a:t>vždy </a:t>
            </a:r>
            <a:r>
              <a:rPr lang="cs-CZ" dirty="0"/>
              <a:t>se dívat do </a:t>
            </a:r>
            <a:r>
              <a:rPr lang="cs-CZ" dirty="0" smtClean="0"/>
              <a:t>publika</a:t>
            </a:r>
          </a:p>
          <a:p>
            <a:endParaRPr lang="cs-CZ" dirty="0"/>
          </a:p>
          <a:p>
            <a:r>
              <a:rPr lang="cs-CZ" dirty="0"/>
              <a:t>navazovat </a:t>
            </a:r>
            <a:r>
              <a:rPr lang="cs-CZ" dirty="0" smtClean="0"/>
              <a:t>oční kontakt </a:t>
            </a:r>
            <a:r>
              <a:rPr lang="cs-CZ" dirty="0"/>
              <a:t>s jednotlivými </a:t>
            </a:r>
            <a:r>
              <a:rPr lang="cs-CZ" dirty="0" smtClean="0"/>
              <a:t>posluchači</a:t>
            </a:r>
          </a:p>
          <a:p>
            <a:endParaRPr lang="cs-CZ" dirty="0"/>
          </a:p>
          <a:p>
            <a:r>
              <a:rPr lang="cs-CZ" dirty="0" smtClean="0"/>
              <a:t>při čtení občas </a:t>
            </a:r>
            <a:r>
              <a:rPr lang="cs-CZ" dirty="0"/>
              <a:t>vzhlédnout zpět k </a:t>
            </a:r>
            <a:r>
              <a:rPr lang="cs-CZ" dirty="0" smtClean="0"/>
              <a:t>publiku</a:t>
            </a:r>
          </a:p>
          <a:p>
            <a:pPr lvl="1"/>
            <a:r>
              <a:rPr lang="cs-CZ" i="1" dirty="0" smtClean="0"/>
              <a:t>nemhouřit ani si nemnout oči</a:t>
            </a:r>
          </a:p>
          <a:p>
            <a:pPr lvl="1"/>
            <a:r>
              <a:rPr lang="cs-CZ" i="1" dirty="0" smtClean="0"/>
              <a:t>pozor na brýle</a:t>
            </a:r>
          </a:p>
          <a:p>
            <a:endParaRPr lang="cs-CZ" dirty="0"/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Kam s pohledem</a:t>
            </a:r>
          </a:p>
        </p:txBody>
      </p:sp>
      <p:sp>
        <p:nvSpPr>
          <p:cNvPr id="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00760" y="5857892"/>
            <a:ext cx="1079500" cy="431800"/>
          </a:xfrm>
          <a:prstGeom prst="actionButtonBackPrevious">
            <a:avLst/>
          </a:prstGeom>
          <a:solidFill>
            <a:schemeClr val="accent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2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2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uild="p" autoUpdateAnimBg="0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cs-CZ" sz="2800" dirty="0"/>
              <a:t>ne stále stejná, je nutné je obměňovat</a:t>
            </a:r>
          </a:p>
          <a:p>
            <a:r>
              <a:rPr lang="cs-CZ" sz="2800" dirty="0"/>
              <a:t>je dobré si gesta dopředu připravit</a:t>
            </a:r>
          </a:p>
          <a:p>
            <a:pPr lvl="1"/>
            <a:r>
              <a:rPr lang="cs-CZ" sz="2400" i="1" dirty="0"/>
              <a:t>demonstrovat na prstech výčet bodů</a:t>
            </a:r>
          </a:p>
          <a:p>
            <a:pPr lvl="1"/>
            <a:r>
              <a:rPr lang="cs-CZ" sz="2400" i="1" dirty="0"/>
              <a:t>rozevřít náruč pokud se jedná o něco úžasného</a:t>
            </a:r>
          </a:p>
          <a:p>
            <a:pPr lvl="1"/>
            <a:r>
              <a:rPr lang="cs-CZ" sz="2400" i="1" dirty="0"/>
              <a:t>popojít k publiku – pokud se jim chcete přiblížit apod.</a:t>
            </a:r>
          </a:p>
          <a:p>
            <a:r>
              <a:rPr lang="cs-CZ" sz="2800" dirty="0"/>
              <a:t>musím se při nich cítit </a:t>
            </a:r>
            <a:r>
              <a:rPr lang="cs-CZ" sz="2800" dirty="0" smtClean="0"/>
              <a:t>dobře</a:t>
            </a:r>
          </a:p>
          <a:p>
            <a:r>
              <a:rPr lang="cs-CZ" sz="2800" dirty="0" smtClean="0"/>
              <a:t>pozor na mimiku obličeje</a:t>
            </a:r>
            <a:endParaRPr lang="cs-CZ" sz="2800" dirty="0"/>
          </a:p>
          <a:p>
            <a:r>
              <a:rPr lang="cs-CZ" sz="2800" dirty="0" smtClean="0"/>
              <a:t>důležité je oblečení </a:t>
            </a:r>
            <a:r>
              <a:rPr lang="cs-CZ" sz="2400" i="1" dirty="0" smtClean="0"/>
              <a:t>(čistota a patřičnost)</a:t>
            </a:r>
            <a:endParaRPr lang="cs-CZ" sz="2400" i="1" dirty="0"/>
          </a:p>
        </p:txBody>
      </p:sp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Gesta</a:t>
            </a:r>
          </a:p>
        </p:txBody>
      </p:sp>
      <p:sp>
        <p:nvSpPr>
          <p:cNvPr id="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00760" y="5857892"/>
            <a:ext cx="1079500" cy="431800"/>
          </a:xfrm>
          <a:prstGeom prst="actionButtonBackPrevious">
            <a:avLst/>
          </a:prstGeom>
          <a:solidFill>
            <a:schemeClr val="accent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p" autoUpdateAnimBg="0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132856"/>
            <a:ext cx="8229600" cy="387443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cs-CZ" dirty="0" err="1"/>
              <a:t>Nöllke</a:t>
            </a:r>
            <a:r>
              <a:rPr lang="cs-CZ" dirty="0"/>
              <a:t> C.: Umění prezentace, </a:t>
            </a:r>
            <a:r>
              <a:rPr lang="cs-CZ" dirty="0" err="1"/>
              <a:t>Grada</a:t>
            </a:r>
            <a:r>
              <a:rPr lang="cs-CZ" dirty="0"/>
              <a:t> </a:t>
            </a:r>
            <a:r>
              <a:rPr lang="cs-CZ" dirty="0" err="1"/>
              <a:t>Publishing</a:t>
            </a:r>
            <a:r>
              <a:rPr lang="cs-CZ" dirty="0"/>
              <a:t>, Praha </a:t>
            </a:r>
            <a:r>
              <a:rPr lang="cs-CZ" dirty="0" smtClean="0"/>
              <a:t>2003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cs-CZ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cs-CZ" dirty="0" err="1" smtClean="0"/>
              <a:t>Schott</a:t>
            </a:r>
            <a:r>
              <a:rPr lang="cs-CZ" dirty="0" smtClean="0"/>
              <a:t> B.: Jednání, </a:t>
            </a:r>
            <a:r>
              <a:rPr lang="cs-CZ" dirty="0"/>
              <a:t>Jak úspěšně vyjednávat, </a:t>
            </a:r>
            <a:r>
              <a:rPr lang="cs-CZ" dirty="0" err="1"/>
              <a:t>Grada</a:t>
            </a:r>
            <a:r>
              <a:rPr lang="cs-CZ" dirty="0"/>
              <a:t> </a:t>
            </a:r>
            <a:r>
              <a:rPr lang="cs-CZ" dirty="0" err="1"/>
              <a:t>Publishing</a:t>
            </a:r>
            <a:r>
              <a:rPr lang="cs-CZ" dirty="0"/>
              <a:t>, Praha </a:t>
            </a:r>
            <a:r>
              <a:rPr lang="cs-CZ" dirty="0" smtClean="0"/>
              <a:t>2003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cs-CZ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cs-CZ" dirty="0" err="1" smtClean="0"/>
              <a:t>Kunczik</a:t>
            </a:r>
            <a:r>
              <a:rPr lang="cs-CZ" dirty="0" smtClean="0"/>
              <a:t> </a:t>
            </a:r>
            <a:r>
              <a:rPr lang="cs-CZ" dirty="0"/>
              <a:t>M.: Základy masové </a:t>
            </a:r>
            <a:r>
              <a:rPr lang="cs-CZ" dirty="0" smtClean="0"/>
              <a:t>komunikace, UK – vydavatelství Karolinum, </a:t>
            </a:r>
            <a:r>
              <a:rPr lang="cs-CZ" dirty="0" smtClean="0"/>
              <a:t>Praha </a:t>
            </a:r>
            <a:r>
              <a:rPr lang="cs-CZ" dirty="0"/>
              <a:t>1995</a:t>
            </a:r>
            <a:endParaRPr lang="cs-CZ" dirty="0"/>
          </a:p>
          <a:p>
            <a:pPr>
              <a:lnSpc>
                <a:spcPct val="90000"/>
              </a:lnSpc>
            </a:pPr>
            <a:endParaRPr lang="cs-CZ" dirty="0"/>
          </a:p>
          <a:p>
            <a:pPr>
              <a:lnSpc>
                <a:spcPct val="90000"/>
              </a:lnSpc>
            </a:pPr>
            <a:endParaRPr lang="cs-CZ" dirty="0"/>
          </a:p>
          <a:p>
            <a:pPr>
              <a:lnSpc>
                <a:spcPct val="90000"/>
              </a:lnSpc>
            </a:pPr>
            <a:endParaRPr lang="cs-CZ" dirty="0"/>
          </a:p>
          <a:p>
            <a:pPr>
              <a:lnSpc>
                <a:spcPct val="90000"/>
              </a:lnSpc>
            </a:pPr>
            <a:endParaRPr lang="cs-CZ" dirty="0"/>
          </a:p>
          <a:p>
            <a:pPr>
              <a:lnSpc>
                <a:spcPct val="90000"/>
              </a:lnSpc>
            </a:pPr>
            <a:endParaRPr lang="cs-CZ" dirty="0"/>
          </a:p>
          <a:p>
            <a:pPr>
              <a:lnSpc>
                <a:spcPct val="90000"/>
              </a:lnSpc>
            </a:pPr>
            <a:endParaRPr lang="cs-CZ" dirty="0"/>
          </a:p>
          <a:p>
            <a:pPr lvl="1">
              <a:lnSpc>
                <a:spcPct val="90000"/>
              </a:lnSpc>
            </a:pPr>
            <a:endParaRPr lang="cs-CZ" dirty="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Zdroje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sz="2800" dirty="0"/>
              <a:t>důvod vystoupení</a:t>
            </a:r>
          </a:p>
          <a:p>
            <a:r>
              <a:rPr lang="cs-CZ" sz="2800" dirty="0"/>
              <a:t>druh akce</a:t>
            </a:r>
          </a:p>
          <a:p>
            <a:pPr lvl="1"/>
            <a:r>
              <a:rPr lang="cs-CZ" sz="2400" i="1" dirty="0"/>
              <a:t>školení, výuka, prodejní </a:t>
            </a:r>
            <a:r>
              <a:rPr lang="cs-CZ" sz="2400" i="1" dirty="0" smtClean="0"/>
              <a:t>prezentace</a:t>
            </a:r>
          </a:p>
          <a:p>
            <a:pPr lvl="1"/>
            <a:endParaRPr lang="cs-CZ" sz="2400" i="1" dirty="0"/>
          </a:p>
          <a:p>
            <a:r>
              <a:rPr lang="cs-CZ" sz="2800" dirty="0"/>
              <a:t>jak dlouho budu </a:t>
            </a:r>
            <a:r>
              <a:rPr lang="cs-CZ" sz="2800" dirty="0" smtClean="0"/>
              <a:t>prezentovat</a:t>
            </a:r>
          </a:p>
          <a:p>
            <a:endParaRPr lang="cs-CZ" sz="2800" dirty="0"/>
          </a:p>
          <a:p>
            <a:r>
              <a:rPr lang="cs-CZ" sz="2800" dirty="0"/>
              <a:t>kolik celkem je prezentujících</a:t>
            </a:r>
          </a:p>
          <a:p>
            <a:pPr lvl="1"/>
            <a:r>
              <a:rPr lang="cs-CZ" sz="2400" i="1" dirty="0"/>
              <a:t>kdo je přede mnou, kdo za mnou</a:t>
            </a:r>
          </a:p>
          <a:p>
            <a:r>
              <a:rPr lang="cs-CZ" sz="2800" dirty="0"/>
              <a:t> o čem hovoří </a:t>
            </a:r>
            <a:r>
              <a:rPr lang="cs-CZ" sz="2800" dirty="0" smtClean="0"/>
              <a:t>ostatní</a:t>
            </a:r>
          </a:p>
          <a:p>
            <a:endParaRPr lang="cs-CZ" sz="2800" dirty="0"/>
          </a:p>
          <a:p>
            <a:r>
              <a:rPr lang="cs-CZ" sz="2800" dirty="0" smtClean="0"/>
              <a:t>zda bude </a:t>
            </a:r>
            <a:r>
              <a:rPr lang="cs-CZ" sz="2800" dirty="0"/>
              <a:t>závěrečná diskuse</a:t>
            </a: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Co musím znát předem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uiExpand="1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jaké technické vybavení bude k </a:t>
            </a:r>
            <a:r>
              <a:rPr lang="cs-CZ" dirty="0" smtClean="0"/>
              <a:t>dispozici</a:t>
            </a:r>
          </a:p>
          <a:p>
            <a:endParaRPr lang="cs-CZ" dirty="0"/>
          </a:p>
          <a:p>
            <a:r>
              <a:rPr lang="cs-CZ" dirty="0" smtClean="0"/>
              <a:t>v </a:t>
            </a:r>
            <a:r>
              <a:rPr lang="cs-CZ" dirty="0"/>
              <a:t>jakém prostoru se prezentace </a:t>
            </a:r>
            <a:r>
              <a:rPr lang="cs-CZ" dirty="0" smtClean="0"/>
              <a:t>koná</a:t>
            </a:r>
          </a:p>
          <a:p>
            <a:endParaRPr lang="cs-CZ" dirty="0"/>
          </a:p>
          <a:p>
            <a:r>
              <a:rPr lang="cs-CZ" dirty="0" smtClean="0"/>
              <a:t>kde </a:t>
            </a:r>
            <a:r>
              <a:rPr lang="cs-CZ" dirty="0"/>
              <a:t>sedí </a:t>
            </a:r>
            <a:r>
              <a:rPr lang="cs-CZ" dirty="0" smtClean="0"/>
              <a:t>posluchači</a:t>
            </a:r>
          </a:p>
          <a:p>
            <a:endParaRPr lang="cs-CZ" dirty="0" smtClean="0"/>
          </a:p>
          <a:p>
            <a:r>
              <a:rPr lang="cs-CZ" dirty="0" smtClean="0"/>
              <a:t>případně, jestli </a:t>
            </a:r>
            <a:r>
              <a:rPr lang="cs-CZ" dirty="0" smtClean="0"/>
              <a:t>se budou posluchači v průběhu prezentace pohybovat</a:t>
            </a:r>
          </a:p>
          <a:p>
            <a:endParaRPr lang="cs-CZ" dirty="0"/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Prostředí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co očekává od dané </a:t>
            </a:r>
            <a:r>
              <a:rPr lang="cs-CZ" dirty="0" smtClean="0"/>
              <a:t>akce</a:t>
            </a:r>
          </a:p>
          <a:p>
            <a:endParaRPr lang="cs-CZ" dirty="0"/>
          </a:p>
          <a:p>
            <a:r>
              <a:rPr lang="cs-CZ" dirty="0"/>
              <a:t>co očekává od </a:t>
            </a:r>
            <a:r>
              <a:rPr lang="cs-CZ" dirty="0" smtClean="0"/>
              <a:t>Vás</a:t>
            </a:r>
          </a:p>
          <a:p>
            <a:endParaRPr lang="cs-CZ" dirty="0"/>
          </a:p>
          <a:p>
            <a:r>
              <a:rPr lang="cs-CZ" dirty="0"/>
              <a:t>kolik lidí bude </a:t>
            </a:r>
            <a:r>
              <a:rPr lang="cs-CZ" dirty="0" smtClean="0"/>
              <a:t>přítomno</a:t>
            </a:r>
          </a:p>
          <a:p>
            <a:endParaRPr lang="cs-CZ" dirty="0"/>
          </a:p>
          <a:p>
            <a:r>
              <a:rPr lang="cs-CZ" dirty="0"/>
              <a:t>je zde publikum dobrovolně </a:t>
            </a: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Publikum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přesvědčit druhé o svém názoru</a:t>
            </a:r>
          </a:p>
          <a:p>
            <a:r>
              <a:rPr lang="cs-CZ" dirty="0"/>
              <a:t>zprostředkovat poznatky</a:t>
            </a:r>
          </a:p>
          <a:p>
            <a:r>
              <a:rPr lang="cs-CZ" dirty="0"/>
              <a:t>nabídnout pomoc při rozhodování</a:t>
            </a:r>
          </a:p>
          <a:p>
            <a:r>
              <a:rPr lang="cs-CZ" dirty="0"/>
              <a:t>podat zprávu o činnosti</a:t>
            </a:r>
          </a:p>
          <a:p>
            <a:r>
              <a:rPr lang="cs-CZ" dirty="0"/>
              <a:t>probudit zájem o nový výrobek</a:t>
            </a:r>
          </a:p>
          <a:p>
            <a:r>
              <a:rPr lang="cs-CZ" dirty="0"/>
              <a:t>ucházet se o </a:t>
            </a:r>
            <a:r>
              <a:rPr lang="cs-CZ" dirty="0" smtClean="0"/>
              <a:t>porozumění</a:t>
            </a:r>
          </a:p>
          <a:p>
            <a:endParaRPr lang="cs-CZ" dirty="0"/>
          </a:p>
          <a:p>
            <a:r>
              <a:rPr lang="cs-CZ" b="1" dirty="0"/>
              <a:t>cíl si napište</a:t>
            </a: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Cíl vystoupení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cs-CZ" dirty="0"/>
              <a:t>odborné </a:t>
            </a:r>
            <a:r>
              <a:rPr lang="cs-CZ" dirty="0" smtClean="0"/>
              <a:t>informace</a:t>
            </a:r>
          </a:p>
          <a:p>
            <a:pPr>
              <a:lnSpc>
                <a:spcPct val="90000"/>
              </a:lnSpc>
            </a:pPr>
            <a:endParaRPr lang="cs-CZ" dirty="0"/>
          </a:p>
          <a:p>
            <a:pPr>
              <a:lnSpc>
                <a:spcPct val="90000"/>
              </a:lnSpc>
            </a:pPr>
            <a:r>
              <a:rPr lang="cs-CZ" dirty="0"/>
              <a:t>osobní </a:t>
            </a:r>
            <a:r>
              <a:rPr lang="cs-CZ" dirty="0" smtClean="0"/>
              <a:t>zkušenosti</a:t>
            </a:r>
          </a:p>
          <a:p>
            <a:pPr>
              <a:lnSpc>
                <a:spcPct val="90000"/>
              </a:lnSpc>
            </a:pPr>
            <a:endParaRPr lang="cs-CZ" dirty="0"/>
          </a:p>
          <a:p>
            <a:pPr>
              <a:lnSpc>
                <a:spcPct val="90000"/>
              </a:lnSpc>
            </a:pPr>
            <a:r>
              <a:rPr lang="cs-CZ" dirty="0"/>
              <a:t>materiál je třeba vybrat a uspořádat</a:t>
            </a:r>
          </a:p>
          <a:p>
            <a:pPr lvl="1">
              <a:lnSpc>
                <a:spcPct val="90000"/>
              </a:lnSpc>
            </a:pPr>
            <a:r>
              <a:rPr lang="cs-CZ" i="1" dirty="0"/>
              <a:t>s ohledem na cíl</a:t>
            </a:r>
          </a:p>
          <a:p>
            <a:pPr lvl="1">
              <a:lnSpc>
                <a:spcPct val="90000"/>
              </a:lnSpc>
            </a:pPr>
            <a:r>
              <a:rPr lang="cs-CZ" i="1" dirty="0"/>
              <a:t>od obecného ke konkrétnímu</a:t>
            </a:r>
          </a:p>
          <a:p>
            <a:pPr lvl="1">
              <a:lnSpc>
                <a:spcPct val="90000"/>
              </a:lnSpc>
            </a:pPr>
            <a:r>
              <a:rPr lang="cs-CZ" i="1" dirty="0"/>
              <a:t>od účinků k příčinám</a:t>
            </a:r>
          </a:p>
          <a:p>
            <a:pPr lvl="1">
              <a:lnSpc>
                <a:spcPct val="90000"/>
              </a:lnSpc>
            </a:pPr>
            <a:r>
              <a:rPr lang="cs-CZ" i="1" dirty="0"/>
              <a:t>od příjemného k nepříjemnému</a:t>
            </a:r>
          </a:p>
          <a:p>
            <a:pPr lvl="1">
              <a:lnSpc>
                <a:spcPct val="90000"/>
              </a:lnSpc>
            </a:pPr>
            <a:r>
              <a:rPr lang="cs-CZ" i="1" dirty="0"/>
              <a:t>od problémů k jejich řešení</a:t>
            </a: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Shromáždění materiálu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8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8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je potřeba, aby se prezentace </a:t>
            </a:r>
            <a:r>
              <a:rPr lang="cs-CZ" dirty="0" smtClean="0"/>
              <a:t>rozvíjela</a:t>
            </a:r>
          </a:p>
          <a:p>
            <a:endParaRPr lang="cs-CZ" dirty="0"/>
          </a:p>
          <a:p>
            <a:r>
              <a:rPr lang="cs-CZ" dirty="0"/>
              <a:t>každý bod se má opírat o předchozí </a:t>
            </a:r>
            <a:r>
              <a:rPr lang="cs-CZ" dirty="0" smtClean="0"/>
              <a:t>body</a:t>
            </a:r>
          </a:p>
          <a:p>
            <a:endParaRPr lang="cs-CZ" dirty="0"/>
          </a:p>
          <a:p>
            <a:r>
              <a:rPr lang="cs-CZ" dirty="0"/>
              <a:t>nic není možné </a:t>
            </a:r>
            <a:r>
              <a:rPr lang="cs-CZ" dirty="0" smtClean="0"/>
              <a:t>vynechat ani se vracet</a:t>
            </a:r>
            <a:endParaRPr lang="cs-CZ" dirty="0"/>
          </a:p>
          <a:p>
            <a:pPr lvl="1"/>
            <a:r>
              <a:rPr lang="cs-CZ" i="1" dirty="0" smtClean="0"/>
              <a:t>mohu </a:t>
            </a:r>
            <a:r>
              <a:rPr lang="cs-CZ" i="1" dirty="0"/>
              <a:t>prověřit dramaturgii prezentace</a:t>
            </a:r>
          </a:p>
          <a:p>
            <a:pPr lvl="1"/>
            <a:r>
              <a:rPr lang="cs-CZ" i="1" dirty="0"/>
              <a:t>vynechám jeden bod a prezentace se </a:t>
            </a:r>
            <a:r>
              <a:rPr lang="cs-CZ" i="1" dirty="0" smtClean="0"/>
              <a:t>zhroutí</a:t>
            </a:r>
          </a:p>
          <a:p>
            <a:pPr lvl="1"/>
            <a:r>
              <a:rPr lang="cs-CZ" i="1" dirty="0" smtClean="0"/>
              <a:t>vracení způsobí zmatky, je neprofesionální </a:t>
            </a:r>
            <a:endParaRPr lang="cs-CZ" i="1" dirty="0"/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Dramaturgie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cs-CZ" dirty="0"/>
              <a:t>název vzbuzující </a:t>
            </a:r>
            <a:r>
              <a:rPr lang="cs-CZ" dirty="0" smtClean="0"/>
              <a:t>zvědavost</a:t>
            </a:r>
          </a:p>
          <a:p>
            <a:pPr>
              <a:lnSpc>
                <a:spcPct val="90000"/>
              </a:lnSpc>
            </a:pPr>
            <a:endParaRPr lang="cs-CZ" dirty="0"/>
          </a:p>
          <a:p>
            <a:pPr>
              <a:lnSpc>
                <a:spcPct val="90000"/>
              </a:lnSpc>
            </a:pPr>
            <a:r>
              <a:rPr lang="cs-CZ" dirty="0"/>
              <a:t>strhující </a:t>
            </a:r>
            <a:r>
              <a:rPr lang="cs-CZ" dirty="0" smtClean="0"/>
              <a:t>zahájení</a:t>
            </a:r>
          </a:p>
          <a:p>
            <a:pPr>
              <a:lnSpc>
                <a:spcPct val="90000"/>
              </a:lnSpc>
            </a:pPr>
            <a:endParaRPr lang="cs-CZ" dirty="0"/>
          </a:p>
          <a:p>
            <a:pPr>
              <a:lnSpc>
                <a:spcPct val="90000"/>
              </a:lnSpc>
            </a:pPr>
            <a:r>
              <a:rPr lang="cs-CZ" dirty="0"/>
              <a:t>přesvědčit hlavní částí </a:t>
            </a:r>
            <a:r>
              <a:rPr lang="cs-CZ" dirty="0" smtClean="0"/>
              <a:t>vystoupení</a:t>
            </a:r>
            <a:endParaRPr lang="cs-CZ" dirty="0"/>
          </a:p>
          <a:p>
            <a:pPr lvl="1">
              <a:lnSpc>
                <a:spcPct val="90000"/>
              </a:lnSpc>
            </a:pPr>
            <a:r>
              <a:rPr lang="cs-CZ" i="1" dirty="0"/>
              <a:t>logická i emocionální linie </a:t>
            </a:r>
            <a:r>
              <a:rPr lang="cs-CZ" i="1" dirty="0" smtClean="0"/>
              <a:t>vystoupení</a:t>
            </a:r>
          </a:p>
          <a:p>
            <a:pPr lvl="1">
              <a:lnSpc>
                <a:spcPct val="90000"/>
              </a:lnSpc>
            </a:pPr>
            <a:endParaRPr lang="cs-CZ" i="1" dirty="0"/>
          </a:p>
          <a:p>
            <a:pPr>
              <a:lnSpc>
                <a:spcPct val="90000"/>
              </a:lnSpc>
            </a:pPr>
            <a:r>
              <a:rPr lang="cs-CZ" dirty="0" smtClean="0"/>
              <a:t>používejte </a:t>
            </a:r>
            <a:r>
              <a:rPr lang="cs-CZ" dirty="0"/>
              <a:t>poznámky ve formě manuálu nebo řečnických kartiček</a:t>
            </a:r>
          </a:p>
          <a:p>
            <a:pPr>
              <a:lnSpc>
                <a:spcPct val="90000"/>
              </a:lnSpc>
            </a:pPr>
            <a:endParaRPr lang="cs-CZ" dirty="0"/>
          </a:p>
          <a:p>
            <a:pPr lvl="1">
              <a:lnSpc>
                <a:spcPct val="90000"/>
              </a:lnSpc>
            </a:pPr>
            <a:endParaRPr lang="cs-CZ" dirty="0"/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Co udělat pro získání publika</a:t>
            </a:r>
          </a:p>
        </p:txBody>
      </p:sp>
      <p:sp>
        <p:nvSpPr>
          <p:cNvPr id="4198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358082" y="2428868"/>
            <a:ext cx="457200" cy="304800"/>
          </a:xfrm>
          <a:prstGeom prst="actionButtonForwardNex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uiExpand="1" build="p" autoUpdateAnimBg="0"/>
      <p:bldP spid="4198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394644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cs-CZ" dirty="0"/>
              <a:t>nezapomeňte na řeč </a:t>
            </a:r>
            <a:r>
              <a:rPr lang="cs-CZ" dirty="0" smtClean="0"/>
              <a:t>těla</a:t>
            </a:r>
          </a:p>
          <a:p>
            <a:pPr>
              <a:lnSpc>
                <a:spcPct val="90000"/>
              </a:lnSpc>
            </a:pPr>
            <a:endParaRPr lang="cs-CZ" dirty="0"/>
          </a:p>
          <a:p>
            <a:pPr>
              <a:lnSpc>
                <a:spcPct val="90000"/>
              </a:lnSpc>
            </a:pPr>
            <a:endParaRPr lang="cs-CZ" dirty="0"/>
          </a:p>
          <a:p>
            <a:pPr>
              <a:lnSpc>
                <a:spcPct val="90000"/>
              </a:lnSpc>
            </a:pPr>
            <a:r>
              <a:rPr lang="cs-CZ" dirty="0"/>
              <a:t>konec dobrý, všechno dobré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získání publika</a:t>
            </a:r>
          </a:p>
        </p:txBody>
      </p:sp>
      <p:sp>
        <p:nvSpPr>
          <p:cNvPr id="4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875803" y="2276872"/>
            <a:ext cx="457200" cy="304800"/>
          </a:xfrm>
          <a:prstGeom prst="actionButtonForwardNex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5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329370" y="3429000"/>
            <a:ext cx="457200" cy="304800"/>
          </a:xfrm>
          <a:prstGeom prst="actionButtonForwardNex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795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4" grpId="0" animBg="1"/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hluk">
  <a:themeElements>
    <a:clrScheme name="Shlu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Shlu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Shlu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696</TotalTime>
  <Words>513</Words>
  <Application>Microsoft Office PowerPoint</Application>
  <PresentationFormat>Předvádění na obrazovce (4:3)</PresentationFormat>
  <Paragraphs>141</Paragraphs>
  <Slides>17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18" baseType="lpstr">
      <vt:lpstr>Shluk</vt:lpstr>
      <vt:lpstr>Jak dobře zvládnout prezentaci</vt:lpstr>
      <vt:lpstr>Co musím znát předem</vt:lpstr>
      <vt:lpstr>Prostředí</vt:lpstr>
      <vt:lpstr>Publikum</vt:lpstr>
      <vt:lpstr>Cíl vystoupení</vt:lpstr>
      <vt:lpstr>Shromáždění materiálu</vt:lpstr>
      <vt:lpstr>Dramaturgie</vt:lpstr>
      <vt:lpstr>Co udělat pro získání publika</vt:lpstr>
      <vt:lpstr>získání publika</vt:lpstr>
      <vt:lpstr>Zahájení</vt:lpstr>
      <vt:lpstr>Řeč těla</vt:lpstr>
      <vt:lpstr>Držení těla</vt:lpstr>
      <vt:lpstr>Co s rukama</vt:lpstr>
      <vt:lpstr>Co s rukama</vt:lpstr>
      <vt:lpstr>Kam s pohledem</vt:lpstr>
      <vt:lpstr>Gesta</vt:lpstr>
      <vt:lpstr>Zdroje</vt:lpstr>
    </vt:vector>
  </TitlesOfParts>
  <Company>UK MFF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</dc:title>
  <dc:creator>UK MFF</dc:creator>
  <cp:lastModifiedBy>so</cp:lastModifiedBy>
  <cp:revision>27</cp:revision>
  <cp:lastPrinted>1601-01-01T00:00:00Z</cp:lastPrinted>
  <dcterms:created xsi:type="dcterms:W3CDTF">2004-12-15T10:41:48Z</dcterms:created>
  <dcterms:modified xsi:type="dcterms:W3CDTF">2014-07-07T08:33:22Z</dcterms:modified>
</cp:coreProperties>
</file>