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73" r:id="rId3"/>
    <p:sldId id="274" r:id="rId4"/>
    <p:sldId id="260" r:id="rId5"/>
    <p:sldId id="270" r:id="rId6"/>
    <p:sldId id="261" r:id="rId7"/>
    <p:sldId id="271" r:id="rId8"/>
    <p:sldId id="269" r:id="rId9"/>
    <p:sldId id="272" r:id="rId10"/>
    <p:sldId id="262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  <a:srgbClr val="A81F1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833" autoAdjust="0"/>
  </p:normalViewPr>
  <p:slideViewPr>
    <p:cSldViewPr>
      <p:cViewPr>
        <p:scale>
          <a:sx n="70" d="100"/>
          <a:sy n="70" d="100"/>
        </p:scale>
        <p:origin x="-2178" y="-6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ACFEF8-8A40-4BC5-8DB5-E4E3C7181CF8}" type="datetimeFigureOut">
              <a:rPr lang="en-US" smtClean="0"/>
              <a:pPr/>
              <a:t>7/11/2014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592F29-60AF-4141-AA75-4E323702141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855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592F29-60AF-4141-AA75-4E3237021417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Metodika:</a:t>
            </a:r>
            <a:r>
              <a:rPr lang="cs-CZ" baseline="0" dirty="0" smtClean="0"/>
              <a:t> </a:t>
            </a:r>
            <a:r>
              <a:rPr lang="cs-CZ" baseline="0" dirty="0" err="1" smtClean="0"/>
              <a:t>Zodpovězením</a:t>
            </a:r>
            <a:r>
              <a:rPr lang="cs-CZ" baseline="0" dirty="0" smtClean="0"/>
              <a:t> otázek studenti formulují významné součásti jejich životní ideologie. Cíl: zjištění, že každý má nějakou životní ideologii, neexistují pouze ideologie politické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592F29-60AF-4141-AA75-4E3237021417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Metodika: pokud nechceme pracovat s jednotlivými panely, použijeme tento přehled.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592F29-60AF-4141-AA75-4E3237021417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0CAFC7F-EFD3-4141-BEF6-96D69B752F63}" type="slidenum">
              <a:rPr lang="cs-CZ" smtClean="0"/>
              <a:pPr/>
              <a:t>8</a:t>
            </a:fld>
            <a:endParaRPr lang="cs-CZ" smtClean="0"/>
          </a:p>
        </p:txBody>
      </p:sp>
      <p:sp>
        <p:nvSpPr>
          <p:cNvPr id="40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cs-CZ" sz="2000" dirty="0" smtClean="0"/>
              <a:t>ŘEŠENÍ doplňovačky:</a:t>
            </a:r>
          </a:p>
          <a:p>
            <a:pPr eaLnBrk="1" hangingPunct="1"/>
            <a:r>
              <a:rPr lang="cs-CZ" sz="2000" dirty="0" smtClean="0"/>
              <a:t>Liber – ekonom. Svobody – volná trž, soutěž-</a:t>
            </a:r>
            <a:r>
              <a:rPr lang="cs-CZ" sz="2000" dirty="0" err="1" smtClean="0"/>
              <a:t>individ</a:t>
            </a:r>
            <a:r>
              <a:rPr lang="cs-CZ" sz="2000" dirty="0" smtClean="0"/>
              <a:t>. Aktivita – částečná odpovědnost</a:t>
            </a:r>
          </a:p>
          <a:p>
            <a:pPr eaLnBrk="1" hangingPunct="1"/>
            <a:r>
              <a:rPr lang="cs-CZ" sz="2000" dirty="0" smtClean="0"/>
              <a:t>Konzer – </a:t>
            </a:r>
            <a:r>
              <a:rPr lang="cs-CZ" sz="2000" dirty="0" err="1" smtClean="0"/>
              <a:t>nábož</a:t>
            </a:r>
            <a:r>
              <a:rPr lang="cs-CZ" sz="2000" dirty="0" smtClean="0"/>
              <a:t>. Přesvědčení-svoboda, </a:t>
            </a:r>
            <a:r>
              <a:rPr lang="cs-CZ" sz="2000" dirty="0" err="1" smtClean="0"/>
              <a:t>histor</a:t>
            </a:r>
            <a:r>
              <a:rPr lang="cs-CZ" sz="2000" dirty="0" smtClean="0"/>
              <a:t>. Tradice-majetek a rodina</a:t>
            </a:r>
          </a:p>
          <a:p>
            <a:pPr eaLnBrk="1" hangingPunct="1"/>
            <a:r>
              <a:rPr lang="cs-CZ" sz="2000" dirty="0" smtClean="0"/>
              <a:t>Socialismus – přerozdělování – solidarita – vysoké daně - 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Metodika:</a:t>
            </a:r>
          </a:p>
          <a:p>
            <a:r>
              <a:rPr lang="cs-CZ" dirty="0" smtClean="0"/>
              <a:t>Studenti na pravolevém</a:t>
            </a:r>
            <a:r>
              <a:rPr lang="cs-CZ" baseline="0" dirty="0" smtClean="0"/>
              <a:t> politickém spektru znázorní kroužkem či elipsou jednotlivé politické parlamentní strany. Velikost elipsy by měla přibližně  odpovídat počtu mandátů jednotlivé strany v PČR.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592F29-60AF-4141-AA75-4E3237021417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534FF-AC30-4D6E-B74C-0A2CB83DC567}" type="datetimeFigureOut">
              <a:rPr lang="cs-CZ"/>
              <a:pPr>
                <a:defRPr/>
              </a:pPr>
              <a:t>11.7.2014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E964E-6FFA-4D33-A94C-ED3D14C3E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FB828-3023-4209-9657-4FBD1692462A}" type="datetimeFigureOut">
              <a:rPr lang="cs-CZ"/>
              <a:pPr>
                <a:defRPr/>
              </a:pPr>
              <a:t>11.7.2014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A1F1D-1205-47BF-B9E3-CC40ABAB16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53B49-22D9-4C21-ABA8-635DA0FA4C3F}" type="datetimeFigureOut">
              <a:rPr lang="cs-CZ"/>
              <a:pPr>
                <a:defRPr/>
              </a:pPr>
              <a:t>11.7.2014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68D66-C251-4FAF-9E76-9932175ADB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7E6DF-F651-410F-B9D3-6689C48EB647}" type="datetimeFigureOut">
              <a:rPr lang="cs-CZ"/>
              <a:pPr>
                <a:defRPr/>
              </a:pPr>
              <a:t>11.7.2014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FA615-3EA7-4C01-999B-F0F46085C5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FD9A1-85C3-4504-B84D-70A754D56D5F}" type="datetimeFigureOut">
              <a:rPr lang="cs-CZ"/>
              <a:pPr>
                <a:defRPr/>
              </a:pPr>
              <a:t>11.7.2014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411E3-791A-4D0B-9029-F94D9947EF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74B3A-459E-45BE-A03A-9CCF3D4D983D}" type="datetimeFigureOut">
              <a:rPr lang="cs-CZ"/>
              <a:pPr>
                <a:defRPr/>
              </a:pPr>
              <a:t>11.7.2014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3D6D3-374D-4488-9CFD-34708363DF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27AED-D0D4-49AA-95FA-D64A3874ED7F}" type="datetimeFigureOut">
              <a:rPr lang="cs-CZ"/>
              <a:pPr>
                <a:defRPr/>
              </a:pPr>
              <a:t>11.7.2014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36DE7-7D72-4CA8-98FE-A4C82E67A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C9204-0FC5-48AB-8799-377C8CAE2714}" type="datetimeFigureOut">
              <a:rPr lang="cs-CZ"/>
              <a:pPr>
                <a:defRPr/>
              </a:pPr>
              <a:t>11.7.2014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682B7-0EC9-493D-A534-AC7C54EA3E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211002-C079-4109-A15A-9E28B46FDEC7}" type="datetimeFigureOut">
              <a:rPr lang="cs-CZ"/>
              <a:pPr>
                <a:defRPr/>
              </a:pPr>
              <a:t>11.7.2014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0C9E4-7C3C-4EF2-B5D2-CA37256683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D8C92-BB84-4CDF-9B89-30879B75FFFD}" type="datetimeFigureOut">
              <a:rPr lang="cs-CZ"/>
              <a:pPr>
                <a:defRPr/>
              </a:pPr>
              <a:t>11.7.2014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54435-12BE-43A0-811F-A2118D8DC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0DC75-EED4-4D87-BD99-D702F755E273}" type="datetimeFigureOut">
              <a:rPr lang="cs-CZ"/>
              <a:pPr>
                <a:defRPr/>
              </a:pPr>
              <a:t>11.7.2014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0B466-9055-4E50-8A47-58F12819AE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A97D5F-E750-4364-9B72-3C0B7A17FD16}" type="datetimeFigureOut">
              <a:rPr lang="cs-CZ"/>
              <a:pPr>
                <a:defRPr/>
              </a:pPr>
              <a:t>11.7.2014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0D45FE-98B4-4C79-93F0-1FC2D787E7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1658560"/>
              </p:ext>
            </p:extLst>
          </p:nvPr>
        </p:nvGraphicFramePr>
        <p:xfrm>
          <a:off x="250825" y="2781300"/>
          <a:ext cx="8569325" cy="40571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Michala Čepková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VY_32_INOVACE_6_CLOVEK_JAKO_OBCAN_13</a:t>
                      </a:r>
                    </a:p>
                    <a:p>
                      <a:r>
                        <a:rPr lang="cs-CZ" sz="1800" b="1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Politika 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 politické ideologie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Člověk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jako občan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lyceum, Obchodní akademie (1. </a:t>
                      </a:r>
                      <a:r>
                        <a:rPr lang="cs-CZ" sz="18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.), Sociální činnost, </a:t>
                      </a:r>
                      <a:r>
                        <a:rPr lang="cs-CZ" sz="18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Veřejnosprávní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činnost 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duben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Politika,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i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deologie, demokratické ideologie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procvičení a upevnění poznatků,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orientace v obecných přístupech politické pravice a levice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2800" dirty="0" smtClean="0"/>
              <a:t>Politika</a:t>
            </a:r>
            <a:endParaRPr lang="cs-CZ" sz="2800" dirty="0" smtClean="0">
              <a:latin typeface="Arial" charset="0"/>
              <a:cs typeface="Arial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Co je politika?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Politika je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CO: </a:t>
            </a:r>
            <a:r>
              <a:rPr lang="cs-CZ" sz="2800" dirty="0" smtClean="0"/>
              <a:t>správa veřejných věcí, řešení daných problémů ve státě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KDO: </a:t>
            </a:r>
            <a:r>
              <a:rPr lang="cs-CZ" sz="2800" dirty="0" smtClean="0"/>
              <a:t>politické subjekty (např. </a:t>
            </a:r>
            <a:r>
              <a:rPr lang="cs-CZ" sz="2800" dirty="0" err="1" smtClean="0"/>
              <a:t>pol</a:t>
            </a:r>
            <a:r>
              <a:rPr lang="cs-CZ" sz="2800" dirty="0" smtClean="0"/>
              <a:t>. Strany)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JAK: </a:t>
            </a:r>
            <a:r>
              <a:rPr lang="cs-CZ" sz="2800" dirty="0" smtClean="0"/>
              <a:t>prosazují své hodnoty, cíle a zájmy a dělají politická rozhodnutí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00B0F0"/>
                </a:solidFill>
              </a:rPr>
              <a:t>… a jak se politiky nejjednodušeji zúčastnit?</a:t>
            </a:r>
          </a:p>
          <a:p>
            <a:pPr>
              <a:buNone/>
            </a:pPr>
            <a:r>
              <a:rPr lang="cs-CZ" dirty="0" smtClean="0"/>
              <a:t>					 </a:t>
            </a:r>
            <a:r>
              <a:rPr lang="cs-CZ" sz="2000" dirty="0" smtClean="0"/>
              <a:t>nejprve </a:t>
            </a:r>
            <a:r>
              <a:rPr lang="cs-CZ" b="1" dirty="0" smtClean="0">
                <a:solidFill>
                  <a:srgbClr val="990033"/>
                </a:solidFill>
              </a:rPr>
              <a:t>VOLBY</a:t>
            </a:r>
          </a:p>
          <a:p>
            <a:pPr>
              <a:buNone/>
            </a:pPr>
            <a:r>
              <a:rPr lang="cs-CZ" b="1" dirty="0" smtClean="0">
                <a:solidFill>
                  <a:srgbClr val="990033"/>
                </a:solidFill>
              </a:rPr>
              <a:t>							</a:t>
            </a:r>
            <a:r>
              <a:rPr lang="cs-CZ" sz="2000" b="1" dirty="0" smtClean="0">
                <a:solidFill>
                  <a:srgbClr val="990033"/>
                </a:solidFill>
              </a:rPr>
              <a:t>… a další možnosti: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990033"/>
                </a:solidFill>
              </a:rPr>
              <a:t>			podporovat a založit občanské sdružení atd.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2800" dirty="0" smtClean="0"/>
              <a:t>Politické ideologie</a:t>
            </a:r>
            <a:endParaRPr lang="cs-CZ" sz="2800" dirty="0" smtClean="0">
              <a:latin typeface="Arial" charset="0"/>
              <a:cs typeface="Arial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Co je to ideologie?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Základní přehled demokratických ideologií.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rgbClr val="00B0F0"/>
                </a:solidFill>
                <a:latin typeface="Arial" charset="0"/>
                <a:ea typeface="+mn-ea"/>
                <a:cs typeface="Arial" charset="0"/>
              </a:rPr>
              <a:t>Doplňte následující věty podle svého názoru:</a:t>
            </a:r>
            <a:endParaRPr lang="en-US" sz="2800" dirty="0" smtClean="0">
              <a:solidFill>
                <a:srgbClr val="00B0F0"/>
              </a:solidFill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Mám zkušenosti s …</a:t>
            </a:r>
          </a:p>
          <a:p>
            <a:r>
              <a:rPr lang="cs-CZ" sz="2800" dirty="0" smtClean="0"/>
              <a:t>V mém hodnotovém systému stojí na prvním místě …</a:t>
            </a:r>
          </a:p>
          <a:p>
            <a:r>
              <a:rPr lang="cs-CZ" sz="2800" dirty="0" smtClean="0"/>
              <a:t>Cílem mého vzdělání je …</a:t>
            </a:r>
          </a:p>
          <a:p>
            <a:r>
              <a:rPr lang="cs-CZ" sz="2800" dirty="0" smtClean="0"/>
              <a:t>Ve společnosti mám takovéto postavení:…</a:t>
            </a:r>
          </a:p>
          <a:p>
            <a:r>
              <a:rPr lang="cs-CZ" sz="2800" dirty="0" smtClean="0"/>
              <a:t>Mým největším úspěchem v životě je …</a:t>
            </a:r>
          </a:p>
          <a:p>
            <a:r>
              <a:rPr lang="cs-CZ" sz="2800" dirty="0" smtClean="0"/>
              <a:t>Neobejdu se bez …</a:t>
            </a:r>
          </a:p>
          <a:p>
            <a:r>
              <a:rPr lang="cs-CZ" sz="2800" dirty="0" smtClean="0"/>
              <a:t>Jsem dobrý/á v …</a:t>
            </a:r>
          </a:p>
          <a:p>
            <a:r>
              <a:rPr lang="cs-CZ" sz="2800" dirty="0" smtClean="0"/>
              <a:t>Inspiruje mě …</a:t>
            </a: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Ideologie je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12875"/>
            <a:ext cx="8229600" cy="4713288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- </a:t>
            </a:r>
            <a:r>
              <a:rPr 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nepolitická a politická</a:t>
            </a:r>
          </a:p>
          <a:p>
            <a:pPr eaLnBrk="1" hangingPunct="1"/>
            <a:r>
              <a:rPr lang="cs-CZ" sz="2400" b="1" dirty="0" smtClean="0">
                <a:latin typeface="Arial" charset="0"/>
                <a:cs typeface="Arial" charset="0"/>
              </a:rPr>
              <a:t>Systém poznatků, zkušeností, hodnot, postojů cílů </a:t>
            </a:r>
            <a:r>
              <a:rPr lang="cs-CZ" sz="2400" dirty="0" smtClean="0">
                <a:latin typeface="Arial" charset="0"/>
                <a:cs typeface="Arial" charset="0"/>
              </a:rPr>
              <a:t>(odráží společenské postavení, osobnost, životní zkušenosti, potřeby, zájmy…)</a:t>
            </a:r>
          </a:p>
          <a:p>
            <a:pPr eaLnBrk="1" hangingPunct="1"/>
            <a:r>
              <a:rPr lang="cs-CZ" sz="2400" b="1" dirty="0" smtClean="0">
                <a:latin typeface="Arial" charset="0"/>
                <a:cs typeface="Arial" charset="0"/>
              </a:rPr>
              <a:t>Je zároveň i praktický nástroj, s jehož pomocí lze prosazovat ideje anebo také manipulovat.</a:t>
            </a:r>
          </a:p>
          <a:p>
            <a:pPr eaLnBrk="1" hangingPunct="1">
              <a:buNone/>
            </a:pPr>
            <a:endParaRPr lang="cs-CZ" sz="2400" b="1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2400" dirty="0" smtClean="0">
                <a:latin typeface="Arial" charset="0"/>
                <a:cs typeface="Arial" charset="0"/>
              </a:rPr>
              <a:t>Politická ideologie vyjadřuje způsoby řešení a spravování veřejných věcí v politice. </a:t>
            </a:r>
            <a:r>
              <a:rPr lang="cs-CZ" sz="2400" b="1" dirty="0" smtClean="0">
                <a:latin typeface="Arial" charset="0"/>
                <a:cs typeface="Arial" charset="0"/>
              </a:rPr>
              <a:t>Roli ideologií v politice však není dobré přeceňovat</a:t>
            </a:r>
            <a:r>
              <a:rPr lang="cs-CZ" sz="2400" dirty="0" smtClean="0">
                <a:latin typeface="Arial" charset="0"/>
                <a:cs typeface="Arial" charset="0"/>
              </a:rPr>
              <a:t>. Mohou mít zjednodušující tendenci a poté přejít v totalitarismus.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 </a:t>
            </a:r>
            <a:endParaRPr 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7" y="823761"/>
          <a:ext cx="8496944" cy="6583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6823"/>
                <a:gridCol w="2124978"/>
                <a:gridCol w="2457793"/>
                <a:gridCol w="2317350"/>
              </a:tblGrid>
              <a:tr h="5866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levice</a:t>
                      </a:r>
                      <a:endParaRPr lang="cs-CZ" dirty="0"/>
                    </a:p>
                    <a:p>
                      <a:pPr algn="r"/>
                      <a:r>
                        <a:rPr lang="cs-CZ" dirty="0" smtClean="0"/>
                        <a:t>Pravice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86662">
                <a:tc>
                  <a:txBody>
                    <a:bodyPr/>
                    <a:lstStyle/>
                    <a:p>
                      <a:r>
                        <a:rPr lang="cs-CZ" dirty="0" smtClean="0"/>
                        <a:t>Demokratické ideologie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Socialismus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Liberalismus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Konzervatismus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86662">
                <a:tc>
                  <a:txBody>
                    <a:bodyPr/>
                    <a:lstStyle/>
                    <a:p>
                      <a:r>
                        <a:rPr lang="cs-CZ" dirty="0" smtClean="0"/>
                        <a:t>stát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Odpovědný stát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Moderní demokracie právní stát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Hodnota individua osobní odpovědnost</a:t>
                      </a:r>
                      <a:endParaRPr lang="cs-CZ" dirty="0"/>
                    </a:p>
                  </a:txBody>
                  <a:tcPr/>
                </a:tc>
              </a:tr>
              <a:tr h="1089515">
                <a:tc>
                  <a:txBody>
                    <a:bodyPr/>
                    <a:lstStyle/>
                    <a:p>
                      <a:r>
                        <a:rPr lang="cs-CZ" dirty="0" smtClean="0"/>
                        <a:t>Prosazuje, hodnoty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Kolektivismus,</a:t>
                      </a:r>
                      <a:r>
                        <a:rPr lang="cs-CZ" baseline="0" dirty="0" smtClean="0"/>
                        <a:t> solidarita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Individuální aktivita jedince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Historické</a:t>
                      </a:r>
                      <a:r>
                        <a:rPr lang="cs-CZ" baseline="0" dirty="0" smtClean="0"/>
                        <a:t> tradice, svoboda, pevné </a:t>
                      </a:r>
                      <a:r>
                        <a:rPr lang="cs-CZ" baseline="0" dirty="0" err="1" smtClean="0"/>
                        <a:t>nábož</a:t>
                      </a:r>
                      <a:r>
                        <a:rPr lang="cs-CZ" baseline="0" dirty="0" smtClean="0"/>
                        <a:t>. Přesvědčení, osobní čest</a:t>
                      </a:r>
                      <a:endParaRPr lang="cs-CZ" dirty="0"/>
                    </a:p>
                  </a:txBody>
                  <a:tcPr/>
                </a:tc>
              </a:tr>
              <a:tr h="1089515">
                <a:tc>
                  <a:txBody>
                    <a:bodyPr/>
                    <a:lstStyle/>
                    <a:p>
                      <a:r>
                        <a:rPr lang="cs-CZ" dirty="0" smtClean="0"/>
                        <a:t>Ekonomický přístup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Vysoké daně, přerozdělení prostředků, </a:t>
                      </a:r>
                    </a:p>
                    <a:p>
                      <a:r>
                        <a:rPr lang="cs-CZ" dirty="0" smtClean="0"/>
                        <a:t>Sociální</a:t>
                      </a:r>
                      <a:r>
                        <a:rPr lang="cs-CZ" baseline="0" dirty="0" smtClean="0"/>
                        <a:t> politika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Ekonomická svoboda</a:t>
                      </a:r>
                    </a:p>
                    <a:p>
                      <a:r>
                        <a:rPr lang="cs-CZ" dirty="0" smtClean="0"/>
                        <a:t>Volná tržní soutěž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Hodnoty – rodina </a:t>
                      </a:r>
                    </a:p>
                    <a:p>
                      <a:r>
                        <a:rPr lang="cs-CZ" dirty="0" smtClean="0"/>
                        <a:t>Soukromý majetek</a:t>
                      </a:r>
                      <a:endParaRPr lang="cs-CZ" dirty="0"/>
                    </a:p>
                  </a:txBody>
                  <a:tcPr/>
                </a:tc>
              </a:tr>
              <a:tr h="58666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Levicový liberalismus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8666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Odpovědnost za individuální osudy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8666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Nutnost angažovanosti státu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523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Pol</a:t>
                      </a:r>
                      <a:r>
                        <a:rPr lang="cs-CZ" dirty="0" smtClean="0"/>
                        <a:t>.</a:t>
                      </a:r>
                      <a:r>
                        <a:rPr lang="cs-CZ" baseline="0" dirty="0" smtClean="0"/>
                        <a:t> strany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342900" indent="-342900" eaLnBrk="1" hangingPunct="1">
              <a:spcBef>
                <a:spcPct val="20000"/>
              </a:spcBef>
            </a:pPr>
            <a:r>
              <a:rPr lang="cs-CZ" sz="2800" dirty="0" smtClean="0">
                <a:solidFill>
                  <a:srgbClr val="00B0F0"/>
                </a:solidFill>
                <a:latin typeface="Arial" charset="0"/>
                <a:ea typeface="+mn-ea"/>
                <a:cs typeface="Arial" charset="0"/>
              </a:rPr>
              <a:t>Demokratické ideologie – doplňte:</a:t>
            </a:r>
          </a:p>
        </p:txBody>
      </p:sp>
      <p:sp>
        <p:nvSpPr>
          <p:cNvPr id="205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600200"/>
            <a:ext cx="252095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000" u="sng" smtClean="0"/>
              <a:t>Liberalismus</a:t>
            </a:r>
          </a:p>
          <a:p>
            <a:pPr eaLnBrk="1" hangingPunct="1">
              <a:lnSpc>
                <a:spcPct val="90000"/>
              </a:lnSpc>
            </a:pPr>
            <a:endParaRPr lang="cs-CZ" sz="2000" smtClean="0"/>
          </a:p>
          <a:p>
            <a:pPr eaLnBrk="1" hangingPunct="1">
              <a:lnSpc>
                <a:spcPct val="90000"/>
              </a:lnSpc>
            </a:pPr>
            <a:endParaRPr lang="cs-CZ" sz="2000" smtClean="0"/>
          </a:p>
          <a:p>
            <a:pPr eaLnBrk="1" hangingPunct="1">
              <a:lnSpc>
                <a:spcPct val="90000"/>
              </a:lnSpc>
            </a:pPr>
            <a:endParaRPr lang="cs-CZ" sz="2000" smtClean="0"/>
          </a:p>
          <a:p>
            <a:pPr eaLnBrk="1" hangingPunct="1">
              <a:lnSpc>
                <a:spcPct val="90000"/>
              </a:lnSpc>
            </a:pPr>
            <a:endParaRPr lang="cs-CZ" sz="2000" smtClean="0"/>
          </a:p>
          <a:p>
            <a:pPr eaLnBrk="1" hangingPunct="1">
              <a:lnSpc>
                <a:spcPct val="90000"/>
              </a:lnSpc>
            </a:pPr>
            <a:r>
              <a:rPr lang="cs-CZ" sz="2000" u="sng" smtClean="0"/>
              <a:t>Konzervatismus</a:t>
            </a:r>
          </a:p>
          <a:p>
            <a:pPr eaLnBrk="1" hangingPunct="1">
              <a:lnSpc>
                <a:spcPct val="90000"/>
              </a:lnSpc>
            </a:pPr>
            <a:endParaRPr lang="cs-CZ" sz="2000" smtClean="0"/>
          </a:p>
          <a:p>
            <a:pPr eaLnBrk="1" hangingPunct="1">
              <a:lnSpc>
                <a:spcPct val="90000"/>
              </a:lnSpc>
            </a:pPr>
            <a:endParaRPr lang="cs-CZ" sz="2000" smtClean="0"/>
          </a:p>
          <a:p>
            <a:pPr eaLnBrk="1" hangingPunct="1">
              <a:lnSpc>
                <a:spcPct val="90000"/>
              </a:lnSpc>
            </a:pPr>
            <a:endParaRPr lang="cs-CZ" sz="2000" smtClean="0"/>
          </a:p>
          <a:p>
            <a:pPr eaLnBrk="1" hangingPunct="1">
              <a:lnSpc>
                <a:spcPct val="90000"/>
              </a:lnSpc>
            </a:pPr>
            <a:endParaRPr lang="cs-CZ" sz="2000" smtClean="0"/>
          </a:p>
          <a:p>
            <a:pPr eaLnBrk="1" hangingPunct="1">
              <a:lnSpc>
                <a:spcPct val="90000"/>
              </a:lnSpc>
            </a:pPr>
            <a:r>
              <a:rPr lang="cs-CZ" sz="2000" u="sng" smtClean="0"/>
              <a:t>Socialismus</a:t>
            </a:r>
          </a:p>
        </p:txBody>
      </p:sp>
      <p:sp>
        <p:nvSpPr>
          <p:cNvPr id="2052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marL="457200" indent="-457200" eaLnBrk="1" hangingPunct="1">
              <a:lnSpc>
                <a:spcPct val="90000"/>
              </a:lnSpc>
              <a:buFontTx/>
              <a:buAutoNum type="alphaLcParenR"/>
            </a:pPr>
            <a:r>
              <a:rPr lang="cs-CZ" sz="2000" b="1" smtClean="0"/>
              <a:t>Přerozdělování získaných prostředků</a:t>
            </a:r>
          </a:p>
          <a:p>
            <a:pPr marL="457200" indent="-457200" eaLnBrk="1" hangingPunct="1">
              <a:lnSpc>
                <a:spcPct val="90000"/>
              </a:lnSpc>
              <a:buFontTx/>
              <a:buAutoNum type="alphaLcParenR"/>
            </a:pPr>
            <a:r>
              <a:rPr lang="cs-CZ" sz="2000" b="1" smtClean="0"/>
              <a:t>Pevné nábož. Přesvědčení</a:t>
            </a:r>
          </a:p>
          <a:p>
            <a:pPr marL="457200" indent="-457200" eaLnBrk="1" hangingPunct="1">
              <a:lnSpc>
                <a:spcPct val="90000"/>
              </a:lnSpc>
              <a:buFontTx/>
              <a:buAutoNum type="alphaLcParenR"/>
            </a:pPr>
            <a:r>
              <a:rPr lang="cs-CZ" sz="2000" b="1" smtClean="0"/>
              <a:t>Důraz na ekonomické svobody</a:t>
            </a:r>
          </a:p>
          <a:p>
            <a:pPr marL="457200" indent="-457200" eaLnBrk="1" hangingPunct="1">
              <a:lnSpc>
                <a:spcPct val="90000"/>
              </a:lnSpc>
              <a:buFontTx/>
              <a:buAutoNum type="alphaLcParenR"/>
            </a:pPr>
            <a:r>
              <a:rPr lang="cs-CZ" sz="2000" b="1" smtClean="0"/>
              <a:t>Vzájemná solidarita</a:t>
            </a:r>
          </a:p>
          <a:p>
            <a:pPr marL="457200" indent="-457200" eaLnBrk="1" hangingPunct="1">
              <a:lnSpc>
                <a:spcPct val="90000"/>
              </a:lnSpc>
              <a:buFontTx/>
              <a:buAutoNum type="alphaLcParenR"/>
            </a:pPr>
            <a:r>
              <a:rPr lang="cs-CZ" sz="2000" b="1" smtClean="0"/>
              <a:t>Volná tržní soutěž</a:t>
            </a:r>
          </a:p>
          <a:p>
            <a:pPr marL="457200" indent="-457200" eaLnBrk="1" hangingPunct="1">
              <a:lnSpc>
                <a:spcPct val="90000"/>
              </a:lnSpc>
              <a:buFontTx/>
              <a:buAutoNum type="alphaLcParenR"/>
            </a:pPr>
            <a:r>
              <a:rPr lang="cs-CZ" sz="2000" b="1" smtClean="0"/>
              <a:t>Svoboda a historické tradice</a:t>
            </a:r>
          </a:p>
          <a:p>
            <a:pPr marL="457200" indent="-457200" eaLnBrk="1" hangingPunct="1">
              <a:lnSpc>
                <a:spcPct val="90000"/>
              </a:lnSpc>
              <a:buFontTx/>
              <a:buAutoNum type="alphaLcParenR"/>
            </a:pPr>
            <a:r>
              <a:rPr lang="cs-CZ" sz="2000" b="1" smtClean="0"/>
              <a:t>Vysoké daně</a:t>
            </a:r>
          </a:p>
          <a:p>
            <a:pPr marL="457200" indent="-457200" eaLnBrk="1" hangingPunct="1">
              <a:lnSpc>
                <a:spcPct val="90000"/>
              </a:lnSpc>
              <a:buFontTx/>
              <a:buAutoNum type="alphaLcParenR"/>
            </a:pPr>
            <a:r>
              <a:rPr lang="cs-CZ" sz="2000" b="1" smtClean="0"/>
              <a:t>Individuální aktivity jedince</a:t>
            </a:r>
          </a:p>
          <a:p>
            <a:pPr marL="457200" indent="-457200" eaLnBrk="1" hangingPunct="1">
              <a:lnSpc>
                <a:spcPct val="90000"/>
              </a:lnSpc>
              <a:buFontTx/>
              <a:buAutoNum type="alphaLcParenR"/>
            </a:pPr>
            <a:r>
              <a:rPr lang="cs-CZ" sz="2000" b="1" smtClean="0"/>
              <a:t>ochrana hodnot: soukromý majetek a rodina</a:t>
            </a:r>
          </a:p>
          <a:p>
            <a:pPr marL="457200" indent="-457200" eaLnBrk="1" hangingPunct="1">
              <a:lnSpc>
                <a:spcPct val="90000"/>
              </a:lnSpc>
              <a:buFontTx/>
              <a:buAutoNum type="alphaLcParenR"/>
            </a:pPr>
            <a:r>
              <a:rPr lang="cs-CZ" sz="2000" b="1" smtClean="0"/>
              <a:t>Částečná odpovědnost za spoluobčany</a:t>
            </a:r>
          </a:p>
          <a:p>
            <a:pPr marL="457200" indent="-457200" eaLnBrk="1" hangingPunct="1">
              <a:lnSpc>
                <a:spcPct val="90000"/>
              </a:lnSpc>
            </a:pPr>
            <a:endParaRPr lang="cs-CZ" sz="2000" b="1" smtClean="0"/>
          </a:p>
        </p:txBody>
      </p:sp>
      <p:sp>
        <p:nvSpPr>
          <p:cNvPr id="2053" name="Text Box 7"/>
          <p:cNvSpPr txBox="1">
            <a:spLocks noChangeArrowheads="1"/>
          </p:cNvSpPr>
          <p:nvPr/>
        </p:nvSpPr>
        <p:spPr bwMode="auto">
          <a:xfrm>
            <a:off x="3059113" y="2205038"/>
            <a:ext cx="1152525" cy="256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Levice</a:t>
            </a:r>
          </a:p>
          <a:p>
            <a:pPr>
              <a:spcBef>
                <a:spcPct val="50000"/>
              </a:spcBef>
            </a:pPr>
            <a:endParaRPr lang="cs-CZ"/>
          </a:p>
          <a:p>
            <a:pPr>
              <a:spcBef>
                <a:spcPct val="50000"/>
              </a:spcBef>
            </a:pPr>
            <a:r>
              <a:rPr lang="cs-CZ"/>
              <a:t>Pravice</a:t>
            </a:r>
          </a:p>
          <a:p>
            <a:pPr>
              <a:spcBef>
                <a:spcPct val="50000"/>
              </a:spcBef>
            </a:pPr>
            <a:endParaRPr lang="cs-CZ"/>
          </a:p>
          <a:p>
            <a:pPr>
              <a:spcBef>
                <a:spcPct val="50000"/>
              </a:spcBef>
            </a:pPr>
            <a:r>
              <a:rPr lang="cs-CZ"/>
              <a:t>Pravice blíže středu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rgbClr val="00B0F0"/>
                </a:solidFill>
                <a:latin typeface="Arial" charset="0"/>
                <a:ea typeface="+mn-ea"/>
                <a:cs typeface="Arial" charset="0"/>
              </a:rPr>
              <a:t>Vytvořte pravolevé politické spektrum podle současných parlamentních stran v ČR</a:t>
            </a:r>
            <a:endParaRPr lang="en-US" sz="2800" dirty="0" smtClean="0">
              <a:solidFill>
                <a:srgbClr val="00B0F0"/>
              </a:solidFill>
              <a:latin typeface="Arial" charset="0"/>
              <a:ea typeface="+mn-ea"/>
              <a:cs typeface="Arial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2564904"/>
            <a:ext cx="7787208" cy="392907"/>
          </a:xfrm>
        </p:spPr>
        <p:txBody>
          <a:bodyPr/>
          <a:lstStyle/>
          <a:p>
            <a:pPr>
              <a:buNone/>
            </a:pPr>
            <a:r>
              <a:rPr lang="cs-CZ" sz="28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L					S				P</a:t>
            </a:r>
            <a:endParaRPr lang="en-US" sz="2800" b="1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ousměrná vodorovná šipka 7"/>
          <p:cNvSpPr/>
          <p:nvPr/>
        </p:nvSpPr>
        <p:spPr>
          <a:xfrm>
            <a:off x="1043608" y="3573016"/>
            <a:ext cx="7272808" cy="144016"/>
          </a:xfrm>
          <a:prstGeom prst="leftRigh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971550" y="188913"/>
            <a:ext cx="7772400" cy="1143000"/>
          </a:xfrm>
        </p:spPr>
        <p:txBody>
          <a:bodyPr rtlCol="0">
            <a:normAutofit/>
          </a:bodyPr>
          <a:lstStyle/>
          <a:p>
            <a:pPr marL="800100" indent="-800100" algn="r" eaLnBrk="1" fontAlgn="auto" hangingPunct="1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Zamyšlení nad politickými ideologiemi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41438"/>
            <a:ext cx="8229600" cy="4784725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Která z ideologií je mi blízká a proč? Co mi na ní naopak vadí?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Která z ideologií mě neoslovuje a proč? Líbí se mi na ní však toto: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Promyšlení doma, popř. písemné vypracování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2000" b="1" dirty="0" smtClean="0">
                <a:solidFill>
                  <a:srgbClr val="92D050"/>
                </a:solidFill>
                <a:latin typeface="Arial" charset="0"/>
                <a:cs typeface="Arial" charset="0"/>
              </a:rPr>
              <a:t>Prameny a literatura</a:t>
            </a:r>
            <a:r>
              <a:rPr lang="cs-CZ" sz="2000" b="1" dirty="0" smtClean="0">
                <a:latin typeface="Arial" charset="0"/>
                <a:cs typeface="Arial" charset="0"/>
              </a:rPr>
              <a:t>  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85000" lnSpcReduction="10000"/>
          </a:bodyPr>
          <a:lstStyle/>
          <a:p>
            <a:pPr eaLnBrk="1" hangingPunct="1"/>
            <a:r>
              <a:rPr lang="cs-CZ" sz="2400" dirty="0" smtClean="0">
                <a:latin typeface="Arial" charset="0"/>
                <a:cs typeface="Arial" charset="0"/>
              </a:rPr>
              <a:t>DUDÁK, Vladislav. a kol. </a:t>
            </a:r>
            <a:r>
              <a:rPr lang="cs-CZ" sz="2400" i="1" dirty="0" smtClean="0">
                <a:latin typeface="Arial" charset="0"/>
                <a:cs typeface="Arial" charset="0"/>
              </a:rPr>
              <a:t>Občanská nauka pro střední odborné školy.</a:t>
            </a:r>
            <a:r>
              <a:rPr lang="cs-CZ" sz="2400" dirty="0" smtClean="0">
                <a:latin typeface="Arial" charset="0"/>
                <a:cs typeface="Arial" charset="0"/>
              </a:rPr>
              <a:t> 1. </a:t>
            </a:r>
            <a:r>
              <a:rPr lang="cs-CZ" sz="2400" dirty="0" err="1" smtClean="0">
                <a:latin typeface="Arial" charset="0"/>
                <a:cs typeface="Arial" charset="0"/>
              </a:rPr>
              <a:t>vyd</a:t>
            </a:r>
            <a:r>
              <a:rPr lang="cs-CZ" sz="2400" dirty="0" smtClean="0">
                <a:latin typeface="Arial" charset="0"/>
                <a:cs typeface="Arial" charset="0"/>
              </a:rPr>
              <a:t>. Praha: SPN - pedagogické nakladatelství, 2005, 326 s. ISBN 80-7235-233-4.</a:t>
            </a:r>
          </a:p>
          <a:p>
            <a:pPr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algn="ctr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Dílo smí být dále šířeno pod licencí CC BY-SA.</a:t>
            </a:r>
          </a:p>
          <a:p>
            <a:pPr algn="ctr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Materiály jsou určeny pro bezplatné používání pro potřeby výuky a vzdělávání na všech typech škol</a:t>
            </a:r>
            <a:br>
              <a:rPr lang="cs-CZ" sz="2400" dirty="0" smtClean="0">
                <a:latin typeface="Arial" charset="0"/>
                <a:cs typeface="Arial" charset="0"/>
              </a:rPr>
            </a:br>
            <a:r>
              <a:rPr lang="cs-CZ" sz="2400" dirty="0" smtClean="0">
                <a:latin typeface="Arial" charset="0"/>
                <a:cs typeface="Arial" charset="0"/>
              </a:rPr>
              <a:t>a školských zařízení. Jakékoliv další využití podléhá autorskému zákonu.</a:t>
            </a:r>
          </a:p>
          <a:p>
            <a:pPr algn="ctr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Všechna neocitovaná autorská díla jsou dílem autora.</a:t>
            </a:r>
          </a:p>
          <a:p>
            <a:pPr algn="ctr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Všechny neocitované kliparty a další grafické objekty jsou součástí prostředků výukového </a:t>
            </a:r>
            <a:r>
              <a:rPr lang="cs-CZ" sz="2400" dirty="0" err="1" smtClean="0">
                <a:latin typeface="Arial" charset="0"/>
                <a:cs typeface="Arial" charset="0"/>
              </a:rPr>
              <a:t>sw</a:t>
            </a:r>
            <a:r>
              <a:rPr lang="cs-CZ" sz="2400" dirty="0" smtClean="0">
                <a:latin typeface="Arial" charset="0"/>
                <a:cs typeface="Arial" charset="0"/>
              </a:rPr>
              <a:t> </a:t>
            </a:r>
            <a:r>
              <a:rPr lang="cs-CZ" sz="2400" dirty="0" err="1" smtClean="0">
                <a:latin typeface="Arial" charset="0"/>
                <a:cs typeface="Arial" charset="0"/>
              </a:rPr>
              <a:t>Smart</a:t>
            </a:r>
            <a:r>
              <a:rPr lang="cs-CZ" sz="2400" dirty="0" smtClean="0">
                <a:latin typeface="Arial" charset="0"/>
                <a:cs typeface="Arial" charset="0"/>
              </a:rPr>
              <a:t> Notebook a MS Office.</a:t>
            </a: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810</TotalTime>
  <Words>605</Words>
  <Application>Microsoft Office PowerPoint</Application>
  <PresentationFormat>Předvádění na obrazovce (4:3)</PresentationFormat>
  <Paragraphs>124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Obchodní akademie, Střední odborná škola  a Jazyková škola s právem státní jazykové zkoušky,  Hradec Králové</vt:lpstr>
      <vt:lpstr>Politika</vt:lpstr>
      <vt:lpstr>Politika je</vt:lpstr>
      <vt:lpstr>Politické ideologie</vt:lpstr>
      <vt:lpstr>Doplňte následující věty podle svého názoru:</vt:lpstr>
      <vt:lpstr>Ideologie je </vt:lpstr>
      <vt:lpstr>Prezentace aplikace PowerPoint</vt:lpstr>
      <vt:lpstr>Demokratické ideologie – doplňte:</vt:lpstr>
      <vt:lpstr>Vytvořte pravolevé politické spektrum podle současných parlamentních stran v ČR</vt:lpstr>
      <vt:lpstr>Zamyšlení nad politickými ideologiemi</vt:lpstr>
      <vt:lpstr>Prameny a literatura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104</cp:revision>
  <dcterms:created xsi:type="dcterms:W3CDTF">2012-11-30T22:17:21Z</dcterms:created>
  <dcterms:modified xsi:type="dcterms:W3CDTF">2014-07-11T15:17:19Z</dcterms:modified>
</cp:coreProperties>
</file>