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7" r:id="rId4"/>
    <p:sldId id="258" r:id="rId5"/>
    <p:sldId id="269" r:id="rId6"/>
    <p:sldId id="264" r:id="rId7"/>
    <p:sldId id="268" r:id="rId8"/>
    <p:sldId id="259" r:id="rId9"/>
    <p:sldId id="265" r:id="rId10"/>
    <p:sldId id="261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99003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18" autoAdjust="0"/>
    <p:restoredTop sz="94624" autoAdjust="0"/>
  </p:normalViewPr>
  <p:slideViewPr>
    <p:cSldViewPr>
      <p:cViewPr>
        <p:scale>
          <a:sx n="80" d="100"/>
          <a:sy n="80" d="100"/>
        </p:scale>
        <p:origin x="-798" y="-5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7CD54A-DF26-4B40-99F5-F05BD3B70884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964996-CB6A-476D-B095-34D38AF206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45009-A941-4FD0-92E1-90156A0E26DB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826620-F841-40C1-ACB1-E1877DF408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501AA7-23D4-4F1B-B039-E22120535DBB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63E80D-7AD7-4C41-80E0-CBC649D622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C5EC3B-EB98-4A4B-A375-5F20A9ACC583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B6D96C-F013-46BB-9E71-E37B7D8F04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2B7EB8-A8C4-45A2-8C16-69FE46E7D3CD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F719CA-657F-4C37-92EA-B5516C8CCD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847E13-696E-4AA6-B855-D20DE11AFEE1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3738AE-0E87-4FDA-BA04-2598722984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6FBEB1-0B8A-46A7-9EDE-67CC0515E0C5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2E4AF-042A-401D-9EA3-E5893CF53F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9C100-98BB-48F9-BA00-C84925C5D273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54C467-416A-4FE5-AB4D-B0507656B5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8E301-FBE6-4A15-8FE0-6FBE94CF16B5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BC953-4227-48FB-86AA-21228A94A0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326F2-0856-4DEC-BBCF-1BB4E0A16B54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C9FFC-6092-44A9-A048-DB4F9C6270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DDD66-37DE-40BA-8AFE-5DEAC3E83600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868DED-F6A5-42C3-8AB4-093B61A68F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A374957-1648-4E1C-A9CE-9435CE047717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9CC9493-0BA4-47B1-81A7-2BF91206D9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zpravy.idnes.cz/test-trygve-lie-abchazie-vyzkousejte-se-jak-znate-osn-pf3-/Soutez_kviz.aspx?id=209" TargetMode="External"/><Relationship Id="rId2" Type="http://schemas.openxmlformats.org/officeDocument/2006/relationships/hyperlink" Target="http://www.tyden.cz/rubriky/relax/znalostni-testy/test-co-vite-o-islamu-a-muslimech_185779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Islam_by_country.png" TargetMode="External"/><Relationship Id="rId2" Type="http://schemas.openxmlformats.org/officeDocument/2006/relationships/hyperlink" Target="http://commons.wikimedia.org/wiki/File:Noor-al-islam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Isl%C3%A1m" TargetMode="External"/><Relationship Id="rId4" Type="http://schemas.openxmlformats.org/officeDocument/2006/relationships/hyperlink" Target="http://pixabay.com/cs/mekka-had%C5%BEd%C5%BE-lid%C3%A9-skupina-osoby-66985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0825" y="2781300"/>
          <a:ext cx="8569325" cy="39115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4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3" marB="45713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Ernest Seifert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3" marB="45713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7912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3" marB="45713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VY_32_INOVACE_6_CLOVEK_V_LIDSKEM_SPOLECENSTVI_12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Náboženství - Islám</a:t>
                      </a:r>
                    </a:p>
                  </a:txBody>
                  <a:tcPr marL="91444" marR="91444" marT="45713" marB="45713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4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3" marB="45713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Člověk v lidském společenství a soudobý svět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3" marB="45713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4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3" marB="45713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Veřejnosprávní činnost, </a:t>
                      </a:r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činnost,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3" marB="45713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4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3" marB="45713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březen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3" marB="45713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413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3" marB="45713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Islám, základní principy islámu, Alláh, Mohamed, Mekka, Arabové, 5 pilířů islámu, islámský fundamentalismus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3" marB="45713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413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3" marB="45713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závěrečný kvíz časopisu Týden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– opakování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3" marB="45713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571750" y="285750"/>
            <a:ext cx="6357938" cy="2071688"/>
          </a:xfrm>
        </p:spPr>
        <p:txBody>
          <a:bodyPr anchor="b"/>
          <a:lstStyle/>
          <a:p>
            <a:pPr algn="r" eaLnBrk="1" hangingPunct="1"/>
            <a:r>
              <a:rPr lang="cs-CZ" sz="3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Islám</a:t>
            </a:r>
            <a:r>
              <a:rPr lang="cs-CZ" sz="1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</a:t>
            </a:r>
            <a:r>
              <a:rPr lang="cs-CZ" sz="24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  </a:t>
            </a:r>
            <a:r>
              <a:rPr lang="cs-CZ" sz="28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  </a:t>
            </a:r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28625" y="2643188"/>
            <a:ext cx="6303963" cy="3714750"/>
          </a:xfrm>
        </p:spPr>
        <p:txBody>
          <a:bodyPr/>
          <a:lstStyle/>
          <a:p>
            <a:r>
              <a:rPr lang="cs-CZ" sz="2400" dirty="0" smtClean="0">
                <a:latin typeface="Arial" charset="0"/>
                <a:cs typeface="Arial" charset="0"/>
              </a:rPr>
              <a:t>vznik v 7. st. n. l. na Arabském poloostrově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zakladatelem prorok </a:t>
            </a:r>
            <a:r>
              <a:rPr lang="cs-CZ" sz="2400" b="1" dirty="0" smtClean="0">
                <a:latin typeface="Arial" charset="0"/>
                <a:cs typeface="Arial" charset="0"/>
              </a:rPr>
              <a:t>Mohamed</a:t>
            </a:r>
            <a:r>
              <a:rPr lang="cs-CZ" sz="2400" dirty="0" smtClean="0">
                <a:latin typeface="Arial" charset="0"/>
                <a:cs typeface="Arial" charset="0"/>
              </a:rPr>
              <a:t> 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považován za proroka jediného Boha </a:t>
            </a:r>
            <a:r>
              <a:rPr lang="cs-CZ" sz="2400" b="1" dirty="0" smtClean="0">
                <a:latin typeface="Arial" charset="0"/>
                <a:cs typeface="Arial" charset="0"/>
              </a:rPr>
              <a:t>Alláha</a:t>
            </a:r>
            <a:endParaRPr lang="cs-CZ" sz="2400" b="1" dirty="0" smtClean="0">
              <a:latin typeface="Arial" charset="0"/>
              <a:cs typeface="Arial" charset="0"/>
            </a:endParaRPr>
          </a:p>
          <a:p>
            <a:r>
              <a:rPr lang="cs-CZ" sz="2400" dirty="0" smtClean="0">
                <a:latin typeface="Arial" charset="0"/>
                <a:cs typeface="Arial" charset="0"/>
              </a:rPr>
              <a:t>monoteistické náboženství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posvátná</a:t>
            </a:r>
            <a:r>
              <a:rPr lang="cs-CZ" sz="2400" b="1" dirty="0" smtClean="0"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</a:rPr>
              <a:t>kniha </a:t>
            </a:r>
            <a:r>
              <a:rPr lang="cs-CZ" sz="2400" b="1" dirty="0" smtClean="0">
                <a:latin typeface="Arial" charset="0"/>
                <a:cs typeface="Arial" charset="0"/>
              </a:rPr>
              <a:t>Korán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vyznavači islámu </a:t>
            </a:r>
            <a:r>
              <a:rPr lang="cs-CZ" sz="2400" b="1" dirty="0" smtClean="0">
                <a:latin typeface="Arial" charset="0"/>
                <a:cs typeface="Arial" charset="0"/>
              </a:rPr>
              <a:t>– muslimové</a:t>
            </a:r>
          </a:p>
          <a:p>
            <a:pPr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3076" name="Obrázek 5" descr="450px-Noor-al-islam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25" y="3255963"/>
            <a:ext cx="2232025" cy="297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7" name="TextovéPole 3"/>
          <p:cNvSpPr txBox="1">
            <a:spLocks noChangeArrowheads="1"/>
          </p:cNvSpPr>
          <p:nvPr/>
        </p:nvSpPr>
        <p:spPr bwMode="auto">
          <a:xfrm>
            <a:off x="6372225" y="6232525"/>
            <a:ext cx="2052638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Obr. 1 Minaret </a:t>
            </a:r>
            <a:r>
              <a:rPr lang="en-US" sz="1200"/>
              <a:t>[</a:t>
            </a:r>
            <a:r>
              <a:rPr lang="cs-CZ" sz="1200"/>
              <a:t>1</a:t>
            </a:r>
            <a:r>
              <a:rPr lang="en-US" sz="1200"/>
              <a:t>]</a:t>
            </a:r>
            <a:endParaRPr lang="cs-CZ" sz="12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6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1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500313" y="285750"/>
            <a:ext cx="6357937" cy="2071688"/>
          </a:xfrm>
        </p:spPr>
        <p:txBody>
          <a:bodyPr anchor="b"/>
          <a:lstStyle/>
          <a:p>
            <a:pPr algn="r" eaLnBrk="1" hangingPunct="1"/>
            <a:r>
              <a:rPr lang="cs-CZ" sz="3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Základní fakta a principy</a:t>
            </a:r>
            <a:r>
              <a:rPr lang="cs-CZ" sz="24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  </a:t>
            </a:r>
            <a:r>
              <a:rPr lang="cs-CZ" sz="28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  </a:t>
            </a:r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6063"/>
            <a:ext cx="8229600" cy="3643312"/>
          </a:xfrm>
        </p:spPr>
        <p:txBody>
          <a:bodyPr/>
          <a:lstStyle/>
          <a:p>
            <a:pPr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vyznavači - převážně Arabové v Asii a Africe</a:t>
            </a:r>
          </a:p>
          <a:p>
            <a:pPr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druhé nejrozšířenější náboženství světa (po křesťanství)</a:t>
            </a:r>
          </a:p>
          <a:p>
            <a:pPr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hlásá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Arial" charset="0"/>
                <a:cs typeface="Arial" charset="0"/>
              </a:rPr>
              <a:t>fatalismus </a:t>
            </a:r>
            <a:r>
              <a:rPr lang="cs-CZ" sz="2400" dirty="0" smtClean="0">
                <a:latin typeface="Arial" charset="0"/>
                <a:cs typeface="Arial" charset="0"/>
              </a:rPr>
              <a:t>=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</a:rPr>
              <a:t>každý krok člověka je předurčen</a:t>
            </a:r>
            <a:endParaRPr lang="cs-CZ" sz="2400" b="1" dirty="0" smtClean="0">
              <a:solidFill>
                <a:schemeClr val="accent2">
                  <a:lumMod val="50000"/>
                </a:schemeClr>
              </a:solidFill>
              <a:latin typeface="Arial" charset="0"/>
              <a:cs typeface="Arial" charset="0"/>
            </a:endParaRPr>
          </a:p>
          <a:p>
            <a:pPr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vše, co se stane je dílem </a:t>
            </a:r>
            <a:r>
              <a:rPr lang="cs-CZ" sz="2400" dirty="0" smtClean="0">
                <a:latin typeface="Arial" charset="0"/>
                <a:cs typeface="Arial" charset="0"/>
              </a:rPr>
              <a:t>Alláha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tabLst>
                <a:tab pos="1433513" algn="l"/>
              </a:tabLst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	absence individuality a svobody vůle, podvolení  	se </a:t>
            </a:r>
            <a:r>
              <a:rPr lang="cs-CZ" sz="2400" dirty="0" smtClean="0">
                <a:latin typeface="Arial" charset="0"/>
                <a:cs typeface="Arial" charset="0"/>
              </a:rPr>
              <a:t>Alláhovi</a:t>
            </a:r>
            <a:r>
              <a:rPr lang="cs-CZ" sz="2400" dirty="0" smtClean="0">
                <a:latin typeface="Arial" charset="0"/>
                <a:cs typeface="Arial" charset="0"/>
              </a:rPr>
              <a:t>, plnění jeho příkazů</a:t>
            </a: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cxnSp>
        <p:nvCxnSpPr>
          <p:cNvPr id="7" name="Pravoúhlá spojovací čára 6"/>
          <p:cNvCxnSpPr/>
          <p:nvPr/>
        </p:nvCxnSpPr>
        <p:spPr>
          <a:xfrm>
            <a:off x="1143000" y="4652963"/>
            <a:ext cx="714375" cy="571500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428625"/>
            <a:ext cx="6300787" cy="1847850"/>
          </a:xfrm>
        </p:spPr>
        <p:txBody>
          <a:bodyPr anchor="b"/>
          <a:lstStyle/>
          <a:p>
            <a:pPr algn="r" eaLnBrk="1" hangingPunct="1"/>
            <a:r>
              <a:rPr lang="cs-CZ" sz="3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Základní přikázání islámu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643182"/>
            <a:ext cx="8678768" cy="3954468"/>
          </a:xfrm>
          <a:extLst>
            <a:ext uri="{909E8E84-426E-40DD-AFC4-6F175D3DCCD1}"/>
            <a:ext uri="{91240B29-F687-4F45-9708-019B960494DF}"/>
          </a:extLst>
        </p:spPr>
        <p:txBody>
          <a:bodyPr rtlCol="0">
            <a:normAutofit/>
          </a:bodyPr>
          <a:lstStyle/>
          <a:p>
            <a:pPr marL="0" indent="0">
              <a:buFont typeface="Arial" charset="0"/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 základních přikázání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tzv.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pilíře </a:t>
            </a:r>
            <a:r>
              <a:rPr lang="en-US" sz="2400" b="1" dirty="0" smtClean="0">
                <a:latin typeface="Arial" pitchFamily="34" charset="0"/>
                <a:cs typeface="Arial" pitchFamily="34" charset="0"/>
              </a:rPr>
              <a:t>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slámu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>
              <a:lnSpc>
                <a:spcPct val="150000"/>
              </a:lnSpc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víra v 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Alláha,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jediného Boha</a:t>
            </a:r>
          </a:p>
          <a:p>
            <a:pPr>
              <a:lnSpc>
                <a:spcPct val="150000"/>
              </a:lnSpc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5 krát denně modlitba hlavou k Mekce (rodiště Mohameda)</a:t>
            </a:r>
          </a:p>
          <a:p>
            <a:pPr>
              <a:lnSpc>
                <a:spcPct val="150000"/>
              </a:lnSpc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půst během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R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amadánu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povinnost dávat almužny chudým</a:t>
            </a:r>
          </a:p>
          <a:p>
            <a:pPr>
              <a:lnSpc>
                <a:spcPct val="150000"/>
              </a:lnSpc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jednou za život pouť do Mekky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5">
              <a:buFont typeface="Arial" pitchFamily="34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428625"/>
            <a:ext cx="6300787" cy="1847850"/>
          </a:xfrm>
        </p:spPr>
        <p:txBody>
          <a:bodyPr anchor="b"/>
          <a:lstStyle/>
          <a:p>
            <a:pPr algn="r" eaLnBrk="1" hangingPunct="1"/>
            <a:r>
              <a:rPr lang="cs-CZ" sz="3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Základní přikázání islámu</a:t>
            </a:r>
          </a:p>
        </p:txBody>
      </p:sp>
      <p:pic>
        <p:nvPicPr>
          <p:cNvPr id="4" name="Obrázek 3" descr="mecca-66985_640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5963" y="2757488"/>
            <a:ext cx="5543550" cy="3709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3"/>
          <p:cNvSpPr txBox="1">
            <a:spLocks noChangeArrowheads="1"/>
          </p:cNvSpPr>
          <p:nvPr/>
        </p:nvSpPr>
        <p:spPr bwMode="auto">
          <a:xfrm>
            <a:off x="1979613" y="6467475"/>
            <a:ext cx="358775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Obr. 3 Posvátný Černý kámen v Mecce  </a:t>
            </a:r>
            <a:r>
              <a:rPr lang="en-US" sz="1200"/>
              <a:t>[</a:t>
            </a:r>
            <a:r>
              <a:rPr lang="cs-CZ" sz="1200"/>
              <a:t>3</a:t>
            </a:r>
            <a:r>
              <a:rPr lang="en-US" sz="1200"/>
              <a:t>]</a:t>
            </a:r>
            <a:endParaRPr lang="cs-CZ" sz="12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2714625" y="285750"/>
            <a:ext cx="5972175" cy="2071688"/>
          </a:xfrm>
        </p:spPr>
        <p:txBody>
          <a:bodyPr/>
          <a:lstStyle/>
          <a:p>
            <a:pPr algn="r"/>
            <a:r>
              <a:rPr lang="cs-CZ" sz="2400" b="1" smtClean="0">
                <a:solidFill>
                  <a:srgbClr val="0070C0"/>
                </a:solidFill>
                <a:latin typeface="Arial" charset="0"/>
                <a:cs typeface="Arial" charset="0"/>
              </a:rPr>
              <a:t/>
            </a:r>
            <a:br>
              <a:rPr lang="cs-CZ" sz="2400" b="1" smtClean="0">
                <a:solidFill>
                  <a:srgbClr val="0070C0"/>
                </a:solidFill>
                <a:latin typeface="Arial" charset="0"/>
                <a:cs typeface="Arial" charset="0"/>
              </a:rPr>
            </a:br>
            <a:r>
              <a:rPr lang="cs-CZ" sz="2400" b="1" smtClean="0">
                <a:solidFill>
                  <a:srgbClr val="0070C0"/>
                </a:solidFill>
                <a:latin typeface="Arial" charset="0"/>
                <a:cs typeface="Arial" charset="0"/>
              </a:rPr>
              <a:t/>
            </a:r>
            <a:br>
              <a:rPr lang="cs-CZ" sz="2400" b="1" smtClean="0">
                <a:solidFill>
                  <a:srgbClr val="0070C0"/>
                </a:solidFill>
                <a:latin typeface="Arial" charset="0"/>
                <a:cs typeface="Arial" charset="0"/>
              </a:rPr>
            </a:br>
            <a:r>
              <a:rPr lang="cs-CZ" sz="2400" b="1" smtClean="0">
                <a:solidFill>
                  <a:srgbClr val="0070C0"/>
                </a:solidFill>
                <a:latin typeface="Arial" charset="0"/>
                <a:cs typeface="Arial" charset="0"/>
              </a:rPr>
              <a:t/>
            </a:r>
            <a:br>
              <a:rPr lang="cs-CZ" sz="2400" b="1" smtClean="0">
                <a:solidFill>
                  <a:srgbClr val="0070C0"/>
                </a:solidFill>
                <a:latin typeface="Arial" charset="0"/>
                <a:cs typeface="Arial" charset="0"/>
              </a:rPr>
            </a:br>
            <a:r>
              <a:rPr lang="cs-CZ" sz="2400" b="1" smtClean="0">
                <a:solidFill>
                  <a:srgbClr val="0070C0"/>
                </a:solidFill>
                <a:latin typeface="Arial" charset="0"/>
                <a:cs typeface="Arial" charset="0"/>
              </a:rPr>
              <a:t/>
            </a:r>
            <a:br>
              <a:rPr lang="cs-CZ" sz="2400" b="1" smtClean="0">
                <a:solidFill>
                  <a:srgbClr val="0070C0"/>
                </a:solidFill>
                <a:latin typeface="Arial" charset="0"/>
                <a:cs typeface="Arial" charset="0"/>
              </a:rPr>
            </a:br>
            <a:r>
              <a:rPr lang="cs-CZ" sz="3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Dělení islámu</a:t>
            </a:r>
            <a:endParaRPr lang="cs-CZ" sz="3200" smtClean="0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8"/>
            <a:ext cx="8229600" cy="38576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b="1" smtClean="0">
                <a:latin typeface="Arial" charset="0"/>
                <a:cs typeface="Arial" charset="0"/>
              </a:rPr>
              <a:t>Sunnité a šíité </a:t>
            </a:r>
          </a:p>
          <a:p>
            <a:pPr>
              <a:lnSpc>
                <a:spcPts val="1200"/>
              </a:lnSpc>
              <a:buFont typeface="Arial" charset="0"/>
              <a:buNone/>
            </a:pPr>
            <a:endParaRPr lang="cs-CZ" sz="2400" b="1" smtClean="0">
              <a:latin typeface="Arial" charset="0"/>
              <a:cs typeface="Arial" charset="0"/>
            </a:endParaRPr>
          </a:p>
          <a:p>
            <a:pPr>
              <a:lnSpc>
                <a:spcPct val="150000"/>
              </a:lnSpc>
            </a:pPr>
            <a:r>
              <a:rPr lang="cs-CZ" sz="2400" smtClean="0">
                <a:latin typeface="Arial" charset="0"/>
                <a:cs typeface="Arial" charset="0"/>
              </a:rPr>
              <a:t>dvě základní větvě islámu</a:t>
            </a:r>
          </a:p>
          <a:p>
            <a:pPr>
              <a:lnSpc>
                <a:spcPct val="150000"/>
              </a:lnSpc>
            </a:pPr>
            <a:r>
              <a:rPr lang="cs-CZ" sz="2400" smtClean="0">
                <a:latin typeface="Arial" charset="0"/>
                <a:cs typeface="Arial" charset="0"/>
              </a:rPr>
              <a:t>k rozdělení postupně došlo po smrti proroka Mohameda</a:t>
            </a:r>
          </a:p>
          <a:p>
            <a:pPr>
              <a:lnSpc>
                <a:spcPct val="150000"/>
              </a:lnSpc>
            </a:pPr>
            <a:r>
              <a:rPr lang="cs-CZ" sz="2400" smtClean="0">
                <a:latin typeface="Arial" charset="0"/>
                <a:cs typeface="Arial" charset="0"/>
              </a:rPr>
              <a:t>příčinou byly odlišné názory na to, kdo bude jeho nástupcem</a:t>
            </a:r>
          </a:p>
          <a:p>
            <a:pPr>
              <a:lnSpc>
                <a:spcPct val="150000"/>
              </a:lnSpc>
            </a:pPr>
            <a:r>
              <a:rPr lang="cs-CZ" sz="2400" smtClean="0">
                <a:latin typeface="Arial" charset="0"/>
                <a:cs typeface="Arial" charset="0"/>
              </a:rPr>
              <a:t>sunnité tvoří více než 75% všech muslimů.</a:t>
            </a:r>
            <a:endParaRPr lang="cs-CZ" sz="2400" b="1" smtClean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</a:pPr>
            <a:r>
              <a:rPr lang="cs-CZ" sz="2400" b="1" smtClean="0">
                <a:latin typeface="Arial" charset="0"/>
                <a:cs typeface="Arial" charset="0"/>
              </a:rPr>
              <a:t>			</a:t>
            </a:r>
            <a:endParaRPr lang="cs-CZ" sz="24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500313" y="285750"/>
            <a:ext cx="6357937" cy="2071688"/>
          </a:xfrm>
        </p:spPr>
        <p:txBody>
          <a:bodyPr anchor="b"/>
          <a:lstStyle/>
          <a:p>
            <a:pPr algn="r" eaLnBrk="1" hangingPunct="1"/>
            <a:r>
              <a:rPr lang="cs-CZ" sz="3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Islám ve světě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6063"/>
            <a:ext cx="8229600" cy="3643312"/>
          </a:xfrm>
        </p:spPr>
        <p:txBody>
          <a:bodyPr/>
          <a:lstStyle/>
          <a:p>
            <a:endParaRPr lang="cs-CZ" sz="2400" smtClean="0">
              <a:latin typeface="Arial" charset="0"/>
              <a:cs typeface="Arial" charset="0"/>
            </a:endParaRPr>
          </a:p>
          <a:p>
            <a:endParaRPr lang="cs-CZ" sz="240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sz="2400" smtClean="0">
              <a:latin typeface="Arial" charset="0"/>
              <a:cs typeface="Arial" charset="0"/>
            </a:endParaRPr>
          </a:p>
        </p:txBody>
      </p:sp>
      <p:pic>
        <p:nvPicPr>
          <p:cNvPr id="5" name="Obrázek 4" descr="Islam_by_country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8" y="2571750"/>
            <a:ext cx="8208962" cy="392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3"/>
          <p:cNvSpPr txBox="1">
            <a:spLocks noChangeArrowheads="1"/>
          </p:cNvSpPr>
          <p:nvPr/>
        </p:nvSpPr>
        <p:spPr bwMode="auto">
          <a:xfrm>
            <a:off x="357188" y="6500813"/>
            <a:ext cx="435927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Obr. 2 Mapa rozšíření islámu ve světě </a:t>
            </a:r>
            <a:r>
              <a:rPr lang="en-US" sz="1200"/>
              <a:t>[</a:t>
            </a:r>
            <a:r>
              <a:rPr lang="cs-CZ" sz="1200"/>
              <a:t>2</a:t>
            </a:r>
            <a:r>
              <a:rPr lang="en-US" sz="1200"/>
              <a:t>]</a:t>
            </a:r>
            <a:endParaRPr lang="cs-CZ" sz="1200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1143000" y="3786188"/>
            <a:ext cx="1000125" cy="571500"/>
          </a:xfrm>
          <a:prstGeom prst="straightConnector1">
            <a:avLst/>
          </a:prstGeom>
          <a:ln w="28575">
            <a:headEnd w="lg" len="lg"/>
            <a:tailEnd type="arrow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6200000" flipV="1">
            <a:off x="4964907" y="4179094"/>
            <a:ext cx="1500187" cy="100012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42938" y="3357563"/>
            <a:ext cx="1214437" cy="40005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sunnité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929313" y="5429250"/>
            <a:ext cx="1000125" cy="40005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 </a:t>
            </a:r>
            <a:r>
              <a:rPr lang="cs-CZ" sz="20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šíité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6" grpId="0"/>
      <p:bldP spid="15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2643188" y="428625"/>
            <a:ext cx="6215062" cy="1857375"/>
          </a:xfrm>
        </p:spPr>
        <p:txBody>
          <a:bodyPr/>
          <a:lstStyle/>
          <a:p>
            <a:pPr algn="r"/>
            <a:r>
              <a:rPr lang="cs-CZ" sz="2400" b="1" u="sng" smtClean="0">
                <a:latin typeface="Arial" charset="0"/>
                <a:cs typeface="Arial" charset="0"/>
              </a:rPr>
              <a:t/>
            </a:r>
            <a:br>
              <a:rPr lang="cs-CZ" sz="2400" b="1" u="sng" smtClean="0">
                <a:latin typeface="Arial" charset="0"/>
                <a:cs typeface="Arial" charset="0"/>
              </a:rPr>
            </a:br>
            <a:r>
              <a:rPr lang="cs-CZ" sz="2400" b="1" u="sng" smtClean="0">
                <a:latin typeface="Arial" charset="0"/>
                <a:cs typeface="Arial" charset="0"/>
              </a:rPr>
              <a:t/>
            </a:r>
            <a:br>
              <a:rPr lang="cs-CZ" sz="2400" b="1" u="sng" smtClean="0">
                <a:latin typeface="Arial" charset="0"/>
                <a:cs typeface="Arial" charset="0"/>
              </a:rPr>
            </a:br>
            <a:r>
              <a:rPr lang="cs-CZ" sz="2400" b="1" u="sng" smtClean="0">
                <a:latin typeface="Arial" charset="0"/>
                <a:cs typeface="Arial" charset="0"/>
              </a:rPr>
              <a:t/>
            </a:r>
            <a:br>
              <a:rPr lang="cs-CZ" sz="2400" b="1" u="sng" smtClean="0">
                <a:latin typeface="Arial" charset="0"/>
                <a:cs typeface="Arial" charset="0"/>
              </a:rPr>
            </a:br>
            <a:r>
              <a:rPr lang="cs-CZ" sz="2400" b="1" u="sng" smtClean="0">
                <a:latin typeface="Arial" charset="0"/>
                <a:cs typeface="Arial" charset="0"/>
              </a:rPr>
              <a:t/>
            </a:r>
            <a:br>
              <a:rPr lang="cs-CZ" sz="2400" b="1" u="sng" smtClean="0">
                <a:latin typeface="Arial" charset="0"/>
                <a:cs typeface="Arial" charset="0"/>
              </a:rPr>
            </a:br>
            <a:r>
              <a:rPr lang="cs-CZ" sz="2400" b="1" u="sng" smtClean="0">
                <a:latin typeface="Arial" charset="0"/>
                <a:cs typeface="Arial" charset="0"/>
              </a:rPr>
              <a:t/>
            </a:r>
            <a:br>
              <a:rPr lang="cs-CZ" sz="2400" b="1" u="sng" smtClean="0">
                <a:latin typeface="Arial" charset="0"/>
                <a:cs typeface="Arial" charset="0"/>
              </a:rPr>
            </a:br>
            <a:r>
              <a:rPr lang="cs-CZ" sz="3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Náboženský extremismus</a:t>
            </a:r>
            <a:r>
              <a:rPr lang="cs-CZ" sz="2400" b="1" smtClean="0">
                <a:latin typeface="Arial" charset="0"/>
                <a:cs typeface="Arial" charset="0"/>
              </a:rPr>
              <a:t/>
            </a:r>
            <a:br>
              <a:rPr lang="cs-CZ" sz="2400" b="1" smtClean="0">
                <a:latin typeface="Arial" charset="0"/>
                <a:cs typeface="Arial" charset="0"/>
              </a:rPr>
            </a:br>
            <a:endParaRPr lang="cs-CZ" sz="2400" b="1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8"/>
            <a:ext cx="8229600" cy="4000500"/>
          </a:xfrm>
        </p:spPr>
        <p:txBody>
          <a:bodyPr/>
          <a:lstStyle/>
          <a:p>
            <a:pPr>
              <a:buFont typeface="Arial" charset="0"/>
              <a:buNone/>
              <a:defRPr/>
            </a:pPr>
            <a:r>
              <a:rPr lang="cs-CZ" sz="2400" b="1" dirty="0" smtClean="0">
                <a:latin typeface="Arial" charset="0"/>
                <a:cs typeface="Arial" charset="0"/>
              </a:rPr>
              <a:t>Náboženský fundamentalismus </a:t>
            </a:r>
          </a:p>
          <a:p>
            <a:pPr>
              <a:lnSpc>
                <a:spcPts val="1300"/>
              </a:lnSpc>
              <a:buFont typeface="Arial" charset="0"/>
              <a:buNone/>
              <a:defRPr/>
            </a:pPr>
            <a:endParaRPr lang="cs-CZ" sz="2400" b="1" dirty="0" smtClean="0">
              <a:latin typeface="Arial" charset="0"/>
              <a:cs typeface="Arial" charset="0"/>
            </a:endParaRPr>
          </a:p>
          <a:p>
            <a:pPr>
              <a:lnSpc>
                <a:spcPct val="150000"/>
              </a:lnSpc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nebezpečný společenský jev</a:t>
            </a:r>
          </a:p>
          <a:p>
            <a:pPr>
              <a:lnSpc>
                <a:spcPct val="150000"/>
              </a:lnSpc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trvá na neměnnosti dogmat a pravidel víry</a:t>
            </a:r>
          </a:p>
          <a:p>
            <a:pPr>
              <a:lnSpc>
                <a:spcPct val="150000"/>
              </a:lnSpc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nesnášenlivost vůči změnám a jiným náboženstvím</a:t>
            </a:r>
          </a:p>
          <a:p>
            <a:pPr>
              <a:lnSpc>
                <a:spcPct val="150000"/>
              </a:lnSpc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například tzv. </a:t>
            </a:r>
            <a:r>
              <a:rPr lang="cs-CZ" sz="2400" b="1" dirty="0" smtClean="0">
                <a:latin typeface="Arial" charset="0"/>
                <a:cs typeface="Arial" charset="0"/>
              </a:rPr>
              <a:t>islámský fundamentalismus </a:t>
            </a:r>
          </a:p>
          <a:p>
            <a:pPr>
              <a:lnSpc>
                <a:spcPct val="150000"/>
              </a:lnSpc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teroristické skupiny –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Arial" charset="0"/>
                <a:cs typeface="Arial" charset="0"/>
              </a:rPr>
              <a:t>Al-Kajdá,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  <a:latin typeface="Arial" charset="0"/>
                <a:cs typeface="Arial" charset="0"/>
              </a:rPr>
              <a:t>Taliban</a:t>
            </a:r>
            <a:r>
              <a:rPr lang="cs-CZ" sz="2400" dirty="0" smtClean="0">
                <a:latin typeface="Arial" charset="0"/>
                <a:cs typeface="Arial" charset="0"/>
              </a:rPr>
              <a:t>.</a:t>
            </a:r>
            <a:endParaRPr lang="cs-CZ" sz="2400" b="1" dirty="0" smtClean="0">
              <a:solidFill>
                <a:schemeClr val="accent2">
                  <a:lumMod val="50000"/>
                </a:schemeClr>
              </a:solidFill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b="1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b="1" dirty="0" smtClean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2916238" y="274638"/>
            <a:ext cx="5770562" cy="2074862"/>
          </a:xfrm>
        </p:spPr>
        <p:txBody>
          <a:bodyPr/>
          <a:lstStyle/>
          <a:p>
            <a:pPr algn="r"/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z="3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Kvíz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275"/>
            <a:ext cx="8229600" cy="3960813"/>
          </a:xfrm>
        </p:spPr>
        <p:txBody>
          <a:bodyPr/>
          <a:lstStyle/>
          <a:p>
            <a:pPr>
              <a:defRPr/>
            </a:pPr>
            <a:endParaRPr lang="cs-CZ" sz="2400" b="1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  <a:p>
            <a:pPr>
              <a:defRPr/>
            </a:pPr>
            <a:r>
              <a:rPr lang="cs-CZ" b="1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Kvíz časopisu Týden: </a:t>
            </a:r>
            <a:endParaRPr lang="en-US" b="1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  <a:p>
            <a:pPr marL="0" indent="361950">
              <a:buFont typeface="Arial" charset="0"/>
              <a:buNone/>
              <a:defRPr/>
            </a:pPr>
            <a:r>
              <a:rPr lang="cs-CZ" b="1" dirty="0" smtClean="0">
                <a:solidFill>
                  <a:srgbClr val="0070C0"/>
                </a:solidFill>
                <a:latin typeface="Arial" charset="0"/>
                <a:cs typeface="Arial" charset="0"/>
                <a:hlinkClick r:id="rId2"/>
              </a:rPr>
              <a:t>„Co víte o islámu a muslimech?“</a:t>
            </a:r>
            <a:r>
              <a:rPr lang="cs-CZ" b="1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 </a:t>
            </a:r>
            <a:endParaRPr lang="cs-CZ" dirty="0" smtClean="0">
              <a:latin typeface="Arial" charset="0"/>
              <a:cs typeface="Arial" charset="0"/>
              <a:hlinkClick r:id="rId3"/>
            </a:endParaRPr>
          </a:p>
          <a:p>
            <a:pPr>
              <a:defRPr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sz="18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sz="18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2571750" y="274638"/>
            <a:ext cx="6115050" cy="2011362"/>
          </a:xfrm>
        </p:spPr>
        <p:txBody>
          <a:bodyPr/>
          <a:lstStyle/>
          <a:p>
            <a:pPr algn="r"/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z="3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Zdroje</a:t>
            </a:r>
            <a:endParaRPr lang="cs-CZ" b="1" smtClean="0">
              <a:solidFill>
                <a:srgbClr val="0070C0"/>
              </a:solidFill>
              <a:latin typeface="Arial" charset="0"/>
              <a:cs typeface="Arial" charset="0"/>
            </a:endParaRPr>
          </a:p>
        </p:txBody>
      </p:sp>
      <p:sp>
        <p:nvSpPr>
          <p:cNvPr id="10243" name="Zástupný symbol pro obsah 4"/>
          <p:cNvSpPr>
            <a:spLocks noGrp="1"/>
          </p:cNvSpPr>
          <p:nvPr>
            <p:ph idx="1"/>
          </p:nvPr>
        </p:nvSpPr>
        <p:spPr>
          <a:xfrm>
            <a:off x="142875" y="2428875"/>
            <a:ext cx="9001125" cy="4313238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Použité obrázky</a:t>
            </a:r>
          </a:p>
          <a:p>
            <a:pPr marL="0" indent="0">
              <a:buFont typeface="Arial" charset="0"/>
              <a:buNone/>
              <a:tabLst>
                <a:tab pos="361950" algn="l"/>
              </a:tabLst>
              <a:defRPr/>
            </a:pPr>
            <a:r>
              <a:rPr lang="en-US" sz="1600" dirty="0" smtClean="0"/>
              <a:t>[1]	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2005 [cit. 2013-03-27]. Dostupné z: </a:t>
            </a:r>
          </a:p>
          <a:p>
            <a:pPr marL="361950" indent="-361950">
              <a:buFont typeface="Arial" charset="0"/>
              <a:buNone/>
              <a:defRPr/>
            </a:pPr>
            <a:r>
              <a:rPr lang="cs-CZ" sz="1600" dirty="0" smtClean="0"/>
              <a:t>	</a:t>
            </a:r>
            <a:r>
              <a:rPr lang="cs-CZ" sz="1600" dirty="0" smtClean="0">
                <a:hlinkClick r:id="rId2"/>
              </a:rPr>
              <a:t>http://commons.wikimedia.org/wiki/File:Noor-al-islam.jpg</a:t>
            </a:r>
            <a:endParaRPr lang="cs-CZ" sz="1600" dirty="0" smtClean="0"/>
          </a:p>
          <a:p>
            <a:pPr marL="361950" indent="-361950">
              <a:buFont typeface="Arial" charset="0"/>
              <a:buNone/>
              <a:defRPr/>
            </a:pPr>
            <a:endParaRPr lang="cs-CZ" sz="1600" dirty="0" smtClean="0"/>
          </a:p>
          <a:p>
            <a:pPr marL="361950" indent="-361950">
              <a:buFont typeface="Arial" charset="0"/>
              <a:buNone/>
              <a:defRPr/>
            </a:pPr>
            <a:r>
              <a:rPr lang="en-US" sz="1600" dirty="0" smtClean="0"/>
              <a:t>[2]	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2013 [cit. 2013-03-27]. Dostupné z:</a:t>
            </a:r>
          </a:p>
          <a:p>
            <a:pPr marL="361950" lvl="1" indent="-361950">
              <a:buFont typeface="Arial" charset="0"/>
              <a:buNone/>
              <a:defRPr/>
            </a:pPr>
            <a:r>
              <a:rPr lang="cs-CZ" sz="1600" dirty="0" smtClean="0"/>
              <a:t>        </a:t>
            </a:r>
            <a:r>
              <a:rPr lang="cs-CZ" sz="1600" dirty="0" smtClean="0">
                <a:hlinkClick r:id="rId3"/>
              </a:rPr>
              <a:t>http://commons.wikimedia.org/wiki/File:Islam_by_country.png</a:t>
            </a:r>
            <a:endParaRPr lang="cs-CZ" sz="1600" dirty="0" smtClean="0"/>
          </a:p>
          <a:p>
            <a:pPr marL="361950" lvl="1" indent="-361950">
              <a:buFont typeface="Arial" charset="0"/>
              <a:buNone/>
              <a:defRPr/>
            </a:pPr>
            <a:endParaRPr lang="cs-CZ" sz="1600" i="1" dirty="0" smtClean="0"/>
          </a:p>
          <a:p>
            <a:pPr marL="361950" indent="-361950">
              <a:buFont typeface="Arial" charset="0"/>
              <a:buNone/>
              <a:defRPr/>
            </a:pPr>
            <a:r>
              <a:rPr lang="en-US" sz="1600" dirty="0" smtClean="0"/>
              <a:t>[3]</a:t>
            </a:r>
            <a:r>
              <a:rPr lang="en-US" sz="1600" i="1" dirty="0" smtClean="0"/>
              <a:t>	</a:t>
            </a:r>
            <a:r>
              <a:rPr lang="cs-CZ" sz="1600" i="1" dirty="0" err="1" smtClean="0"/>
              <a:t>Pixabay</a:t>
            </a:r>
            <a:r>
              <a:rPr lang="en-US" sz="1600" dirty="0" smtClean="0"/>
              <a:t> [online]. 20</a:t>
            </a:r>
            <a:r>
              <a:rPr lang="cs-CZ" sz="1600" dirty="0" smtClean="0"/>
              <a:t>12</a:t>
            </a:r>
            <a:r>
              <a:rPr lang="en-US" sz="1600" dirty="0" smtClean="0"/>
              <a:t> [cit. 2013-0</a:t>
            </a:r>
            <a:r>
              <a:rPr lang="cs-CZ" sz="1600" dirty="0" smtClean="0"/>
              <a:t>3</a:t>
            </a:r>
            <a:r>
              <a:rPr lang="en-US" sz="1600" dirty="0" smtClean="0"/>
              <a:t>-</a:t>
            </a:r>
            <a:r>
              <a:rPr lang="cs-CZ" sz="1600" dirty="0" smtClean="0"/>
              <a:t>27</a:t>
            </a:r>
            <a:r>
              <a:rPr lang="en-US" sz="1600" dirty="0" smtClean="0"/>
              <a:t>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</a:t>
            </a:r>
            <a:endParaRPr lang="cs-CZ" sz="1600" dirty="0" smtClean="0"/>
          </a:p>
          <a:p>
            <a:pPr marL="361950" indent="-361950">
              <a:buFont typeface="Arial" charset="0"/>
              <a:buNone/>
              <a:tabLst>
                <a:tab pos="361950" algn="l"/>
              </a:tabLst>
              <a:defRPr/>
            </a:pPr>
            <a:r>
              <a:rPr lang="cs-CZ" sz="1600" dirty="0" smtClean="0"/>
              <a:t>	</a:t>
            </a:r>
            <a:r>
              <a:rPr lang="cs-CZ" sz="1600" dirty="0" smtClean="0">
                <a:hlinkClick r:id="rId4"/>
              </a:rPr>
              <a:t>http://pixabay.com/cs/mekka-had%C5%BEd%C5%BE-lid%C3%A9-skupina-osoby-66985/</a:t>
            </a:r>
            <a:endParaRPr lang="cs-CZ" sz="1600" dirty="0" smtClean="0"/>
          </a:p>
          <a:p>
            <a:pPr marL="228600" indent="-228600">
              <a:buFont typeface="Arial" charset="0"/>
              <a:buNone/>
              <a:defRPr/>
            </a:pPr>
            <a:r>
              <a:rPr lang="cs-CZ" sz="1200" dirty="0" smtClean="0"/>
              <a:t>	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Použitá literatura a jiné zdroje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z="1600" dirty="0" smtClean="0"/>
              <a:t>BARTONÍČKOVÁ, K. a kol</a:t>
            </a:r>
            <a:r>
              <a:rPr lang="cs-CZ" sz="1600" i="1" dirty="0" smtClean="0"/>
              <a:t>. Občanský a společenskovědní základ</a:t>
            </a:r>
            <a:r>
              <a:rPr lang="cs-CZ" sz="1600" dirty="0" smtClean="0"/>
              <a:t>. Brno: </a:t>
            </a:r>
            <a:r>
              <a:rPr lang="cs-CZ" sz="1600" dirty="0" err="1" smtClean="0"/>
              <a:t>Computer</a:t>
            </a:r>
            <a:r>
              <a:rPr lang="cs-CZ" sz="1600" dirty="0" smtClean="0"/>
              <a:t> </a:t>
            </a:r>
            <a:r>
              <a:rPr lang="cs-CZ" sz="1600" dirty="0" err="1" smtClean="0"/>
              <a:t>Press</a:t>
            </a:r>
            <a:r>
              <a:rPr lang="cs-CZ" sz="1600" dirty="0" smtClean="0"/>
              <a:t>, 2011.</a:t>
            </a:r>
            <a:endParaRPr lang="en-US" sz="1600" dirty="0" smtClean="0"/>
          </a:p>
          <a:p>
            <a:pPr>
              <a:buFont typeface="Arial" pitchFamily="34" charset="0"/>
              <a:buChar char="•"/>
              <a:defRPr/>
            </a:pPr>
            <a:r>
              <a:rPr lang="cs-CZ" sz="1600" dirty="0" smtClean="0"/>
              <a:t>EMMERT, F. a kol. </a:t>
            </a:r>
            <a:r>
              <a:rPr lang="cs-CZ" sz="1600" i="1" dirty="0" smtClean="0"/>
              <a:t>Odmaturuj ze společenských věd</a:t>
            </a:r>
            <a:r>
              <a:rPr lang="cs-CZ" sz="1600" dirty="0" smtClean="0"/>
              <a:t>. Brno: </a:t>
            </a:r>
            <a:r>
              <a:rPr lang="cs-CZ" sz="1600" dirty="0" err="1" smtClean="0"/>
              <a:t>Didaktis</a:t>
            </a:r>
            <a:r>
              <a:rPr lang="cs-CZ" sz="1600" dirty="0" smtClean="0"/>
              <a:t>, 2004.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z="1600" dirty="0" smtClean="0"/>
              <a:t>Islám. In: 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 [online]. San </a:t>
            </a:r>
            <a:r>
              <a:rPr lang="cs-CZ" sz="1600" dirty="0" err="1" smtClean="0"/>
              <a:t>Francisco</a:t>
            </a:r>
            <a:r>
              <a:rPr lang="cs-CZ" sz="1600" dirty="0" smtClean="0"/>
              <a:t>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2001-2013. [online]. [cit. 2013-04-22]. Dostupné z: </a:t>
            </a:r>
            <a:r>
              <a:rPr lang="cs-CZ" sz="1600" dirty="0" smtClean="0">
                <a:hlinkClick r:id="rId5"/>
              </a:rPr>
              <a:t>http://cs.wikipedia.org/wiki/Isl%C3%A1m</a:t>
            </a:r>
            <a:endParaRPr lang="cs-CZ" sz="1600" dirty="0" smtClean="0"/>
          </a:p>
          <a:p>
            <a:pPr>
              <a:buFont typeface="Arial" pitchFamily="34" charset="0"/>
              <a:buChar char="•"/>
              <a:defRPr/>
            </a:pPr>
            <a:endParaRPr lang="cs-CZ" sz="1600" dirty="0" smtClean="0"/>
          </a:p>
          <a:p>
            <a:pPr marL="0" indent="0">
              <a:buFont typeface="Arial" charset="0"/>
              <a:buNone/>
              <a:defRPr/>
            </a:pPr>
            <a:endParaRPr lang="cs-CZ" sz="1600" u="sng" dirty="0" smtClean="0"/>
          </a:p>
          <a:p>
            <a:pPr marL="0" indent="0">
              <a:buFont typeface="Arial" charset="0"/>
              <a:buNone/>
              <a:defRPr/>
            </a:pPr>
            <a:endParaRPr lang="cs-CZ" sz="1200" dirty="0" smtClean="0"/>
          </a:p>
          <a:p>
            <a:pPr marL="0" indent="0">
              <a:buFont typeface="Arial" charset="0"/>
              <a:buNone/>
              <a:defRPr/>
            </a:pPr>
            <a:endParaRPr lang="cs-CZ" sz="1200" dirty="0"/>
          </a:p>
          <a:p>
            <a:pPr marL="0" indent="0">
              <a:buFont typeface="Arial" charset="0"/>
              <a:buNone/>
              <a:defRPr/>
            </a:pPr>
            <a:endParaRPr lang="cs-CZ" sz="1800" dirty="0" smtClean="0"/>
          </a:p>
          <a:p>
            <a:pPr marL="0" indent="0">
              <a:buFont typeface="Arial" charset="0"/>
              <a:buNone/>
              <a:defRPr/>
            </a:pPr>
            <a:endParaRPr lang="cs-CZ" sz="18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571750" y="274638"/>
            <a:ext cx="6115050" cy="1939925"/>
          </a:xfrm>
        </p:spPr>
        <p:txBody>
          <a:bodyPr/>
          <a:lstStyle/>
          <a:p>
            <a:pPr algn="r"/>
            <a:r>
              <a:rPr lang="cs-CZ" sz="3200" smtClean="0">
                <a:latin typeface="Arial" charset="0"/>
                <a:cs typeface="Arial" charset="0"/>
              </a:rPr>
              <a:t/>
            </a:r>
            <a:br>
              <a:rPr lang="cs-CZ" sz="3200" smtClean="0">
                <a:latin typeface="Arial" charset="0"/>
                <a:cs typeface="Arial" charset="0"/>
              </a:rPr>
            </a:br>
            <a:r>
              <a:rPr lang="cs-CZ" sz="3200" smtClean="0">
                <a:latin typeface="Arial" charset="0"/>
                <a:cs typeface="Arial" charset="0"/>
              </a:rPr>
              <a:t/>
            </a:r>
            <a:br>
              <a:rPr lang="cs-CZ" sz="3200" smtClean="0">
                <a:latin typeface="Arial" charset="0"/>
                <a:cs typeface="Arial" charset="0"/>
              </a:rPr>
            </a:br>
            <a:r>
              <a:rPr lang="cs-CZ" sz="3200" smtClean="0">
                <a:latin typeface="Arial" charset="0"/>
                <a:cs typeface="Arial" charset="0"/>
              </a:rPr>
              <a:t/>
            </a:r>
            <a:br>
              <a:rPr lang="cs-CZ" sz="3200" smtClean="0">
                <a:latin typeface="Arial" charset="0"/>
                <a:cs typeface="Arial" charset="0"/>
              </a:rPr>
            </a:br>
            <a:r>
              <a:rPr lang="cs-CZ" sz="3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8"/>
            <a:ext cx="8229600" cy="3482975"/>
          </a:xfrm>
        </p:spPr>
        <p:txBody>
          <a:bodyPr/>
          <a:lstStyle/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400" dirty="0" smtClean="0">
                <a:latin typeface="Arial" pitchFamily="34" charset="0"/>
                <a:cs typeface="Arial" pitchFamily="34" charset="0"/>
              </a:rPr>
            </a:br>
            <a:r>
              <a:rPr lang="ru-RU" sz="14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Všechny neocitované kliparty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a další grafické objekty </a:t>
            </a:r>
            <a:r>
              <a:rPr lang="ru-RU" sz="1400" dirty="0" smtClean="0">
                <a:latin typeface="Arial" pitchFamily="34" charset="0"/>
                <a:cs typeface="Arial" pitchFamily="34" charset="0"/>
              </a:rPr>
              <a:t>jsou součástí prostředků výukového sw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Smart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Notebook a MS Office.</a:t>
            </a:r>
          </a:p>
          <a:p>
            <a:pPr>
              <a:defRPr/>
            </a:pP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957</TotalTime>
  <Words>309</Words>
  <Application>Microsoft Office PowerPoint</Application>
  <PresentationFormat>Předvádění na obrazovce (4:3)</PresentationFormat>
  <Paragraphs>94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Calibri</vt:lpstr>
      <vt:lpstr>Motiv sady Office</vt:lpstr>
      <vt:lpstr>Obchodní akademie, Střední odborná škola  a Jazyková škola s právem státní jazykové zkoušky,  Hradec Králové</vt:lpstr>
      <vt:lpstr>Islám       </vt:lpstr>
      <vt:lpstr>Základní fakta a principy      </vt:lpstr>
      <vt:lpstr>Základní přikázání islámu</vt:lpstr>
      <vt:lpstr>Základní přikázání islámu</vt:lpstr>
      <vt:lpstr>    Dělení islámu</vt:lpstr>
      <vt:lpstr>Islám ve světě</vt:lpstr>
      <vt:lpstr>     Náboženský extremismus </vt:lpstr>
      <vt:lpstr>  Kvíz</vt:lpstr>
      <vt:lpstr>  Zdroje</vt:lpstr>
      <vt:lpstr> 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Dum</cp:lastModifiedBy>
  <cp:revision>182</cp:revision>
  <dcterms:created xsi:type="dcterms:W3CDTF">2012-11-30T22:17:21Z</dcterms:created>
  <dcterms:modified xsi:type="dcterms:W3CDTF">2014-07-14T19:25:07Z</dcterms:modified>
</cp:coreProperties>
</file>